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466" autoAdjust="0"/>
  </p:normalViewPr>
  <p:slideViewPr>
    <p:cSldViewPr snapToGrid="0">
      <p:cViewPr>
        <p:scale>
          <a:sx n="70" d="100"/>
          <a:sy n="70" d="100"/>
        </p:scale>
        <p:origin x="-66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93FB66D-A4BD-433B-E701-729B09E46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7E718C0-C8BF-FB9F-02DA-DA4E22A46D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4616526-FB77-9222-D3E7-EB5E4BFB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6D0E612-B8B7-7AC0-35A1-5B936EE49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4BE908C-F8DD-868A-6F8A-37C5AF4A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21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D1B5A8E-0343-0C14-FA45-375C760F7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B07423C2-165D-A339-EF5D-719C72110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6E5EBAF-169F-17E5-3B60-5BC75A9F7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AB520D3-4626-2920-6467-AF3C3B3D0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19A7EB38-7B84-EFDD-90AA-5C3B6259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427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06BF41D0-B849-50D9-4AAA-8696BF069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1C45D4C9-6EC5-6195-1475-21EBC6C36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56155D7-2A19-7429-79D0-03308749D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57C01124-CF3E-1664-0EEC-B1F84F9DD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63822BF-425F-04F5-E361-3F6276B5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01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980381C-903E-09B5-6773-96B7AC24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73C5FE1-0BA4-BE23-FA00-CC3E50710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2256368-EE32-9AE5-6D90-F1C40483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7234C44-228A-940D-F579-9E1C2F450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B3AE27B-55E9-8B82-3CDD-05A6A27DB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688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59B433-E2E5-E7D3-45C5-A805014AF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1D24AE3A-3E7C-4439-60FA-199D5E7D2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63AA774-EE8B-3EA1-051E-2759F6F96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8A4D384-FCA8-2244-1DEA-2A2AB4D5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2DC620C-7379-B77B-ACE4-75FA23E4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85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E4C1C4C-B274-B09F-FE74-E8E4F040E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D84AF37-F147-CB63-02C3-84C347A47E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50C83BEB-5EB6-80F4-F616-52CF68B74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03F1066-4CFE-F8E7-6E8E-3FF65FC2A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DC5E25E6-24FC-4225-83A9-4F4EC34E1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AF42819E-385B-A4FF-E1DC-5A09AC2D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52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73E6EA4-A3D1-B2C9-CB9F-6F44F888B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9F3D18B-C5D9-AE73-4490-A9E31CD7B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66550861-CF7D-92BE-1CB4-E225719F7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37E05E40-6CD0-4893-CE81-5950733EB5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86BAA43F-0038-15EB-3863-579B68993F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A19281F1-EFE3-CE9F-9750-4A6B6DD02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4133F3B4-4835-12BC-8939-EB47749BE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48037635-EE26-B293-04C2-E473A5327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61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CA0E22-E327-0917-08FB-B4EDACF1E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D51703CC-829F-23CD-2F6A-9101D62EC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7D9F97D6-972C-0508-BEF4-818F40EDB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1CB99E00-E41E-7430-A592-940158A5E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83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8A43B53F-2E13-FC0D-837A-AAF543FD4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18BF129C-E02D-E729-1C27-98F866F6C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49F9B6A4-D788-0924-E7D7-20E3EB750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6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7E71DF9-8785-5E95-236C-263B879F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2FC050D-204B-2F7A-96BC-6951F8859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64228C1F-F501-1F0E-9594-5622C7E15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BE63163-804D-0EE8-BD01-5D7F25281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C5951006-0849-BC6A-B6C0-3B2488804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ED8B14FD-F43B-323A-DAA8-61E0316BD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25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2197D40-8F22-CA7E-9ABF-486C96520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01EE8273-BB7F-B24F-EEA3-125D3F7FE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371FF822-C076-485A-A34C-A579F4235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FB6723DC-A969-F777-838C-D953604D5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01EE0A89-7B87-6686-BDCC-6FA04E89E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34B03EFF-8DE8-D339-D1B5-7531233D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9EA7A-14A7-4A00-AA7B-7B0053660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81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5AFB43AE-B459-76C4-262D-F239E9632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1A13D771-B592-4DE1-2579-58D71783E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E7EAD1AF-F57E-6066-AE91-8B76F563AF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E8370-DBE9-47DD-A0D2-4C21091B00EA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17941437-3E00-4544-F899-8DF6AC7BCF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D316FA6C-73B0-7F0F-0E73-D74490017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9EA7A-14A7-4A00-AA7B-7B0053660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02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EE02E8E0-E79C-4534-918C-3F15F2485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7746" y="180840"/>
            <a:ext cx="9698181" cy="491541"/>
          </a:xfrm>
        </p:spPr>
        <p:txBody>
          <a:bodyPr>
            <a:normAutofit/>
          </a:bodyPr>
          <a:lstStyle/>
          <a:p>
            <a:r>
              <a:rPr lang="pt-PT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Previsão Diária de Séries Temporais Baseados em Aprendizado de Máquina e Aprendizado Profundo para Manejo Efetivo de Recursos Hídricos</a:t>
            </a:r>
            <a:endParaRPr lang="pt-BR" sz="1400" dirty="0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DE5BC485-FE78-159D-EC8D-F3B83C890F89}"/>
              </a:ext>
            </a:extLst>
          </p:cNvPr>
          <p:cNvSpPr txBox="1"/>
          <p:nvPr/>
        </p:nvSpPr>
        <p:spPr>
          <a:xfrm>
            <a:off x="1246907" y="809734"/>
            <a:ext cx="9698181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790" marR="9271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</a:pPr>
            <a:r>
              <a:rPr lang="pt-PT" sz="1000" b="1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Ivete Vasconcelos Lopes FERREIRA</a:t>
            </a:r>
            <a:r>
              <a:rPr lang="pt-PT" sz="1000" b="1" baseline="30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pt-PT" sz="1000" b="1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PT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Celso  Augusto Guimarães SANTOS</a:t>
            </a:r>
            <a:r>
              <a:rPr lang="pt-PT" sz="10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PT" sz="10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pt-PT" sz="1000" b="1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pt-PT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Frede de Oliveira CARVALHO</a:t>
            </a:r>
            <a:r>
              <a:rPr lang="pt-PT" sz="10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pt-PT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Luiz Eduardo Silva NUNES</a:t>
            </a:r>
            <a:r>
              <a:rPr lang="pt-PT" sz="10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pt-PT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Matheus Henrique Monteiro SILVA</a:t>
            </a:r>
            <a:r>
              <a:rPr lang="pt-PT" sz="10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t-B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710" marR="118745" algn="ctr">
              <a:lnSpc>
                <a:spcPct val="95000"/>
              </a:lnSpc>
              <a:spcBef>
                <a:spcPts val="1460"/>
              </a:spcBef>
              <a:spcAft>
                <a:spcPts val="0"/>
              </a:spcAft>
            </a:pP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Universidade Federal de Alagoas, Av. Lourival Melo Mota, S/N - Tabuleiro do Martins - Maceió – AL - CEP: 57072-900, ilopes@ctec.ufal.br, fredecarvalho@ctec.ufal.br,  luiz.nunes@ctec.ufal.br, matheus.monteiro@ctec.ufal.br. </a:t>
            </a:r>
            <a:endParaRPr lang="pt-B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795" marR="41910" algn="ctr">
              <a:lnSpc>
                <a:spcPct val="95000"/>
              </a:lnSpc>
              <a:spcBef>
                <a:spcPts val="330"/>
              </a:spcBef>
              <a:spcAft>
                <a:spcPts val="0"/>
              </a:spcAft>
            </a:pP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Universidade Federal da Paraíba, Cidade Universitária - João Pessoa - PB - CEP: 58051- 900, celso@ct.ufpb.br </a:t>
            </a:r>
            <a:endParaRPr lang="pt-B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 para dúvidas: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luiz.nunes@ctec.ufal.br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9B7E0E02-635D-5293-FD70-1D0D429B63EC}"/>
              </a:ext>
            </a:extLst>
          </p:cNvPr>
          <p:cNvSpPr txBox="1"/>
          <p:nvPr/>
        </p:nvSpPr>
        <p:spPr>
          <a:xfrm>
            <a:off x="820883" y="1942481"/>
            <a:ext cx="32740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RESUMO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8BA7730-E2D4-1CBE-4B74-5690C9BB04C5}"/>
              </a:ext>
            </a:extLst>
          </p:cNvPr>
          <p:cNvSpPr txBox="1"/>
          <p:nvPr/>
        </p:nvSpPr>
        <p:spPr>
          <a:xfrm>
            <a:off x="536434" y="2158899"/>
            <a:ext cx="36617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previsão  de dados hidrológicos, como por exemplo de vazão diária de um reservatório, é de vital  importância para o manejo efetivo de recursos hídricos. As técnicas baseadas no aprendizado de máquina e o aprendizado profundo têm  mostrado boa adaptabilidade e uma predição acurada. Nesse 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trabalho,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 previsões de séries temporais, foram investigadas  as máquinas de aprendizado MLP (</a:t>
            </a: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multilayer perceptron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pt-BR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uma Rede Neural Artificial (</a:t>
            </a:r>
            <a:r>
              <a:rPr lang="pt-BR" sz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RNA) Autorregressiva </a:t>
            </a:r>
            <a:r>
              <a:rPr lang="pt-BR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Não Linear (Nonlinear Autoregressive - NAR),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de aprendizado profundo  LSTM (</a:t>
            </a: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Long Short Term Memory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desenvolvidas na linguagem </a:t>
            </a: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Python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 a 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previsão de séries  temporais das vazões diárias. Os resultados indicaram que 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LSTM  apresentou uma 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superioridade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relação à </a:t>
            </a:r>
            <a:r>
              <a:rPr lang="pt-PT" sz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MLP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avaliadas a partir das seguintes métricas: raiz do erro quadrado médio (RMSE), raiz do erro quadrático médio padronizado (RSR), erro médio absoluto (MAE), coeficiente de determinação (R</a:t>
            </a:r>
            <a:r>
              <a:rPr lang="pt-PT" sz="10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e  coeficiente de Nash–Sutcliff (NSE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sem muita complexidade para sua utilização. </a:t>
            </a:r>
            <a:endParaRPr lang="pt-B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52BB67FD-8E20-817D-2408-F4965DFC5449}"/>
              </a:ext>
            </a:extLst>
          </p:cNvPr>
          <p:cNvSpPr txBox="1"/>
          <p:nvPr/>
        </p:nvSpPr>
        <p:spPr>
          <a:xfrm>
            <a:off x="4594149" y="1991764"/>
            <a:ext cx="32740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40BFD55F-41F0-955B-7BF5-DAF4F46AD27A}"/>
              </a:ext>
            </a:extLst>
          </p:cNvPr>
          <p:cNvSpPr txBox="1"/>
          <p:nvPr/>
        </p:nvSpPr>
        <p:spPr>
          <a:xfrm>
            <a:off x="4469737" y="2227953"/>
            <a:ext cx="3522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b="0" i="0" u="none" strike="noStrike" dirty="0">
                <a:effectLst/>
                <a:latin typeface="Times New Roman" panose="02020603050405020304" pitchFamily="18" charset="0"/>
              </a:rPr>
              <a:t>Desenvolvimento de estratégias para utilização das </a:t>
            </a:r>
            <a:r>
              <a:rPr lang="pt-BR" sz="1000" b="0" i="0" u="none" strike="noStrike" dirty="0" smtClean="0">
                <a:effectLst/>
                <a:latin typeface="Times New Roman" panose="02020603050405020304" pitchFamily="18" charset="0"/>
              </a:rPr>
              <a:t>técnicas, </a:t>
            </a:r>
            <a:r>
              <a:rPr lang="pt-BR" sz="1000" b="0" i="0" u="none" strike="noStrike" dirty="0">
                <a:effectLst/>
                <a:latin typeface="Times New Roman" panose="02020603050405020304" pitchFamily="18" charset="0"/>
              </a:rPr>
              <a:t>de aprendizado de máquinas RNA e aprendizado profundo LSTM na construção de modelos de previsão </a:t>
            </a:r>
            <a:r>
              <a:rPr lang="pt-BR" sz="1000" b="0" i="0" u="none" strike="noStrike" dirty="0" smtClean="0">
                <a:effectLst/>
                <a:latin typeface="Times New Roman" panose="02020603050405020304" pitchFamily="18" charset="0"/>
              </a:rPr>
              <a:t>com </a:t>
            </a:r>
            <a:r>
              <a:rPr lang="pt-BR" sz="1000" b="0" i="0" u="none" strike="noStrike" dirty="0">
                <a:effectLst/>
                <a:latin typeface="Times New Roman" panose="02020603050405020304" pitchFamily="18" charset="0"/>
              </a:rPr>
              <a:t>aplicação de rotinas computacionais desenvolvidas em ambiente </a:t>
            </a:r>
            <a:r>
              <a:rPr lang="pt-BR" sz="1000" b="0" i="1" u="none" strike="noStrike" dirty="0">
                <a:effectLst/>
                <a:latin typeface="Times New Roman" panose="02020603050405020304" pitchFamily="18" charset="0"/>
              </a:rPr>
              <a:t>Python</a:t>
            </a:r>
            <a:r>
              <a:rPr lang="pt-BR" sz="1000" b="0" i="0" u="none" strike="noStrike" dirty="0">
                <a:effectLst/>
                <a:latin typeface="Times New Roman" panose="02020603050405020304" pitchFamily="18" charset="0"/>
              </a:rPr>
              <a:t> e validada na previsão diária de vazão no reservatório de Três Marias, Rio São Francisco, Brasil.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0E4068C6-7076-B1BD-611E-51740C2EAF42}"/>
              </a:ext>
            </a:extLst>
          </p:cNvPr>
          <p:cNvSpPr txBox="1"/>
          <p:nvPr/>
        </p:nvSpPr>
        <p:spPr>
          <a:xfrm>
            <a:off x="4594147" y="3201555"/>
            <a:ext cx="32740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240E2F0B-E6A7-EF57-973F-1D5C55361F73}"/>
              </a:ext>
            </a:extLst>
          </p:cNvPr>
          <p:cNvSpPr txBox="1"/>
          <p:nvPr/>
        </p:nvSpPr>
        <p:spPr>
          <a:xfrm>
            <a:off x="8631866" y="5608126"/>
            <a:ext cx="32740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4D8A0D16-3BCD-A4AC-CA8A-B74041CB9F34}"/>
              </a:ext>
            </a:extLst>
          </p:cNvPr>
          <p:cNvSpPr txBox="1"/>
          <p:nvPr/>
        </p:nvSpPr>
        <p:spPr>
          <a:xfrm>
            <a:off x="4500986" y="3525117"/>
            <a:ext cx="35461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 dados utilizados 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foram corresponderam a 87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anos de registros diários de vazão, dos anos de 1931 a 2018, do reservatório Três Marias. Inicialmente, para realização do pré-processamento dos 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dados utilizou-se o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filtro de Hampel e a interpolação linear para o 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preenchimento dos dados removidos. Dessa forma, </a:t>
            </a:r>
            <a:r>
              <a:rPr lang="pt-PT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dados 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foram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separados em 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treino (80 %)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teste (20 % ),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normalizados entre 0 a 1 e 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foi efetuado o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treinamento. Por fim, foi realizada a avaliação das métricas: RMSE, R², MAE, RSR, e NSE.</a:t>
            </a:r>
            <a:endParaRPr lang="pt-B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pt-PT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pt-BR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DE54D0D7-1879-2F8A-8B2A-5F02D0F327A9}"/>
              </a:ext>
            </a:extLst>
          </p:cNvPr>
          <p:cNvSpPr txBox="1"/>
          <p:nvPr/>
        </p:nvSpPr>
        <p:spPr>
          <a:xfrm>
            <a:off x="4422209" y="5030597"/>
            <a:ext cx="36178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Realizou-se o pré-tratamento dos dados e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foram classificados </a:t>
            </a:r>
            <a:r>
              <a:rPr lang="pt-PT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687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dados como </a:t>
            </a: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outliers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o que representa 2,14 % do conjunto total de dados. Para a rede MLP, obteve-se os melhores resultados 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quando o atraso de tempo (em inglês, </a:t>
            </a:r>
            <a:r>
              <a:rPr lang="pt-PT" sz="1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lag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pt-PT" sz="1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igual a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2, obtido por autocorrelação e autocorrelção parcial,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o número de neurônios presentes na camada oculta 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igual 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3. Para a rede LSTM,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 melhores resultados encontrados aconteceram para um </a:t>
            </a: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lag =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7, 185 unidades LSTM, Relu como função de ativação, e um </a:t>
            </a: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dropout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10%. Os resultados das métricas podem ser vistos na Tabela 1 e os gráficos de comparação da previsão e paridade nas Figuras 1 e 2.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="" xmlns:a16="http://schemas.microsoft.com/office/drawing/2014/main" id="{94791DB8-4AD5-D2E6-F037-A3F4D0C19579}"/>
              </a:ext>
            </a:extLst>
          </p:cNvPr>
          <p:cNvSpPr txBox="1"/>
          <p:nvPr/>
        </p:nvSpPr>
        <p:spPr>
          <a:xfrm>
            <a:off x="648945" y="4763914"/>
            <a:ext cx="34768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="" xmlns:a16="http://schemas.microsoft.com/office/drawing/2014/main" id="{5EB6FABE-B408-3CCE-B6D6-5FEA262FBD85}"/>
              </a:ext>
            </a:extLst>
          </p:cNvPr>
          <p:cNvSpPr txBox="1"/>
          <p:nvPr/>
        </p:nvSpPr>
        <p:spPr>
          <a:xfrm>
            <a:off x="4508017" y="4830542"/>
            <a:ext cx="3532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DISCUSSÕES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F493E774-C883-8B6B-C106-C6872E6DA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5348" y="2114874"/>
            <a:ext cx="3151071" cy="592509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="" xmlns:a16="http://schemas.microsoft.com/office/drawing/2014/main" id="{E1C22880-5775-F99F-4D97-F6CDEB5C9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8274" y="2707383"/>
            <a:ext cx="2431981" cy="816868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="" xmlns:a16="http://schemas.microsoft.com/office/drawing/2014/main" id="{F7F9CEF0-638E-BD7A-2FFF-D74CC638A5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4893" y="3682062"/>
            <a:ext cx="2305362" cy="776601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="" xmlns:a16="http://schemas.microsoft.com/office/drawing/2014/main" id="{FFDFE6BF-6BE3-F2BC-70A7-F98CAB67A3CD}"/>
              </a:ext>
            </a:extLst>
          </p:cNvPr>
          <p:cNvSpPr txBox="1"/>
          <p:nvPr/>
        </p:nvSpPr>
        <p:spPr>
          <a:xfrm>
            <a:off x="8631870" y="4645876"/>
            <a:ext cx="338479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Dessa forma, conclui-se que a rede LSTM apresentou um desempenho melhor que a rede MLP e que obteve-se modelos preditivos com desempenhos condizentes com a bibliografia e o conjunto de dados implementado para a previsão da vazão diária do </a:t>
            </a:r>
            <a:r>
              <a:rPr lang="pt-PT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reservatório</a:t>
            </a:r>
            <a:r>
              <a:rPr lang="pt-PT" sz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PT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sem </a:t>
            </a:r>
            <a:r>
              <a:rPr lang="pt-PT" sz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grande </a:t>
            </a:r>
            <a:r>
              <a:rPr lang="pt-PT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complexidade para sua utilização. </a:t>
            </a:r>
            <a:endParaRPr lang="pt-BR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="" xmlns:a16="http://schemas.microsoft.com/office/drawing/2014/main" id="{B70ACD46-4AF6-4E30-D85C-24AE10F490F2}"/>
              </a:ext>
            </a:extLst>
          </p:cNvPr>
          <p:cNvSpPr txBox="1"/>
          <p:nvPr/>
        </p:nvSpPr>
        <p:spPr>
          <a:xfrm>
            <a:off x="8461118" y="1904021"/>
            <a:ext cx="3828945" cy="254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Tabela 1: Comparação entre os testes dos modelos com base nas métricas analisadas. </a:t>
            </a:r>
            <a:endParaRPr lang="pt-BR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="" xmlns:a16="http://schemas.microsoft.com/office/drawing/2014/main" id="{8D8EF103-3FD6-8EAE-E180-9B77850EE9D4}"/>
              </a:ext>
            </a:extLst>
          </p:cNvPr>
          <p:cNvSpPr txBox="1"/>
          <p:nvPr/>
        </p:nvSpPr>
        <p:spPr>
          <a:xfrm>
            <a:off x="9009866" y="3482338"/>
            <a:ext cx="269875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Fig. </a:t>
            </a:r>
            <a:r>
              <a:rPr lang="pt-PT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pt-PT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Gráficos de comparação da previsão e paridade.</a:t>
            </a:r>
            <a:endParaRPr lang="pt-BR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="" xmlns:a16="http://schemas.microsoft.com/office/drawing/2014/main" id="{FBF41BF2-686C-6878-7C45-DA6BB3D8BC1A}"/>
              </a:ext>
            </a:extLst>
          </p:cNvPr>
          <p:cNvSpPr txBox="1"/>
          <p:nvPr/>
        </p:nvSpPr>
        <p:spPr>
          <a:xfrm>
            <a:off x="9066984" y="4427016"/>
            <a:ext cx="258451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Fig. 2</a:t>
            </a:r>
            <a:r>
              <a:rPr lang="pt-PT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pt-PT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Gráficos de comparação da previsão e paridade.</a:t>
            </a:r>
            <a:endParaRPr lang="pt-BR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="" xmlns:a16="http://schemas.microsoft.com/office/drawing/2014/main" id="{B503C3E2-34E0-E691-924D-A2A02891F71A}"/>
              </a:ext>
            </a:extLst>
          </p:cNvPr>
          <p:cNvSpPr txBox="1"/>
          <p:nvPr/>
        </p:nvSpPr>
        <p:spPr>
          <a:xfrm>
            <a:off x="8565919" y="5739388"/>
            <a:ext cx="3405909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P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ZHAO, T.;ZHAO, J.. </a:t>
            </a:r>
            <a:r>
              <a:rPr lang="pt-PT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Joint and respective effects of long-and short-term forecast uncertainties on reservoir operations</a:t>
            </a:r>
            <a:r>
              <a:rPr lang="pt-P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Journal of hydrology, v. 517, p, 83-94, 2014.</a:t>
            </a:r>
          </a:p>
          <a:p>
            <a:pPr algn="just"/>
            <a:r>
              <a:rPr lang="pt-P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ZHANG, Qianqian; LI, Zhong; SNOWLING, Spencer; SIAM, Ahmad, EL DAKHAKHNI, Wael. </a:t>
            </a:r>
            <a:r>
              <a:rPr lang="pt-PT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Predictive models for wastewater flow forecasting based on time  series analysis and artificial neural network.</a:t>
            </a:r>
            <a:r>
              <a:rPr lang="pt-P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Water Science &amp; Technology, v. 80, n.2,  p. 243-253, 2019.  </a:t>
            </a:r>
            <a:endParaRPr lang="pt-PT" sz="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P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SHORTRIDGE, Julie E; GUIKEMA, Seth D; ZAITCHIK, Benjamin F.. </a:t>
            </a:r>
            <a:r>
              <a:rPr lang="pt-PT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Machine learning methods for empirical streamflow simulation:a comparison of model accuracy, interpretability, and uncertainty in seasonal watersheds</a:t>
            </a:r>
            <a:r>
              <a:rPr lang="pt-P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Hydrology and Earth System Sciences, v. 20, n. 7, p. 2611, 2016.</a:t>
            </a:r>
            <a:endParaRPr lang="pt-BR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pt-BR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CaixaDeTexto 32">
            <a:extLst>
              <a:ext uri="{FF2B5EF4-FFF2-40B4-BE49-F238E27FC236}">
                <a16:creationId xmlns="" xmlns:a16="http://schemas.microsoft.com/office/drawing/2014/main" id="{D44F2C34-D9C4-98F9-DA77-CFE859B9DEEF}"/>
              </a:ext>
            </a:extLst>
          </p:cNvPr>
          <p:cNvSpPr txBox="1"/>
          <p:nvPr/>
        </p:nvSpPr>
        <p:spPr>
          <a:xfrm>
            <a:off x="648945" y="4953653"/>
            <a:ext cx="361788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0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planejamento e operação de recursos hídricos com frequência fazem uso da previsão de eventos futuros. As previsões de curto e longo prazo de </a:t>
            </a:r>
            <a:r>
              <a:rPr lang="pt-PT" sz="100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vazão </a:t>
            </a:r>
            <a:r>
              <a:rPr lang="pt-PT" sz="10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cursos d’água podem colaborar na expansão e operação do gerenciamento da água. </a:t>
            </a:r>
          </a:p>
          <a:p>
            <a:pPr algn="just"/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utilização de métodos de aprendizado de máquina como modelos empíricos para a previsão de vazão têm sido tratados com ênfase na literatura recente e tiveram sua eficácia mostrada em diversas situações. Embora</a:t>
            </a:r>
            <a:r>
              <a:rPr lang="pt-PT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árias técnicas de previsão de vazão de rios tenham sido realizadas por meio de máquinas de aprendizado, como a MLP, a utilização de novas arquiteturas como as máquinas de aprendizado 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profundo redes </a:t>
            </a:r>
            <a:r>
              <a:rPr lang="pt-PT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recorrentes </a:t>
            </a:r>
            <a:r>
              <a:rPr lang="pt-PT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LSTM vem ganhando destaque.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214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908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Previsão Diária de Séries Temporais Baseados em Aprendizado de Máquina e Aprendizado Profundo para Manejo Efetivo de Recursos Hídricos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Eduardo Silva Nunes</dc:creator>
  <cp:lastModifiedBy>Frede</cp:lastModifiedBy>
  <cp:revision>17</cp:revision>
  <dcterms:created xsi:type="dcterms:W3CDTF">2022-06-13T00:59:52Z</dcterms:created>
  <dcterms:modified xsi:type="dcterms:W3CDTF">2022-06-15T18:51:12Z</dcterms:modified>
</cp:coreProperties>
</file>