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</p:sldIdLst>
  <p:sldSz cx="21674138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50A5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Estilo com Tema 2 - Ênfas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5" d="100"/>
          <a:sy n="35" d="100"/>
        </p:scale>
        <p:origin x="80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267" y="1995312"/>
            <a:ext cx="16255604" cy="4244622"/>
          </a:xfrm>
        </p:spPr>
        <p:txBody>
          <a:bodyPr anchor="b"/>
          <a:lstStyle>
            <a:lvl1pPr algn="ctr">
              <a:defRPr sz="1066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9267" y="6403623"/>
            <a:ext cx="16255604" cy="2943577"/>
          </a:xfrm>
        </p:spPr>
        <p:txBody>
          <a:bodyPr/>
          <a:lstStyle>
            <a:lvl1pPr marL="0" indent="0" algn="ctr">
              <a:buNone/>
              <a:defRPr sz="4266"/>
            </a:lvl1pPr>
            <a:lvl2pPr marL="812764" indent="0" algn="ctr">
              <a:buNone/>
              <a:defRPr sz="3555"/>
            </a:lvl2pPr>
            <a:lvl3pPr marL="1625529" indent="0" algn="ctr">
              <a:buNone/>
              <a:defRPr sz="3200"/>
            </a:lvl3pPr>
            <a:lvl4pPr marL="2438293" indent="0" algn="ctr">
              <a:buNone/>
              <a:defRPr sz="2844"/>
            </a:lvl4pPr>
            <a:lvl5pPr marL="3251058" indent="0" algn="ctr">
              <a:buNone/>
              <a:defRPr sz="2844"/>
            </a:lvl5pPr>
            <a:lvl6pPr marL="4063822" indent="0" algn="ctr">
              <a:buNone/>
              <a:defRPr sz="2844"/>
            </a:lvl6pPr>
            <a:lvl7pPr marL="4876587" indent="0" algn="ctr">
              <a:buNone/>
              <a:defRPr sz="2844"/>
            </a:lvl7pPr>
            <a:lvl8pPr marL="5689351" indent="0" algn="ctr">
              <a:buNone/>
              <a:defRPr sz="2844"/>
            </a:lvl8pPr>
            <a:lvl9pPr marL="6502116" indent="0" algn="ctr">
              <a:buNone/>
              <a:defRPr sz="284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44F4-6D75-4316-BBE2-8562E81FF24F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E96-EF50-48D2-A779-381039A3EE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694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44F4-6D75-4316-BBE2-8562E81FF24F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E96-EF50-48D2-A779-381039A3EE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483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10555" y="649111"/>
            <a:ext cx="4673486" cy="103321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90097" y="649111"/>
            <a:ext cx="13749531" cy="1033215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44F4-6D75-4316-BBE2-8562E81FF24F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E96-EF50-48D2-A779-381039A3EE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246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44F4-6D75-4316-BBE2-8562E81FF24F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E96-EF50-48D2-A779-381039A3EE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51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808" y="3039535"/>
            <a:ext cx="18693944" cy="5071532"/>
          </a:xfrm>
        </p:spPr>
        <p:txBody>
          <a:bodyPr anchor="b"/>
          <a:lstStyle>
            <a:lvl1pPr>
              <a:defRPr sz="1066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8808" y="8159046"/>
            <a:ext cx="18693944" cy="2666999"/>
          </a:xfrm>
        </p:spPr>
        <p:txBody>
          <a:bodyPr/>
          <a:lstStyle>
            <a:lvl1pPr marL="0" indent="0">
              <a:buNone/>
              <a:defRPr sz="4266">
                <a:solidFill>
                  <a:schemeClr val="tx1">
                    <a:tint val="75000"/>
                  </a:schemeClr>
                </a:solidFill>
              </a:defRPr>
            </a:lvl1pPr>
            <a:lvl2pPr marL="812764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2pPr>
            <a:lvl3pPr marL="162552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293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05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3822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58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3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116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44F4-6D75-4316-BBE2-8562E81FF24F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E96-EF50-48D2-A779-381039A3EE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4366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0097" y="3245556"/>
            <a:ext cx="9211509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532" y="3245556"/>
            <a:ext cx="9211509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44F4-6D75-4316-BBE2-8562E81FF24F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E96-EF50-48D2-A779-381039A3EE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1428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0" y="649112"/>
            <a:ext cx="18693944" cy="235655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2921" y="2988734"/>
            <a:ext cx="9169175" cy="1464732"/>
          </a:xfrm>
        </p:spPr>
        <p:txBody>
          <a:bodyPr anchor="b"/>
          <a:lstStyle>
            <a:lvl1pPr marL="0" indent="0">
              <a:buNone/>
              <a:defRPr sz="4266" b="1"/>
            </a:lvl1pPr>
            <a:lvl2pPr marL="812764" indent="0">
              <a:buNone/>
              <a:defRPr sz="3555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44" b="1"/>
            </a:lvl4pPr>
            <a:lvl5pPr marL="3251058" indent="0">
              <a:buNone/>
              <a:defRPr sz="2844" b="1"/>
            </a:lvl5pPr>
            <a:lvl6pPr marL="4063822" indent="0">
              <a:buNone/>
              <a:defRPr sz="2844" b="1"/>
            </a:lvl6pPr>
            <a:lvl7pPr marL="4876587" indent="0">
              <a:buNone/>
              <a:defRPr sz="2844" b="1"/>
            </a:lvl7pPr>
            <a:lvl8pPr marL="5689351" indent="0">
              <a:buNone/>
              <a:defRPr sz="2844" b="1"/>
            </a:lvl8pPr>
            <a:lvl9pPr marL="6502116" indent="0">
              <a:buNone/>
              <a:defRPr sz="284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2921" y="4453467"/>
            <a:ext cx="9169175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2532" y="2988734"/>
            <a:ext cx="9214332" cy="1464732"/>
          </a:xfrm>
        </p:spPr>
        <p:txBody>
          <a:bodyPr anchor="b"/>
          <a:lstStyle>
            <a:lvl1pPr marL="0" indent="0">
              <a:buNone/>
              <a:defRPr sz="4266" b="1"/>
            </a:lvl1pPr>
            <a:lvl2pPr marL="812764" indent="0">
              <a:buNone/>
              <a:defRPr sz="3555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44" b="1"/>
            </a:lvl4pPr>
            <a:lvl5pPr marL="3251058" indent="0">
              <a:buNone/>
              <a:defRPr sz="2844" b="1"/>
            </a:lvl5pPr>
            <a:lvl6pPr marL="4063822" indent="0">
              <a:buNone/>
              <a:defRPr sz="2844" b="1"/>
            </a:lvl6pPr>
            <a:lvl7pPr marL="4876587" indent="0">
              <a:buNone/>
              <a:defRPr sz="2844" b="1"/>
            </a:lvl7pPr>
            <a:lvl8pPr marL="5689351" indent="0">
              <a:buNone/>
              <a:defRPr sz="2844" b="1"/>
            </a:lvl8pPr>
            <a:lvl9pPr marL="6502116" indent="0">
              <a:buNone/>
              <a:defRPr sz="284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2532" y="4453467"/>
            <a:ext cx="9214332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44F4-6D75-4316-BBE2-8562E81FF24F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E96-EF50-48D2-A779-381039A3EE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601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44F4-6D75-4316-BBE2-8562E81FF24F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E96-EF50-48D2-A779-381039A3EE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799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44F4-6D75-4316-BBE2-8562E81FF24F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E96-EF50-48D2-A779-381039A3EE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950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1" y="812800"/>
            <a:ext cx="699047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4332" y="1755423"/>
            <a:ext cx="10972532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6"/>
            </a:lvl3pPr>
            <a:lvl4pPr>
              <a:defRPr sz="3555"/>
            </a:lvl4pPr>
            <a:lvl5pPr>
              <a:defRPr sz="3555"/>
            </a:lvl5pPr>
            <a:lvl6pPr>
              <a:defRPr sz="3555"/>
            </a:lvl6pPr>
            <a:lvl7pPr>
              <a:defRPr sz="3555"/>
            </a:lvl7pPr>
            <a:lvl8pPr>
              <a:defRPr sz="3555"/>
            </a:lvl8pPr>
            <a:lvl9pPr>
              <a:defRPr sz="355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1" y="3657600"/>
            <a:ext cx="699047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764" indent="0">
              <a:buNone/>
              <a:defRPr sz="2489"/>
            </a:lvl2pPr>
            <a:lvl3pPr marL="1625529" indent="0">
              <a:buNone/>
              <a:defRPr sz="2133"/>
            </a:lvl3pPr>
            <a:lvl4pPr marL="2438293" indent="0">
              <a:buNone/>
              <a:defRPr sz="1778"/>
            </a:lvl4pPr>
            <a:lvl5pPr marL="3251058" indent="0">
              <a:buNone/>
              <a:defRPr sz="1778"/>
            </a:lvl5pPr>
            <a:lvl6pPr marL="4063822" indent="0">
              <a:buNone/>
              <a:defRPr sz="1778"/>
            </a:lvl6pPr>
            <a:lvl7pPr marL="4876587" indent="0">
              <a:buNone/>
              <a:defRPr sz="1778"/>
            </a:lvl7pPr>
            <a:lvl8pPr marL="5689351" indent="0">
              <a:buNone/>
              <a:defRPr sz="1778"/>
            </a:lvl8pPr>
            <a:lvl9pPr marL="6502116" indent="0">
              <a:buNone/>
              <a:defRPr sz="1778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44F4-6D75-4316-BBE2-8562E81FF24F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E96-EF50-48D2-A779-381039A3EE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2627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1" y="812800"/>
            <a:ext cx="699047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14332" y="1755423"/>
            <a:ext cx="10972532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764" indent="0">
              <a:buNone/>
              <a:defRPr sz="4978"/>
            </a:lvl2pPr>
            <a:lvl3pPr marL="1625529" indent="0">
              <a:buNone/>
              <a:defRPr sz="4266"/>
            </a:lvl3pPr>
            <a:lvl4pPr marL="2438293" indent="0">
              <a:buNone/>
              <a:defRPr sz="3555"/>
            </a:lvl4pPr>
            <a:lvl5pPr marL="3251058" indent="0">
              <a:buNone/>
              <a:defRPr sz="3555"/>
            </a:lvl5pPr>
            <a:lvl6pPr marL="4063822" indent="0">
              <a:buNone/>
              <a:defRPr sz="3555"/>
            </a:lvl6pPr>
            <a:lvl7pPr marL="4876587" indent="0">
              <a:buNone/>
              <a:defRPr sz="3555"/>
            </a:lvl7pPr>
            <a:lvl8pPr marL="5689351" indent="0">
              <a:buNone/>
              <a:defRPr sz="3555"/>
            </a:lvl8pPr>
            <a:lvl9pPr marL="6502116" indent="0">
              <a:buNone/>
              <a:defRPr sz="3555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1" y="3657600"/>
            <a:ext cx="699047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764" indent="0">
              <a:buNone/>
              <a:defRPr sz="2489"/>
            </a:lvl2pPr>
            <a:lvl3pPr marL="1625529" indent="0">
              <a:buNone/>
              <a:defRPr sz="2133"/>
            </a:lvl3pPr>
            <a:lvl4pPr marL="2438293" indent="0">
              <a:buNone/>
              <a:defRPr sz="1778"/>
            </a:lvl4pPr>
            <a:lvl5pPr marL="3251058" indent="0">
              <a:buNone/>
              <a:defRPr sz="1778"/>
            </a:lvl5pPr>
            <a:lvl6pPr marL="4063822" indent="0">
              <a:buNone/>
              <a:defRPr sz="1778"/>
            </a:lvl6pPr>
            <a:lvl7pPr marL="4876587" indent="0">
              <a:buNone/>
              <a:defRPr sz="1778"/>
            </a:lvl7pPr>
            <a:lvl8pPr marL="5689351" indent="0">
              <a:buNone/>
              <a:defRPr sz="1778"/>
            </a:lvl8pPr>
            <a:lvl9pPr marL="6502116" indent="0">
              <a:buNone/>
              <a:defRPr sz="1778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44F4-6D75-4316-BBE2-8562E81FF24F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E96-EF50-48D2-A779-381039A3EE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242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90097" y="649112"/>
            <a:ext cx="18693944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097" y="3245556"/>
            <a:ext cx="18693944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90097" y="11300179"/>
            <a:ext cx="487668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644F4-6D75-4316-BBE2-8562E81FF24F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9558" y="11300179"/>
            <a:ext cx="7315022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07360" y="11300179"/>
            <a:ext cx="487668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63E96-EF50-48D2-A779-381039A3EE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875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1625529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382" indent="-406382" algn="l" defTabSz="1625529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147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6" kern="1200">
          <a:solidFill>
            <a:schemeClr val="tx1"/>
          </a:solidFill>
          <a:latin typeface="+mn-lt"/>
          <a:ea typeface="+mn-ea"/>
          <a:cs typeface="+mn-cs"/>
        </a:defRPr>
      </a:lvl2pPr>
      <a:lvl3pPr marL="2031911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5" kern="1200">
          <a:solidFill>
            <a:schemeClr val="tx1"/>
          </a:solidFill>
          <a:latin typeface="+mn-lt"/>
          <a:ea typeface="+mn-ea"/>
          <a:cs typeface="+mn-cs"/>
        </a:defRPr>
      </a:lvl3pPr>
      <a:lvl4pPr marL="2844676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40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204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2969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733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498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64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29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293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058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822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587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351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116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Uma imagem com texto, símbolo&#10;&#10;Descrição gerada automaticamente">
            <a:extLst>
              <a:ext uri="{FF2B5EF4-FFF2-40B4-BE49-F238E27FC236}">
                <a16:creationId xmlns:a16="http://schemas.microsoft.com/office/drawing/2014/main" id="{B39C681A-53FC-6AD1-DE68-1B36358FAF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08" y="92968"/>
            <a:ext cx="1453842" cy="1626854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5E85AE9D-6CD5-79E6-9B36-4FCAC4A5B50E}"/>
              </a:ext>
            </a:extLst>
          </p:cNvPr>
          <p:cNvSpPr txBox="1"/>
          <p:nvPr/>
        </p:nvSpPr>
        <p:spPr>
          <a:xfrm>
            <a:off x="1824479" y="37372"/>
            <a:ext cx="194382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338"/>
              </a:spcBef>
              <a:spcAft>
                <a:spcPts val="1013"/>
              </a:spcAft>
              <a:tabLst>
                <a:tab pos="514350" algn="l"/>
              </a:tabLst>
            </a:pPr>
            <a:r>
              <a:rPr lang="pt-PT" sz="2000" b="1" cap="all" dirty="0">
                <a:solidFill>
                  <a:srgbClr val="3C50A5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PROPOSIÇÃO DE USO EFICIENTE DE ÁGUA E REÚSO DE ÁGUA CINZA EM BAIRRO DE INTERESSE SOCIAL</a:t>
            </a:r>
            <a:endParaRPr lang="pt-BR" sz="2000" b="1" cap="all" dirty="0">
              <a:solidFill>
                <a:srgbClr val="3C50A5"/>
              </a:solidFill>
              <a:latin typeface="Sylfaen" panose="010A05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B6D44D6B-259E-09A7-B8FC-D026EBA9ED09}"/>
              </a:ext>
            </a:extLst>
          </p:cNvPr>
          <p:cNvSpPr txBox="1"/>
          <p:nvPr/>
        </p:nvSpPr>
        <p:spPr>
          <a:xfrm>
            <a:off x="1971235" y="455831"/>
            <a:ext cx="1943820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514350" algn="l"/>
              </a:tabLst>
            </a:pPr>
            <a:r>
              <a:rPr lang="pt-PT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Hellem Victoria Riveiro dos SANTOS</a:t>
            </a:r>
            <a:r>
              <a:rPr lang="pt-PT" sz="1600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PT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Thaynara Lorrayne de OLIVEIRSA</a:t>
            </a:r>
            <a:r>
              <a:rPr lang="pt-PT" sz="1600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PT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Karla Alcione da Silva CRUVINEL</a:t>
            </a:r>
            <a:r>
              <a:rPr lang="pt-PT" sz="1600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PT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Eva de Melo FERREIRA</a:t>
            </a:r>
            <a:r>
              <a:rPr lang="pt-PT" sz="1600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pt-BR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322CA36-9B69-4115-8D49-10EDBEF267B1}"/>
              </a:ext>
            </a:extLst>
          </p:cNvPr>
          <p:cNvSpPr txBox="1"/>
          <p:nvPr/>
        </p:nvSpPr>
        <p:spPr>
          <a:xfrm>
            <a:off x="1824479" y="845188"/>
            <a:ext cx="1955225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69"/>
              </a:spcAft>
            </a:pPr>
            <a:r>
              <a:rPr lang="pt-BR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Programa de Pós-Graduação em Engenharia Ambiental e Sanitária, Universidade Federal de Goiás, Goiânia-Brasil, </a:t>
            </a:r>
            <a:r>
              <a:rPr lang="pt-BR" sz="1400" i="1" dirty="0">
                <a:solidFill>
                  <a:srgbClr val="3C50A5"/>
                </a:solidFill>
                <a:latin typeface="Times New Roman" panose="02020603050405020304" pitchFamily="18" charset="0"/>
              </a:rPr>
              <a:t>hellemvsantos@gmail.com;</a:t>
            </a:r>
            <a:r>
              <a:rPr lang="pt-BR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2. </a:t>
            </a:r>
            <a:r>
              <a:rPr lang="pt-PT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Programa de Pós-Graduação em Engenharia Ambiental e Sanitária, Universidade Federal de Goiás, Goiânia-Brasil,</a:t>
            </a:r>
            <a:r>
              <a:rPr lang="pt-PT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PT" sz="1400" i="1" dirty="0">
                <a:solidFill>
                  <a:srgbClr val="3C50A5"/>
                </a:solidFill>
                <a:latin typeface="Times New Roman" panose="02020603050405020304" pitchFamily="18" charset="0"/>
              </a:rPr>
              <a:t>thaynaralorrayne_@hotmail.com</a:t>
            </a:r>
            <a:r>
              <a:rPr lang="pt-BR" sz="1400" i="1" dirty="0">
                <a:solidFill>
                  <a:srgbClr val="3C50A5"/>
                </a:solidFill>
                <a:latin typeface="Times New Roman" panose="02020603050405020304" pitchFamily="18" charset="0"/>
              </a:rPr>
              <a:t>;</a:t>
            </a:r>
            <a:r>
              <a:rPr lang="pt-PT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3. Programa de Pós-Graduação em Engenharia Ambiental e Sanitária, Universidade Federal de Goiás, Goiânia-Brasil, </a:t>
            </a:r>
            <a:r>
              <a:rPr lang="pt-PT" sz="1400" i="1" dirty="0">
                <a:solidFill>
                  <a:srgbClr val="3C50A5"/>
                </a:solidFill>
                <a:latin typeface="Times New Roman" panose="02020603050405020304" pitchFamily="18" charset="0"/>
              </a:rPr>
              <a:t>karlaalcione@ufg.br</a:t>
            </a:r>
            <a:r>
              <a:rPr lang="pt-BR" sz="1400" i="1" dirty="0">
                <a:solidFill>
                  <a:srgbClr val="3C50A5"/>
                </a:solidFill>
                <a:latin typeface="Times New Roman" panose="02020603050405020304" pitchFamily="18" charset="0"/>
              </a:rPr>
              <a:t>; </a:t>
            </a:r>
            <a:r>
              <a:rPr lang="pt-PT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Departamento de Ambiente e Ordenamento, Universidade de Aveiro, Aveiro-Portugal, </a:t>
            </a:r>
            <a:r>
              <a:rPr lang="pt-PT" sz="1400" i="1" dirty="0">
                <a:solidFill>
                  <a:srgbClr val="3C50A5"/>
                </a:solidFill>
                <a:latin typeface="Times New Roman" panose="02020603050405020304" pitchFamily="18" charset="0"/>
              </a:rPr>
              <a:t>emferreira.sci@gmail.com.</a:t>
            </a:r>
            <a:endParaRPr lang="pt-BR" sz="1400" i="1" dirty="0">
              <a:solidFill>
                <a:srgbClr val="3C50A5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C7E9A16-DF72-AA72-A6F5-494189645160}"/>
              </a:ext>
            </a:extLst>
          </p:cNvPr>
          <p:cNvSpPr txBox="1"/>
          <p:nvPr/>
        </p:nvSpPr>
        <p:spPr>
          <a:xfrm>
            <a:off x="-38220" y="2884374"/>
            <a:ext cx="178947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338"/>
              </a:spcBef>
              <a:spcAft>
                <a:spcPts val="1013"/>
              </a:spcAft>
              <a:tabLst>
                <a:tab pos="514350" algn="l"/>
              </a:tabLst>
            </a:pPr>
            <a:r>
              <a:rPr lang="pt-PT" sz="1600" b="1" cap="all" dirty="0">
                <a:solidFill>
                  <a:srgbClr val="3C50A5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1600" b="1" cap="all" dirty="0">
              <a:solidFill>
                <a:srgbClr val="3C50A5"/>
              </a:solidFill>
              <a:latin typeface="Sylfaen" panose="010A05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8CB6467-89DC-A7ED-7CDC-BF86AC46FF5C}"/>
              </a:ext>
            </a:extLst>
          </p:cNvPr>
          <p:cNvSpPr txBox="1"/>
          <p:nvPr/>
        </p:nvSpPr>
        <p:spPr>
          <a:xfrm>
            <a:off x="65575" y="3219293"/>
            <a:ext cx="1146743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As fontes de água alternativas, ou águas cinzas, que permitem a sua reutilização e reciclagem fazem parte de estratégias que podem aumentar a eficiência e segurança na utilização dos recursos hídricos (</a:t>
            </a:r>
            <a:r>
              <a:rPr lang="pt-BR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Wanjiru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et al., 2017). Reduzir o stress sobre as fontes naturais através da reutilização de água, geralmente para fins não-potáveis, tem se tornado uma prática possível em certas partes do mundo, tal como no Brasil. 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águas cinzas, parte do produto do uso pelo utilizador final, são os efluentes </a:t>
            </a:r>
            <a:r>
              <a:rPr 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dométicos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todas as fontes (exceto os sanitários/sanitas), que incluem água de cozinhas, banhos, lavagem de roupa e lavagem de mãos (</a:t>
            </a:r>
            <a:r>
              <a:rPr 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McIlwaine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Redwood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2011).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D39EAA64-3343-86D3-0787-2FB1B28E1031}"/>
              </a:ext>
            </a:extLst>
          </p:cNvPr>
          <p:cNvSpPr txBox="1"/>
          <p:nvPr/>
        </p:nvSpPr>
        <p:spPr>
          <a:xfrm>
            <a:off x="127154" y="1900770"/>
            <a:ext cx="124358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338"/>
              </a:spcBef>
              <a:spcAft>
                <a:spcPts val="1013"/>
              </a:spcAft>
              <a:tabLst>
                <a:tab pos="514350" algn="l"/>
              </a:tabLst>
            </a:pPr>
            <a:r>
              <a:rPr lang="pt-PT" sz="1600" b="1" cap="all" dirty="0">
                <a:solidFill>
                  <a:srgbClr val="3C50A5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  <a:endParaRPr lang="pt-BR" sz="1600" b="1" cap="all" dirty="0">
              <a:solidFill>
                <a:srgbClr val="3C50A5"/>
              </a:solidFill>
              <a:latin typeface="Sylfaen" panose="010A05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E11873C1-309A-BE50-B748-0ADE2AE7FC31}"/>
              </a:ext>
            </a:extLst>
          </p:cNvPr>
          <p:cNvSpPr txBox="1"/>
          <p:nvPr/>
        </p:nvSpPr>
        <p:spPr>
          <a:xfrm>
            <a:off x="131476" y="2287928"/>
            <a:ext cx="1146311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3C50A5"/>
              </a:buClr>
            </a:pPr>
            <a:r>
              <a:rPr lang="pt-PT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Propor o </a:t>
            </a:r>
            <a:r>
              <a:rPr lang="pt-PT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reúso de água cinza em bairro de interesse social </a:t>
            </a:r>
            <a:r>
              <a:rPr lang="pt-PT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com aplicação na </a:t>
            </a:r>
            <a:r>
              <a:rPr lang="pt-PT" sz="1600" b="1" dirty="0">
                <a:solidFill>
                  <a:srgbClr val="3C50A5"/>
                </a:solidFill>
                <a:latin typeface="Times New Roman" panose="02020603050405020304" pitchFamily="18" charset="0"/>
              </a:rPr>
              <a:t>irrigação de cultivo de milho </a:t>
            </a:r>
            <a:r>
              <a:rPr lang="pt-PT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em área comunitária e nas </a:t>
            </a:r>
            <a:r>
              <a:rPr lang="pt-PT" sz="1600" b="1" dirty="0">
                <a:solidFill>
                  <a:srgbClr val="3C50A5"/>
                </a:solidFill>
                <a:latin typeface="Times New Roman" panose="02020603050405020304" pitchFamily="18" charset="0"/>
              </a:rPr>
              <a:t>descargas das bacias sanitárias</a:t>
            </a:r>
            <a:endParaRPr lang="pt-BR" sz="1600" b="1" dirty="0">
              <a:solidFill>
                <a:srgbClr val="3C50A5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FE6F5DF3-725F-1B0E-8B0F-B77CF2CFB86D}"/>
              </a:ext>
            </a:extLst>
          </p:cNvPr>
          <p:cNvSpPr txBox="1"/>
          <p:nvPr/>
        </p:nvSpPr>
        <p:spPr>
          <a:xfrm>
            <a:off x="-174805" y="4585481"/>
            <a:ext cx="35487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338"/>
              </a:spcBef>
              <a:spcAft>
                <a:spcPts val="1013"/>
              </a:spcAft>
              <a:tabLst>
                <a:tab pos="514350" algn="l"/>
              </a:tabLst>
            </a:pPr>
            <a:r>
              <a:rPr lang="pt-PT" sz="1600" b="1" cap="all" dirty="0">
                <a:solidFill>
                  <a:srgbClr val="3C50A5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Método E </a:t>
            </a:r>
            <a:r>
              <a:rPr lang="pt-BR" sz="1600" b="1" cap="all" dirty="0">
                <a:solidFill>
                  <a:srgbClr val="3C50A5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coleta de dados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0910829F-0FB6-5378-8214-14252838884D}"/>
              </a:ext>
            </a:extLst>
          </p:cNvPr>
          <p:cNvSpPr txBox="1"/>
          <p:nvPr/>
        </p:nvSpPr>
        <p:spPr>
          <a:xfrm>
            <a:off x="44648" y="4951259"/>
            <a:ext cx="11463112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pesquisa bibliográfica baseou-se em dados secundários, contendo as palavras-chave “Reuse” </a:t>
            </a:r>
            <a:r>
              <a:rPr 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greywater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resultando em 350 artigos, dos quais 45 foram relevantes ao tema. Foram consideradas duas alternativas: 1) </a:t>
            </a:r>
            <a:r>
              <a:rPr 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Reúso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agrícola de água cinza para fertirrigação de plantação e cultivo de milho, 2) </a:t>
            </a:r>
            <a:r>
              <a:rPr 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Reúso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água cinza para descarga de bacias sanitárias. Com os resultados obtidos, realizou-se uma comparação entre a oferta de água cinza gerada nas residências e as demandas de água na irrigação da área de cultivo de milho e na descarga em bacias sanitárias, identificando, assim, o potencial quantitativo de </a:t>
            </a:r>
            <a:r>
              <a:rPr 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reúso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para o bairro. 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análise da qualidade do efluente se baseou nos estudos de </a:t>
            </a:r>
            <a:r>
              <a:rPr 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Kotsia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(2020) e Gonçalves </a:t>
            </a:r>
            <a:r>
              <a:rPr lang="pt-BR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(2020), bem como nos padrões de </a:t>
            </a:r>
            <a:r>
              <a:rPr 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reúso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agrícola restrito e </a:t>
            </a:r>
            <a:r>
              <a:rPr 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reúso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urbano irrestrito determinados pelo </a:t>
            </a:r>
            <a:r>
              <a:rPr 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Interáguas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(2018). A avaliação do risco microbiológico foi semiquantitativa, de acordo com a normativa ISO 16075 (ISO, 2015) cujas preconizações estão presentes no “Guia para Reutilização de Água: usos não potáveis” da Agência Portuguesa do Ambiente (APA, 2019). Ainda, para avaliar a adequação do sistema proposto no que diz respeito aos custos e economia provenientes do mesmo, fez-se uso, respectivamente, das informações do SINAPI (2021) e dos indicadores financeiros descritos por </a:t>
            </a:r>
            <a:r>
              <a:rPr 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Soldeira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Kühn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(2018).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7C882666-2032-2D71-8F9A-42A0BF768ADD}"/>
              </a:ext>
            </a:extLst>
          </p:cNvPr>
          <p:cNvSpPr txBox="1"/>
          <p:nvPr/>
        </p:nvSpPr>
        <p:spPr>
          <a:xfrm>
            <a:off x="-230878" y="7775290"/>
            <a:ext cx="41070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338"/>
              </a:spcBef>
              <a:spcAft>
                <a:spcPts val="1013"/>
              </a:spcAft>
              <a:tabLst>
                <a:tab pos="514350" algn="l"/>
              </a:tabLst>
            </a:pPr>
            <a:r>
              <a:rPr lang="pt-BR" sz="1600" b="1" cap="all" dirty="0">
                <a:solidFill>
                  <a:srgbClr val="3C50A5"/>
                </a:solidFill>
                <a:latin typeface="Sylfaen" panose="010A0502050306030303" pitchFamily="18" charset="0"/>
                <a:cs typeface="Times New Roman" panose="02020603050405020304" pitchFamily="18" charset="0"/>
              </a:rPr>
              <a:t>RESULTADOS, ANÁLISE E </a:t>
            </a:r>
            <a:r>
              <a:rPr lang="pt-BR" sz="1600" b="1" cap="all" dirty="0" err="1">
                <a:solidFill>
                  <a:srgbClr val="3C50A5"/>
                </a:solidFill>
                <a:latin typeface="Sylfaen" panose="010A0502050306030303" pitchFamily="18" charset="0"/>
                <a:cs typeface="Times New Roman" panose="02020603050405020304" pitchFamily="18" charset="0"/>
              </a:rPr>
              <a:t>DISCUSSão</a:t>
            </a:r>
            <a:endParaRPr lang="pt-BR" sz="1600" b="1" cap="all" dirty="0">
              <a:solidFill>
                <a:srgbClr val="3C50A5"/>
              </a:solidFill>
              <a:latin typeface="Sylfaen" panose="010A05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327F9055-58C1-E4BC-F85F-7865BEC957C2}"/>
              </a:ext>
            </a:extLst>
          </p:cNvPr>
          <p:cNvSpPr txBox="1"/>
          <p:nvPr/>
        </p:nvSpPr>
        <p:spPr>
          <a:xfrm>
            <a:off x="-437693" y="8098898"/>
            <a:ext cx="55949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spcBef>
                <a:spcPts val="1013"/>
              </a:spcBef>
              <a:spcAft>
                <a:spcPts val="338"/>
              </a:spcAft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Conservação, uso racional da água e </a:t>
            </a:r>
            <a:r>
              <a:rPr lang="pt-BR" sz="1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reúso</a:t>
            </a: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água cinza</a:t>
            </a:r>
            <a:endParaRPr lang="pt-BR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29127E9B-70F1-AC56-E7A5-F94EEAFBBD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609"/>
          <a:stretch/>
        </p:blipFill>
        <p:spPr bwMode="auto">
          <a:xfrm>
            <a:off x="3219105" y="10687435"/>
            <a:ext cx="5168034" cy="1504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CaixaDeTexto 31">
            <a:extLst>
              <a:ext uri="{FF2B5EF4-FFF2-40B4-BE49-F238E27FC236}">
                <a16:creationId xmlns:a16="http://schemas.microsoft.com/office/drawing/2014/main" id="{564917EF-5E99-D14A-7263-3F1BCBD35611}"/>
              </a:ext>
            </a:extLst>
          </p:cNvPr>
          <p:cNvSpPr txBox="1"/>
          <p:nvPr/>
        </p:nvSpPr>
        <p:spPr>
          <a:xfrm>
            <a:off x="7466" y="11097315"/>
            <a:ext cx="3174456" cy="6848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pt-B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Fig. 1. Esquema do Tratamento de Água Cinza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Fonte: Adaptado de </a:t>
            </a:r>
            <a:r>
              <a:rPr lang="pt-BR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Kotsia</a:t>
            </a:r>
            <a:r>
              <a:rPr lang="pt-B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pt-B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(2020) e Gonçalves </a:t>
            </a:r>
            <a:r>
              <a:rPr lang="pt-BR" sz="1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pt-B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(2021).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7D9FDF8C-B7B7-68FD-BFE6-F88325C646AA}"/>
              </a:ext>
            </a:extLst>
          </p:cNvPr>
          <p:cNvSpPr txBox="1"/>
          <p:nvPr/>
        </p:nvSpPr>
        <p:spPr>
          <a:xfrm>
            <a:off x="11749215" y="1634655"/>
            <a:ext cx="953827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o </a:t>
            </a:r>
            <a:r>
              <a:rPr 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reúso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agrícola restrito, Gonçalves </a:t>
            </a:r>
            <a:r>
              <a:rPr lang="pt-BR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(2021) não conseguiu alcançar com </a:t>
            </a:r>
            <a:r>
              <a:rPr 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satisfatoriedade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remoção microbiológica e, para a modalidade de </a:t>
            </a:r>
            <a:r>
              <a:rPr 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reúso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urbano irrestrito, </a:t>
            </a:r>
            <a:r>
              <a:rPr 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Kotsia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(2020) e Gonçalves </a:t>
            </a:r>
            <a:r>
              <a:rPr lang="pt-BR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(2021) não obtiveram um efluente dentro dos limites máximos permitidos (Tabela 1). Desta forma, há necessidade de complementação ao sistema, uma vez que o recomendado para </a:t>
            </a:r>
            <a:r>
              <a:rPr 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reúso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agrícola restrito é o nível secundário seguido de desinfecção.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5289683E-1DD6-5B9A-9334-17BF9DCB15CC}"/>
              </a:ext>
            </a:extLst>
          </p:cNvPr>
          <p:cNvSpPr txBox="1"/>
          <p:nvPr/>
        </p:nvSpPr>
        <p:spPr>
          <a:xfrm>
            <a:off x="90158" y="8434901"/>
            <a:ext cx="1146311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volume total de água cinza gerada no bairro é de 709,54 m</a:t>
            </a:r>
            <a:r>
              <a:rPr lang="pt-BR" sz="16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/dia (SNIS, 2019), considerando que a água cinza representa 77% do total consumido na residência (Rocha; Barreto; </a:t>
            </a:r>
            <a:r>
              <a:rPr 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Ioshimoto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1999). Adotou-se a possibilidade de utilização de aparelhos economizadores, levando a uma redução no consumo de água de, no mínimo, 37%. </a:t>
            </a:r>
          </a:p>
          <a:p>
            <a:pPr algn="just">
              <a:spcAft>
                <a:spcPts val="300"/>
              </a:spcAft>
            </a:pP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  tamanho da área de plantio de milho de 17,2 há, localizada em um único local do bairro. As propostas para irrigação de cultura de milho e descarga em bacias sanitárias se enquadram, respectivamente, nas tipologias de </a:t>
            </a:r>
            <a:r>
              <a:rPr 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reúso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agrícola restrito e </a:t>
            </a:r>
            <a:r>
              <a:rPr 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reúso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urbano irrestrito (</a:t>
            </a:r>
            <a:r>
              <a:rPr 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Interáguas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2018). 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29DF759B-BE16-47AB-86E8-A2DFC4B64102}"/>
              </a:ext>
            </a:extLst>
          </p:cNvPr>
          <p:cNvSpPr txBox="1"/>
          <p:nvPr/>
        </p:nvSpPr>
        <p:spPr>
          <a:xfrm>
            <a:off x="11294309" y="2958094"/>
            <a:ext cx="22747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just">
              <a:spcBef>
                <a:spcPts val="1013"/>
              </a:spcBef>
              <a:spcAft>
                <a:spcPts val="338"/>
              </a:spcAft>
            </a:pPr>
            <a:r>
              <a:rPr lang="pt-PT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Avaliação de Risco</a:t>
            </a:r>
            <a:endParaRPr lang="pt-BR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D4508607-35D0-DBB8-2631-889708207A0C}"/>
              </a:ext>
            </a:extLst>
          </p:cNvPr>
          <p:cNvSpPr txBox="1"/>
          <p:nvPr/>
        </p:nvSpPr>
        <p:spPr>
          <a:xfrm>
            <a:off x="11791645" y="3319525"/>
            <a:ext cx="95156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914400" algn="l"/>
              </a:tabLst>
            </a:pPr>
            <a:r>
              <a:rPr lang="pt-P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Considerou um efluente secundário advindo do sistema de tratamento composto por FAn, </a:t>
            </a:r>
            <a:r>
              <a:rPr lang="pt-PT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wetland</a:t>
            </a:r>
            <a:r>
              <a:rPr lang="pt-P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horizontal e cloração (tratamento secundário com 10</a:t>
            </a:r>
            <a:r>
              <a:rPr lang="pt-PT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P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-10</a:t>
            </a:r>
            <a:r>
              <a:rPr lang="pt-PT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P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E. Coli</a:t>
            </a:r>
            <a:r>
              <a:rPr lang="pt-P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100 mL). E</a:t>
            </a:r>
            <a:r>
              <a:rPr lang="pt-P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ncontrou-se riscos iguais a 4,41 e 4,58 associados aos trabalhadores e consumidores, respectivamente e um risco global igual a 4,49 considerado aceitável (3 &lt; R</a:t>
            </a:r>
            <a:r>
              <a:rPr lang="pt-PT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global</a:t>
            </a:r>
            <a:r>
              <a:rPr lang="pt-P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 7) (Rebelo, 2018).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B3D156EA-0872-5618-8D04-3E576C503C5B}"/>
              </a:ext>
            </a:extLst>
          </p:cNvPr>
          <p:cNvSpPr txBox="1"/>
          <p:nvPr/>
        </p:nvSpPr>
        <p:spPr>
          <a:xfrm>
            <a:off x="11218138" y="4536614"/>
            <a:ext cx="25161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just">
              <a:spcBef>
                <a:spcPts val="1013"/>
              </a:spcBef>
              <a:spcAft>
                <a:spcPts val="338"/>
              </a:spcAft>
            </a:pPr>
            <a:r>
              <a:rPr lang="pt-PT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 Econômica</a:t>
            </a:r>
            <a:endParaRPr lang="pt-BR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955F680A-45B9-667C-8708-44D8D5AAE88C}"/>
              </a:ext>
            </a:extLst>
          </p:cNvPr>
          <p:cNvSpPr txBox="1"/>
          <p:nvPr/>
        </p:nvSpPr>
        <p:spPr>
          <a:xfrm>
            <a:off x="11749215" y="4960670"/>
            <a:ext cx="96715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cenário 1, as tarifas de água e esgoto se mantiveram inalteradas e, no cenário 2, </a:t>
            </a:r>
            <a:r>
              <a:rPr lang="pt-BR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considerou-see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um aumento de 3% ao ano (a.a.) nas tarifas de água e esgoto. </a:t>
            </a:r>
            <a:endParaRPr lang="pt-BR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PT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ambas as alternativas propostas, os indicadores financeiros indicaram viabilidade econômica; no entanto, alternativa 1 (irrigação e cultivo do milho) mostrou-se mais atrativa que a alternativa 2 (descarga de bacias sanitária).</a:t>
            </a:r>
            <a:endParaRPr lang="pt-BR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6" name="Tabela 45">
            <a:extLst>
              <a:ext uri="{FF2B5EF4-FFF2-40B4-BE49-F238E27FC236}">
                <a16:creationId xmlns:a16="http://schemas.microsoft.com/office/drawing/2014/main" id="{7EF51D57-FA77-E6D8-469D-DB25304F18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606375"/>
              </p:ext>
            </p:extLst>
          </p:nvPr>
        </p:nvGraphicFramePr>
        <p:xfrm>
          <a:off x="11690336" y="6369611"/>
          <a:ext cx="9754680" cy="152379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950936">
                  <a:extLst>
                    <a:ext uri="{9D8B030D-6E8A-4147-A177-3AD203B41FA5}">
                      <a16:colId xmlns:a16="http://schemas.microsoft.com/office/drawing/2014/main" val="2911683136"/>
                    </a:ext>
                  </a:extLst>
                </a:gridCol>
                <a:gridCol w="1950936">
                  <a:extLst>
                    <a:ext uri="{9D8B030D-6E8A-4147-A177-3AD203B41FA5}">
                      <a16:colId xmlns:a16="http://schemas.microsoft.com/office/drawing/2014/main" val="1140409964"/>
                    </a:ext>
                  </a:extLst>
                </a:gridCol>
                <a:gridCol w="1950936">
                  <a:extLst>
                    <a:ext uri="{9D8B030D-6E8A-4147-A177-3AD203B41FA5}">
                      <a16:colId xmlns:a16="http://schemas.microsoft.com/office/drawing/2014/main" val="2473494370"/>
                    </a:ext>
                  </a:extLst>
                </a:gridCol>
                <a:gridCol w="1950936">
                  <a:extLst>
                    <a:ext uri="{9D8B030D-6E8A-4147-A177-3AD203B41FA5}">
                      <a16:colId xmlns:a16="http://schemas.microsoft.com/office/drawing/2014/main" val="516915842"/>
                    </a:ext>
                  </a:extLst>
                </a:gridCol>
                <a:gridCol w="1950936">
                  <a:extLst>
                    <a:ext uri="{9D8B030D-6E8A-4147-A177-3AD203B41FA5}">
                      <a16:colId xmlns:a16="http://schemas.microsoft.com/office/drawing/2014/main" val="813328334"/>
                    </a:ext>
                  </a:extLst>
                </a:gridCol>
              </a:tblGrid>
              <a:tr h="253966">
                <a:tc rowSpan="2"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Indicador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Cenário 1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Cenário 2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740166"/>
                  </a:ext>
                </a:extLst>
              </a:tr>
              <a:tr h="253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Alternativa 1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Alternativa 2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Alternativa 1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Alternativa 2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3851176"/>
                  </a:ext>
                </a:extLst>
              </a:tr>
              <a:tr h="253966"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Economia</a:t>
                      </a:r>
                      <a:r>
                        <a:rPr lang="pt-PT" sz="14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</a:t>
                      </a:r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(R$)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13.133.207,52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13.689.110,86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17.179.183,04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17.905.105,76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2488627"/>
                  </a:ext>
                </a:extLst>
              </a:tr>
              <a:tr h="253966"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VPL (R$)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4.482.976,69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2.694.842,22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7.211.692,60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5.537.682,63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2598045"/>
                  </a:ext>
                </a:extLst>
              </a:tr>
              <a:tr h="253966"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TIR (%)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12,72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7,58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15,64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10,43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68179333"/>
                  </a:ext>
                </a:extLst>
              </a:tr>
              <a:tr h="253966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Payback (anos)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7,30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10,28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5,41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7,63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0704981"/>
                  </a:ext>
                </a:extLst>
              </a:tr>
            </a:tbl>
          </a:graphicData>
        </a:graphic>
      </p:graphicFrame>
      <p:sp>
        <p:nvSpPr>
          <p:cNvPr id="50" name="CaixaDeTexto 49">
            <a:extLst>
              <a:ext uri="{FF2B5EF4-FFF2-40B4-BE49-F238E27FC236}">
                <a16:creationId xmlns:a16="http://schemas.microsoft.com/office/drawing/2014/main" id="{5B32B17A-794E-B157-14A5-E8F050E18AB3}"/>
              </a:ext>
            </a:extLst>
          </p:cNvPr>
          <p:cNvSpPr txBox="1"/>
          <p:nvPr/>
        </p:nvSpPr>
        <p:spPr>
          <a:xfrm>
            <a:off x="11607256" y="7978909"/>
            <a:ext cx="183664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338"/>
              </a:spcBef>
              <a:spcAft>
                <a:spcPts val="1013"/>
              </a:spcAft>
              <a:tabLst>
                <a:tab pos="514350" algn="l"/>
              </a:tabLst>
            </a:pPr>
            <a:r>
              <a:rPr lang="pt-BR" sz="1600" b="1" cap="all" dirty="0" err="1">
                <a:solidFill>
                  <a:srgbClr val="3C50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  <a:endParaRPr lang="pt-BR" sz="1600" b="1" cap="all" dirty="0">
              <a:solidFill>
                <a:srgbClr val="3C50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2074476F-A7E5-7DD8-E540-F48D35F70201}"/>
              </a:ext>
            </a:extLst>
          </p:cNvPr>
          <p:cNvSpPr txBox="1"/>
          <p:nvPr/>
        </p:nvSpPr>
        <p:spPr>
          <a:xfrm>
            <a:off x="11644287" y="8402965"/>
            <a:ext cx="9798902" cy="16209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69"/>
              </a:spcAft>
              <a:buClr>
                <a:srgbClr val="3C50A5"/>
              </a:buClr>
              <a:tabLst>
                <a:tab pos="514350" algn="l"/>
              </a:tabLst>
            </a:pPr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sistema de tratamento composto do FAn seguido de </a:t>
            </a:r>
            <a:r>
              <a:rPr lang="pt-PT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wetland</a:t>
            </a:r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horizontal alcançou parcialmente a remoção de matéria orgânica e sólidos suspenso e   não alcançou satisfatoriedade a remoção de microrganismo. </a:t>
            </a:r>
          </a:p>
          <a:p>
            <a:pPr algn="just">
              <a:spcAft>
                <a:spcPts val="169"/>
              </a:spcAft>
              <a:buClr>
                <a:srgbClr val="3C50A5"/>
              </a:buClr>
              <a:tabLst>
                <a:tab pos="514350" algn="l"/>
              </a:tabLst>
            </a:pPr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Faz-se necessária a adoção de sistemas desinfecção, como lagoas de maturação, cloração ou até mesmo o sistema de radiação ultravioleta.</a:t>
            </a:r>
          </a:p>
          <a:p>
            <a:pPr algn="just">
              <a:spcAft>
                <a:spcPts val="169"/>
              </a:spcAft>
              <a:buClr>
                <a:srgbClr val="3C50A5"/>
              </a:buClr>
              <a:tabLst>
                <a:tab pos="514350" algn="l"/>
              </a:tabLst>
            </a:pPr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relação ao reúso de água em bacias sanitária, nenhum dos parâmetros técnicos atendem aos valores máximos preconizados pelo Interáguas (2017).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E25609E3-F0F8-4818-ACFB-82D1B8C5DBE1}"/>
              </a:ext>
            </a:extLst>
          </p:cNvPr>
          <p:cNvCxnSpPr>
            <a:cxnSpLocks/>
            <a:stCxn id="17" idx="2"/>
          </p:cNvCxnSpPr>
          <p:nvPr/>
        </p:nvCxnSpPr>
        <p:spPr>
          <a:xfrm flipH="1">
            <a:off x="11598778" y="1583852"/>
            <a:ext cx="1827" cy="10608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4C5BE433-2C4B-8C75-3CEE-C0322ED7987A}"/>
              </a:ext>
            </a:extLst>
          </p:cNvPr>
          <p:cNvSpPr txBox="1"/>
          <p:nvPr/>
        </p:nvSpPr>
        <p:spPr>
          <a:xfrm>
            <a:off x="65575" y="9998842"/>
            <a:ext cx="114421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Partindo do padrão de qualidade para estes </a:t>
            </a:r>
            <a:r>
              <a:rPr 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reúsos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considerou-se a proposta de </a:t>
            </a:r>
            <a:r>
              <a:rPr 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Kotsia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(2020) e  Gonçalves </a:t>
            </a:r>
            <a:r>
              <a:rPr lang="pt-BR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(2021), conforme apresentada na Figura 1, porém com vistas à </a:t>
            </a:r>
            <a:r>
              <a:rPr lang="pt-B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complentação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melhoria no sistema apresentado pelos autores.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3817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1104</Words>
  <Application>Microsoft Office PowerPoint</Application>
  <PresentationFormat>Personalizar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Sylfaen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Hellem Santos</dc:creator>
  <cp:lastModifiedBy>Hellem Santos</cp:lastModifiedBy>
  <cp:revision>14</cp:revision>
  <dcterms:created xsi:type="dcterms:W3CDTF">2022-06-02T01:26:14Z</dcterms:created>
  <dcterms:modified xsi:type="dcterms:W3CDTF">2022-06-22T15:01:02Z</dcterms:modified>
</cp:coreProperties>
</file>