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51206400" cy="288036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F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D17F56-0DB7-463B-BB38-939D8207C625}" v="6" dt="2022-06-15T13:26:47.186"/>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6" d="100"/>
          <a:sy n="16" d="100"/>
        </p:scale>
        <p:origin x="81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pt-BR"/>
              <a:t>Clique para editar o título Mestre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EFDEE4A4-F517-4401-BBC5-1F43F4A5D3B0}" type="datetimeFigureOut">
              <a:rPr lang="pt-BR" smtClean="0"/>
              <a:t>15/06/2022</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CA3334C2-10BA-4610-A82E-A0958010FE96}" type="slidenum">
              <a:rPr lang="pt-BR" smtClean="0"/>
              <a:t>‹nº›</a:t>
            </a:fld>
            <a:endParaRPr lang="pt-BR" dirty="0"/>
          </a:p>
        </p:txBody>
      </p:sp>
    </p:spTree>
    <p:extLst>
      <p:ext uri="{BB962C8B-B14F-4D97-AF65-F5344CB8AC3E}">
        <p14:creationId xmlns:p14="http://schemas.microsoft.com/office/powerpoint/2010/main" val="203237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FDEE4A4-F517-4401-BBC5-1F43F4A5D3B0}" type="datetimeFigureOut">
              <a:rPr lang="pt-BR" smtClean="0"/>
              <a:t>15/06/2022</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CA3334C2-10BA-4610-A82E-A0958010FE96}" type="slidenum">
              <a:rPr lang="pt-BR" smtClean="0"/>
              <a:t>‹nº›</a:t>
            </a:fld>
            <a:endParaRPr lang="pt-BR" dirty="0"/>
          </a:p>
        </p:txBody>
      </p:sp>
    </p:spTree>
    <p:extLst>
      <p:ext uri="{BB962C8B-B14F-4D97-AF65-F5344CB8AC3E}">
        <p14:creationId xmlns:p14="http://schemas.microsoft.com/office/powerpoint/2010/main" val="906654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533525"/>
            <a:ext cx="11041380" cy="2440972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3520440" y="1533525"/>
            <a:ext cx="32484060" cy="2440972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FDEE4A4-F517-4401-BBC5-1F43F4A5D3B0}" type="datetimeFigureOut">
              <a:rPr lang="pt-BR" smtClean="0"/>
              <a:t>15/06/2022</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CA3334C2-10BA-4610-A82E-A0958010FE96}" type="slidenum">
              <a:rPr lang="pt-BR" smtClean="0"/>
              <a:t>‹nº›</a:t>
            </a:fld>
            <a:endParaRPr lang="pt-BR" dirty="0"/>
          </a:p>
        </p:txBody>
      </p:sp>
    </p:spTree>
    <p:extLst>
      <p:ext uri="{BB962C8B-B14F-4D97-AF65-F5344CB8AC3E}">
        <p14:creationId xmlns:p14="http://schemas.microsoft.com/office/powerpoint/2010/main" val="1592867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FDEE4A4-F517-4401-BBC5-1F43F4A5D3B0}" type="datetimeFigureOut">
              <a:rPr lang="pt-BR" smtClean="0"/>
              <a:t>15/06/2022</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CA3334C2-10BA-4610-A82E-A0958010FE96}" type="slidenum">
              <a:rPr lang="pt-BR" smtClean="0"/>
              <a:t>‹nº›</a:t>
            </a:fld>
            <a:endParaRPr lang="pt-BR" dirty="0"/>
          </a:p>
        </p:txBody>
      </p:sp>
    </p:spTree>
    <p:extLst>
      <p:ext uri="{BB962C8B-B14F-4D97-AF65-F5344CB8AC3E}">
        <p14:creationId xmlns:p14="http://schemas.microsoft.com/office/powerpoint/2010/main" val="778665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3493770" y="7180902"/>
            <a:ext cx="44165520" cy="11981495"/>
          </a:xfrm>
        </p:spPr>
        <p:txBody>
          <a:bodyPr anchor="b"/>
          <a:lstStyle>
            <a:lvl1pPr>
              <a:defRPr sz="25200"/>
            </a:lvl1pPr>
          </a:lstStyle>
          <a:p>
            <a:r>
              <a:rPr lang="pt-BR"/>
              <a:t>Clique para editar o título Mestre</a:t>
            </a:r>
            <a:endParaRPr lang="en-US" dirty="0"/>
          </a:p>
        </p:txBody>
      </p:sp>
      <p:sp>
        <p:nvSpPr>
          <p:cNvPr id="3" name="Text Placeholder 2"/>
          <p:cNvSpPr>
            <a:spLocks noGrp="1"/>
          </p:cNvSpPr>
          <p:nvPr>
            <p:ph type="body" idx="1"/>
          </p:nvPr>
        </p:nvSpPr>
        <p:spPr>
          <a:xfrm>
            <a:off x="3493770" y="19275747"/>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EFDEE4A4-F517-4401-BBC5-1F43F4A5D3B0}" type="datetimeFigureOut">
              <a:rPr lang="pt-BR" smtClean="0"/>
              <a:t>15/06/2022</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CA3334C2-10BA-4610-A82E-A0958010FE96}" type="slidenum">
              <a:rPr lang="pt-BR" smtClean="0"/>
              <a:t>‹nº›</a:t>
            </a:fld>
            <a:endParaRPr lang="pt-BR" dirty="0"/>
          </a:p>
        </p:txBody>
      </p:sp>
    </p:spTree>
    <p:extLst>
      <p:ext uri="{BB962C8B-B14F-4D97-AF65-F5344CB8AC3E}">
        <p14:creationId xmlns:p14="http://schemas.microsoft.com/office/powerpoint/2010/main" val="176314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FDEE4A4-F517-4401-BBC5-1F43F4A5D3B0}" type="datetimeFigureOut">
              <a:rPr lang="pt-BR" smtClean="0"/>
              <a:t>15/06/2022</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CA3334C2-10BA-4610-A82E-A0958010FE96}" type="slidenum">
              <a:rPr lang="pt-BR" smtClean="0"/>
              <a:t>‹nº›</a:t>
            </a:fld>
            <a:endParaRPr lang="pt-BR" dirty="0"/>
          </a:p>
        </p:txBody>
      </p:sp>
    </p:spTree>
    <p:extLst>
      <p:ext uri="{BB962C8B-B14F-4D97-AF65-F5344CB8AC3E}">
        <p14:creationId xmlns:p14="http://schemas.microsoft.com/office/powerpoint/2010/main" val="102766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3527110" y="1533527"/>
            <a:ext cx="44165520" cy="5567365"/>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3527112"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pt-BR"/>
              <a:t>Clique para editar os estilos de texto Mestres</a:t>
            </a:r>
          </a:p>
        </p:txBody>
      </p:sp>
      <p:sp>
        <p:nvSpPr>
          <p:cNvPr id="4" name="Content Placeholder 3"/>
          <p:cNvSpPr>
            <a:spLocks noGrp="1"/>
          </p:cNvSpPr>
          <p:nvPr>
            <p:ph sz="half" idx="2"/>
          </p:nvPr>
        </p:nvSpPr>
        <p:spPr>
          <a:xfrm>
            <a:off x="3527112" y="10521315"/>
            <a:ext cx="21662705" cy="1547527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25923240" y="7060885"/>
            <a:ext cx="21769390"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pt-BR"/>
              <a:t>Clique para editar os estilos de texto Mestres</a:t>
            </a:r>
          </a:p>
        </p:txBody>
      </p:sp>
      <p:sp>
        <p:nvSpPr>
          <p:cNvPr id="6" name="Content Placeholder 5"/>
          <p:cNvSpPr>
            <a:spLocks noGrp="1"/>
          </p:cNvSpPr>
          <p:nvPr>
            <p:ph sz="quarter" idx="4"/>
          </p:nvPr>
        </p:nvSpPr>
        <p:spPr>
          <a:xfrm>
            <a:off x="25923240" y="10521315"/>
            <a:ext cx="21769390" cy="1547527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FDEE4A4-F517-4401-BBC5-1F43F4A5D3B0}" type="datetimeFigureOut">
              <a:rPr lang="pt-BR" smtClean="0"/>
              <a:t>15/06/2022</a:t>
            </a:fld>
            <a:endParaRPr lang="pt-BR" dirty="0"/>
          </a:p>
        </p:txBody>
      </p:sp>
      <p:sp>
        <p:nvSpPr>
          <p:cNvPr id="8" name="Footer Placeholder 7"/>
          <p:cNvSpPr>
            <a:spLocks noGrp="1"/>
          </p:cNvSpPr>
          <p:nvPr>
            <p:ph type="ftr" sz="quarter" idx="11"/>
          </p:nvPr>
        </p:nvSpPr>
        <p:spPr/>
        <p:txBody>
          <a:bodyPr/>
          <a:lstStyle/>
          <a:p>
            <a:endParaRPr lang="pt-BR" dirty="0"/>
          </a:p>
        </p:txBody>
      </p:sp>
      <p:sp>
        <p:nvSpPr>
          <p:cNvPr id="9" name="Slide Number Placeholder 8"/>
          <p:cNvSpPr>
            <a:spLocks noGrp="1"/>
          </p:cNvSpPr>
          <p:nvPr>
            <p:ph type="sldNum" sz="quarter" idx="12"/>
          </p:nvPr>
        </p:nvSpPr>
        <p:spPr/>
        <p:txBody>
          <a:bodyPr/>
          <a:lstStyle/>
          <a:p>
            <a:fld id="{CA3334C2-10BA-4610-A82E-A0958010FE96}" type="slidenum">
              <a:rPr lang="pt-BR" smtClean="0"/>
              <a:t>‹nº›</a:t>
            </a:fld>
            <a:endParaRPr lang="pt-BR" dirty="0"/>
          </a:p>
        </p:txBody>
      </p:sp>
    </p:spTree>
    <p:extLst>
      <p:ext uri="{BB962C8B-B14F-4D97-AF65-F5344CB8AC3E}">
        <p14:creationId xmlns:p14="http://schemas.microsoft.com/office/powerpoint/2010/main" val="2017334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EFDEE4A4-F517-4401-BBC5-1F43F4A5D3B0}" type="datetimeFigureOut">
              <a:rPr lang="pt-BR" smtClean="0"/>
              <a:t>15/06/2022</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CA3334C2-10BA-4610-A82E-A0958010FE96}" type="slidenum">
              <a:rPr lang="pt-BR" smtClean="0"/>
              <a:t>‹nº›</a:t>
            </a:fld>
            <a:endParaRPr lang="pt-BR" dirty="0"/>
          </a:p>
        </p:txBody>
      </p:sp>
    </p:spTree>
    <p:extLst>
      <p:ext uri="{BB962C8B-B14F-4D97-AF65-F5344CB8AC3E}">
        <p14:creationId xmlns:p14="http://schemas.microsoft.com/office/powerpoint/2010/main" val="2133676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EE4A4-F517-4401-BBC5-1F43F4A5D3B0}" type="datetimeFigureOut">
              <a:rPr lang="pt-BR" smtClean="0"/>
              <a:t>15/06/2022</a:t>
            </a:fld>
            <a:endParaRPr lang="pt-BR" dirty="0"/>
          </a:p>
        </p:txBody>
      </p:sp>
      <p:sp>
        <p:nvSpPr>
          <p:cNvPr id="3" name="Footer Placeholder 2"/>
          <p:cNvSpPr>
            <a:spLocks noGrp="1"/>
          </p:cNvSpPr>
          <p:nvPr>
            <p:ph type="ftr" sz="quarter" idx="11"/>
          </p:nvPr>
        </p:nvSpPr>
        <p:spPr/>
        <p:txBody>
          <a:bodyPr/>
          <a:lstStyle/>
          <a:p>
            <a:endParaRPr lang="pt-BR" dirty="0"/>
          </a:p>
        </p:txBody>
      </p:sp>
      <p:sp>
        <p:nvSpPr>
          <p:cNvPr id="4" name="Slide Number Placeholder 3"/>
          <p:cNvSpPr>
            <a:spLocks noGrp="1"/>
          </p:cNvSpPr>
          <p:nvPr>
            <p:ph type="sldNum" sz="quarter" idx="12"/>
          </p:nvPr>
        </p:nvSpPr>
        <p:spPr/>
        <p:txBody>
          <a:bodyPr/>
          <a:lstStyle/>
          <a:p>
            <a:fld id="{CA3334C2-10BA-4610-A82E-A0958010FE96}" type="slidenum">
              <a:rPr lang="pt-BR" smtClean="0"/>
              <a:t>‹nº›</a:t>
            </a:fld>
            <a:endParaRPr lang="pt-BR" dirty="0"/>
          </a:p>
        </p:txBody>
      </p:sp>
    </p:spTree>
    <p:extLst>
      <p:ext uri="{BB962C8B-B14F-4D97-AF65-F5344CB8AC3E}">
        <p14:creationId xmlns:p14="http://schemas.microsoft.com/office/powerpoint/2010/main" val="2181365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pt-BR"/>
              <a:t>Clique para editar o título Mestre</a:t>
            </a:r>
            <a:endParaRPr lang="en-US" dirty="0"/>
          </a:p>
        </p:txBody>
      </p:sp>
      <p:sp>
        <p:nvSpPr>
          <p:cNvPr id="3" name="Content Placeholder 2"/>
          <p:cNvSpPr>
            <a:spLocks noGrp="1"/>
          </p:cNvSpPr>
          <p:nvPr>
            <p:ph idx="1"/>
          </p:nvPr>
        </p:nvSpPr>
        <p:spPr>
          <a:xfrm>
            <a:off x="21769390" y="4147187"/>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FDEE4A4-F517-4401-BBC5-1F43F4A5D3B0}" type="datetimeFigureOut">
              <a:rPr lang="pt-BR" smtClean="0"/>
              <a:t>15/06/2022</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CA3334C2-10BA-4610-A82E-A0958010FE96}" type="slidenum">
              <a:rPr lang="pt-BR" smtClean="0"/>
              <a:t>‹nº›</a:t>
            </a:fld>
            <a:endParaRPr lang="pt-BR" dirty="0"/>
          </a:p>
        </p:txBody>
      </p:sp>
    </p:spTree>
    <p:extLst>
      <p:ext uri="{BB962C8B-B14F-4D97-AF65-F5344CB8AC3E}">
        <p14:creationId xmlns:p14="http://schemas.microsoft.com/office/powerpoint/2010/main" val="291082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1769390" y="4147187"/>
            <a:ext cx="25923240" cy="20469225"/>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pt-BR" dirty="0"/>
              <a:t>Clique no ícone para adicionar uma imagem</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FDEE4A4-F517-4401-BBC5-1F43F4A5D3B0}" type="datetimeFigureOut">
              <a:rPr lang="pt-BR" smtClean="0"/>
              <a:t>15/06/2022</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CA3334C2-10BA-4610-A82E-A0958010FE96}" type="slidenum">
              <a:rPr lang="pt-BR" smtClean="0"/>
              <a:t>‹nº›</a:t>
            </a:fld>
            <a:endParaRPr lang="pt-BR" dirty="0"/>
          </a:p>
        </p:txBody>
      </p:sp>
    </p:spTree>
    <p:extLst>
      <p:ext uri="{BB962C8B-B14F-4D97-AF65-F5344CB8AC3E}">
        <p14:creationId xmlns:p14="http://schemas.microsoft.com/office/powerpoint/2010/main" val="2720516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fld id="{EFDEE4A4-F517-4401-BBC5-1F43F4A5D3B0}" type="datetimeFigureOut">
              <a:rPr lang="pt-BR" smtClean="0"/>
              <a:t>15/06/2022</a:t>
            </a:fld>
            <a:endParaRPr lang="pt-BR" dirty="0"/>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pt-BR" dirty="0"/>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fld id="{CA3334C2-10BA-4610-A82E-A0958010FE96}" type="slidenum">
              <a:rPr lang="pt-BR" smtClean="0"/>
              <a:t>‹nº›</a:t>
            </a:fld>
            <a:endParaRPr lang="pt-BR" dirty="0"/>
          </a:p>
        </p:txBody>
      </p:sp>
    </p:spTree>
    <p:extLst>
      <p:ext uri="{BB962C8B-B14F-4D97-AF65-F5344CB8AC3E}">
        <p14:creationId xmlns:p14="http://schemas.microsoft.com/office/powerpoint/2010/main" val="22932836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74000">
              <a:schemeClr val="bg1">
                <a:lumMod val="95000"/>
              </a:schemeClr>
            </a:gs>
            <a:gs pos="83000">
              <a:schemeClr val="bg1">
                <a:lumMod val="95000"/>
              </a:schemeClr>
            </a:gs>
            <a:gs pos="100000">
              <a:schemeClr val="bg1">
                <a:lumMod val="95000"/>
              </a:schemeClr>
            </a:gs>
          </a:gsLst>
          <a:lin ang="5400000" scaled="1"/>
        </a:gradFill>
        <a:effectLst/>
      </p:bgPr>
    </p:bg>
    <p:spTree>
      <p:nvGrpSpPr>
        <p:cNvPr id="1" name=""/>
        <p:cNvGrpSpPr/>
        <p:nvPr/>
      </p:nvGrpSpPr>
      <p:grpSpPr>
        <a:xfrm>
          <a:off x="0" y="0"/>
          <a:ext cx="0" cy="0"/>
          <a:chOff x="0" y="0"/>
          <a:chExt cx="0" cy="0"/>
        </a:xfrm>
      </p:grpSpPr>
      <p:sp>
        <p:nvSpPr>
          <p:cNvPr id="7" name="Retângulo 6">
            <a:extLst>
              <a:ext uri="{FF2B5EF4-FFF2-40B4-BE49-F238E27FC236}">
                <a16:creationId xmlns:a16="http://schemas.microsoft.com/office/drawing/2014/main" id="{53191466-0458-67D1-C380-51867504C36C}"/>
              </a:ext>
            </a:extLst>
          </p:cNvPr>
          <p:cNvSpPr/>
          <p:nvPr/>
        </p:nvSpPr>
        <p:spPr>
          <a:xfrm>
            <a:off x="0" y="0"/>
            <a:ext cx="51206400" cy="288036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1288" dirty="0"/>
          </a:p>
        </p:txBody>
      </p:sp>
      <p:pic>
        <p:nvPicPr>
          <p:cNvPr id="4" name="Imagem 3">
            <a:extLst>
              <a:ext uri="{FF2B5EF4-FFF2-40B4-BE49-F238E27FC236}">
                <a16:creationId xmlns:a16="http://schemas.microsoft.com/office/drawing/2014/main" id="{68F52F20-9DF0-3413-4151-D86134D9D3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9816" y="343565"/>
            <a:ext cx="2012358" cy="2214590"/>
          </a:xfrm>
          <a:prstGeom prst="rect">
            <a:avLst/>
          </a:prstGeom>
        </p:spPr>
      </p:pic>
      <p:pic>
        <p:nvPicPr>
          <p:cNvPr id="5" name="Imagem 4">
            <a:extLst>
              <a:ext uri="{FF2B5EF4-FFF2-40B4-BE49-F238E27FC236}">
                <a16:creationId xmlns:a16="http://schemas.microsoft.com/office/drawing/2014/main" id="{ACFB504E-6B97-96D3-1865-B142371D9F6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45351" y="285279"/>
            <a:ext cx="2470976" cy="2214590"/>
          </a:xfrm>
          <a:prstGeom prst="ellipse">
            <a:avLst/>
          </a:prstGeom>
          <a:ln>
            <a:noFill/>
          </a:ln>
          <a:effectLst>
            <a:softEdge rad="112500"/>
          </a:effectLst>
        </p:spPr>
      </p:pic>
      <p:pic>
        <p:nvPicPr>
          <p:cNvPr id="6" name="Imagem 5" descr="Uma imagem com texto, símbolo&#10;&#10;Descrição gerada automaticamente">
            <a:extLst>
              <a:ext uri="{FF2B5EF4-FFF2-40B4-BE49-F238E27FC236}">
                <a16:creationId xmlns:a16="http://schemas.microsoft.com/office/drawing/2014/main" id="{402BD2FB-FD0D-395F-F73D-9F1609B3EA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489224" y="478156"/>
            <a:ext cx="2234040" cy="2499896"/>
          </a:xfrm>
          <a:prstGeom prst="rect">
            <a:avLst/>
          </a:prstGeom>
        </p:spPr>
      </p:pic>
      <p:sp>
        <p:nvSpPr>
          <p:cNvPr id="8" name="CaixaDeTexto 7">
            <a:extLst>
              <a:ext uri="{FF2B5EF4-FFF2-40B4-BE49-F238E27FC236}">
                <a16:creationId xmlns:a16="http://schemas.microsoft.com/office/drawing/2014/main" id="{3293B6AF-2D95-0D04-1A20-96FB3732AEE0}"/>
              </a:ext>
            </a:extLst>
          </p:cNvPr>
          <p:cNvSpPr txBox="1"/>
          <p:nvPr/>
        </p:nvSpPr>
        <p:spPr>
          <a:xfrm>
            <a:off x="5949504" y="389031"/>
            <a:ext cx="41672447" cy="2123658"/>
          </a:xfrm>
          <a:prstGeom prst="rect">
            <a:avLst/>
          </a:prstGeom>
          <a:noFill/>
        </p:spPr>
        <p:txBody>
          <a:bodyPr wrap="square" rtlCol="0">
            <a:spAutoFit/>
          </a:bodyPr>
          <a:lstStyle/>
          <a:p>
            <a:pPr algn="ctr"/>
            <a:r>
              <a:rPr lang="pt-PT" sz="6600" b="1" cap="all" dirty="0">
                <a:solidFill>
                  <a:srgbClr val="292B2C"/>
                </a:solidFill>
                <a:ea typeface="Times" panose="02020603050405020304" pitchFamily="18" charset="0"/>
              </a:rPr>
              <a:t>AVALIAÇÃO DE RISCO ECOLÓGICO DE UMA LAGOA COSTEIRA URBANA ASSOCIADA À PRESENÇA DE ADITIVOS PLÁSTICOS</a:t>
            </a:r>
            <a:endParaRPr lang="pt-BR" sz="6600" b="1" dirty="0"/>
          </a:p>
        </p:txBody>
      </p:sp>
      <p:sp>
        <p:nvSpPr>
          <p:cNvPr id="9" name="CaixaDeTexto 8">
            <a:extLst>
              <a:ext uri="{FF2B5EF4-FFF2-40B4-BE49-F238E27FC236}">
                <a16:creationId xmlns:a16="http://schemas.microsoft.com/office/drawing/2014/main" id="{26F8E7B6-7943-522D-E655-C1262C7D2E22}"/>
              </a:ext>
            </a:extLst>
          </p:cNvPr>
          <p:cNvSpPr txBox="1"/>
          <p:nvPr/>
        </p:nvSpPr>
        <p:spPr>
          <a:xfrm>
            <a:off x="999816" y="2849427"/>
            <a:ext cx="49485442" cy="2805896"/>
          </a:xfrm>
          <a:prstGeom prst="rect">
            <a:avLst/>
          </a:prstGeom>
          <a:noFill/>
        </p:spPr>
        <p:txBody>
          <a:bodyPr wrap="square" rtlCol="0">
            <a:spAutoFit/>
          </a:bodyPr>
          <a:lstStyle/>
          <a:p>
            <a:pPr algn="ctr"/>
            <a:r>
              <a:rPr lang="pt-PT" sz="4800" dirty="0">
                <a:ea typeface="Times New Roman" panose="02020603050405020304" pitchFamily="18" charset="0"/>
              </a:rPr>
              <a:t>Priscila Maria de Oliveira Muniz CUNHA</a:t>
            </a:r>
            <a:r>
              <a:rPr lang="pt-PT" sz="4800" baseline="30000" dirty="0">
                <a:ea typeface="Times New Roman" panose="02020603050405020304" pitchFamily="18" charset="0"/>
              </a:rPr>
              <a:t>1</a:t>
            </a:r>
            <a:r>
              <a:rPr lang="pt-PT" sz="4800" dirty="0">
                <a:ea typeface="Times New Roman" panose="02020603050405020304" pitchFamily="18" charset="0"/>
              </a:rPr>
              <a:t>, Juliana Schroeder Damico DE SOUSA</a:t>
            </a:r>
            <a:r>
              <a:rPr lang="pt-PT" sz="4800" baseline="30000" dirty="0">
                <a:ea typeface="Times New Roman" panose="02020603050405020304" pitchFamily="18" charset="0"/>
              </a:rPr>
              <a:t>1</a:t>
            </a:r>
            <a:r>
              <a:rPr lang="pt-PT" sz="4800" dirty="0">
                <a:ea typeface="Times New Roman" panose="02020603050405020304" pitchFamily="18" charset="0"/>
              </a:rPr>
              <a:t>, André Luís de Sa SALOMÃO</a:t>
            </a:r>
            <a:r>
              <a:rPr lang="pt-PT" sz="4800" baseline="30000" dirty="0">
                <a:ea typeface="Times New Roman" panose="02020603050405020304" pitchFamily="18" charset="0"/>
              </a:rPr>
              <a:t>1</a:t>
            </a:r>
            <a:r>
              <a:rPr lang="pt-PT" sz="4800" dirty="0">
                <a:ea typeface="Times New Roman" panose="02020603050405020304" pitchFamily="18" charset="0"/>
              </a:rPr>
              <a:t>, Patricia DOMINGOS</a:t>
            </a:r>
            <a:r>
              <a:rPr lang="pt-PT" sz="4800" baseline="30000" dirty="0">
                <a:ea typeface="Times New Roman" panose="02020603050405020304" pitchFamily="18" charset="0"/>
              </a:rPr>
              <a:t>2</a:t>
            </a:r>
            <a:r>
              <a:rPr lang="pt-PT" sz="4800" dirty="0">
                <a:ea typeface="Times New Roman" panose="02020603050405020304" pitchFamily="18" charset="0"/>
              </a:rPr>
              <a:t>, Enrico Mendes SAGGIORO</a:t>
            </a:r>
            <a:r>
              <a:rPr lang="pt-PT" sz="4800" baseline="30000" dirty="0">
                <a:ea typeface="Times New Roman" panose="02020603050405020304" pitchFamily="18" charset="0"/>
              </a:rPr>
              <a:t>3</a:t>
            </a:r>
            <a:r>
              <a:rPr lang="pt-PT" sz="4800" dirty="0">
                <a:ea typeface="Times New Roman" panose="02020603050405020304" pitchFamily="18" charset="0"/>
              </a:rPr>
              <a:t>, Marcia MARQUES</a:t>
            </a:r>
            <a:r>
              <a:rPr lang="pt-PT" sz="4800" baseline="30000" dirty="0">
                <a:ea typeface="Times New Roman" panose="02020603050405020304" pitchFamily="18" charset="0"/>
              </a:rPr>
              <a:t>1</a:t>
            </a:r>
            <a:endParaRPr lang="pt-BR" sz="4800" dirty="0"/>
          </a:p>
          <a:p>
            <a:pPr marL="812862" indent="-812862" algn="ctr">
              <a:spcAft>
                <a:spcPts val="474"/>
              </a:spcAft>
              <a:buAutoNum type="arabicPeriod"/>
              <a:tabLst>
                <a:tab pos="1445088" algn="l"/>
              </a:tabLst>
            </a:pPr>
            <a:r>
              <a:rPr lang="pt-PT" sz="4000" i="1" dirty="0">
                <a:ea typeface="Times New Roman" panose="02020603050405020304" pitchFamily="18" charset="0"/>
              </a:rPr>
              <a:t>Dep.de Engenharia Sanitária e do Meio Ambiente. Engenharia, Universidade do Estado do Rio de Janeiro,Brasil, </a:t>
            </a:r>
            <a:r>
              <a:rPr lang="pt-PT" sz="4000" i="1" u="sng" dirty="0">
                <a:ea typeface="Times New Roman" panose="02020603050405020304" pitchFamily="18" charset="0"/>
              </a:rPr>
              <a:t>pricunhabio@gmail.com</a:t>
            </a:r>
          </a:p>
          <a:p>
            <a:pPr algn="ctr">
              <a:spcAft>
                <a:spcPts val="474"/>
              </a:spcAft>
              <a:tabLst>
                <a:tab pos="1445088" algn="l"/>
              </a:tabLst>
            </a:pPr>
            <a:r>
              <a:rPr lang="pt-PT" sz="4000" i="1" dirty="0">
                <a:ea typeface="Times New Roman" panose="02020603050405020304" pitchFamily="18" charset="0"/>
              </a:rPr>
              <a:t>2. Departamento de Biologia Vegetal. Instituto de Biologia, Universidade do Estado do Rio de Janeiro,Brasil</a:t>
            </a:r>
            <a:endParaRPr lang="pt-BR" sz="4000" i="1" dirty="0">
              <a:ea typeface="Times New Roman" panose="02020603050405020304" pitchFamily="18" charset="0"/>
            </a:endParaRPr>
          </a:p>
          <a:p>
            <a:pPr algn="ctr">
              <a:spcAft>
                <a:spcPts val="474"/>
              </a:spcAft>
              <a:tabLst>
                <a:tab pos="1445088" algn="l"/>
              </a:tabLst>
            </a:pPr>
            <a:r>
              <a:rPr lang="pt-PT" sz="4000" i="1" dirty="0">
                <a:ea typeface="Times New Roman" panose="02020603050405020304" pitchFamily="18" charset="0"/>
              </a:rPr>
              <a:t>3. Escola Nacional de Saúde Pública Sergio Arouca. Fundação Oswaldo Cruz, Brasil</a:t>
            </a:r>
            <a:endParaRPr lang="pt-BR" sz="4000" i="1" dirty="0">
              <a:ea typeface="Times New Roman" panose="02020603050405020304" pitchFamily="18" charset="0"/>
            </a:endParaRPr>
          </a:p>
        </p:txBody>
      </p:sp>
      <p:sp>
        <p:nvSpPr>
          <p:cNvPr id="10" name="CaixaDeTexto 9">
            <a:extLst>
              <a:ext uri="{FF2B5EF4-FFF2-40B4-BE49-F238E27FC236}">
                <a16:creationId xmlns:a16="http://schemas.microsoft.com/office/drawing/2014/main" id="{EE47FCF0-855E-448A-D717-BAF216779678}"/>
              </a:ext>
            </a:extLst>
          </p:cNvPr>
          <p:cNvSpPr txBox="1"/>
          <p:nvPr/>
        </p:nvSpPr>
        <p:spPr>
          <a:xfrm>
            <a:off x="415907" y="4920916"/>
            <a:ext cx="16812187" cy="23773175"/>
          </a:xfrm>
          <a:prstGeom prst="rect">
            <a:avLst/>
          </a:prstGeom>
          <a:noFill/>
        </p:spPr>
        <p:txBody>
          <a:bodyPr wrap="square" rtlCol="0">
            <a:spAutoFit/>
          </a:bodyPr>
          <a:lstStyle/>
          <a:p>
            <a:pPr algn="just">
              <a:spcAft>
                <a:spcPts val="2371"/>
              </a:spcAft>
            </a:pPr>
            <a:r>
              <a:rPr lang="pt-BR" sz="4600" b="1" dirty="0"/>
              <a:t>INTRODUÇÃO</a:t>
            </a:r>
          </a:p>
          <a:p>
            <a:pPr algn="just">
              <a:spcAft>
                <a:spcPts val="2371"/>
              </a:spcAft>
            </a:pPr>
            <a:r>
              <a:rPr lang="pt-PT" sz="4600" dirty="0">
                <a:ea typeface="Times New Roman" panose="02020603050405020304" pitchFamily="18" charset="0"/>
              </a:rPr>
              <a:t>A Lagoa de Jacarepaguá (LJPA) é um ecossistema costeiro impactado pelo lançamento de efluentes, com alta presença de matéria orgânica, nutrientes e contaminantes emergentes (Fig. 1). </a:t>
            </a:r>
            <a:r>
              <a:rPr lang="pt-PT" sz="4600" dirty="0">
                <a:ea typeface="CIDFont+F2"/>
              </a:rPr>
              <a:t>O objetivo deste estudo foi aplicar uma ARE na água superficial da LJPA, por meio da análise da presença de </a:t>
            </a:r>
            <a:r>
              <a:rPr lang="pt-PT" sz="4600" dirty="0">
                <a:ea typeface="Times New Roman" panose="02020603050405020304" pitchFamily="18" charset="0"/>
              </a:rPr>
              <a:t>aditivos plásticos, a partir </a:t>
            </a:r>
            <a:r>
              <a:rPr lang="pt-PT" sz="4600" dirty="0">
                <a:ea typeface="CIDFont+F2"/>
              </a:rPr>
              <a:t>de quatro linhas de evidência (LoE): qualidade da água, química, ecotoxicológica e ecológica.</a:t>
            </a:r>
            <a:endParaRPr lang="pt-BR" sz="4600" dirty="0"/>
          </a:p>
          <a:p>
            <a:pPr indent="1264454" algn="just">
              <a:spcAft>
                <a:spcPts val="2371"/>
              </a:spcAft>
            </a:pPr>
            <a:endParaRPr lang="pt-BR" sz="4600" dirty="0"/>
          </a:p>
          <a:p>
            <a:pPr indent="1264454" algn="just">
              <a:spcAft>
                <a:spcPts val="2371"/>
              </a:spcAft>
            </a:pPr>
            <a:endParaRPr lang="pt-BR" sz="4600" dirty="0"/>
          </a:p>
          <a:p>
            <a:pPr indent="1264454" algn="just">
              <a:spcAft>
                <a:spcPts val="2371"/>
              </a:spcAft>
            </a:pPr>
            <a:endParaRPr lang="pt-BR" sz="4600" dirty="0"/>
          </a:p>
          <a:p>
            <a:pPr algn="just">
              <a:spcAft>
                <a:spcPts val="2371"/>
              </a:spcAft>
            </a:pPr>
            <a:endParaRPr lang="pt-BR" sz="4600" b="1" dirty="0"/>
          </a:p>
          <a:p>
            <a:pPr algn="just">
              <a:spcBef>
                <a:spcPts val="1400"/>
              </a:spcBef>
              <a:spcAft>
                <a:spcPts val="600"/>
              </a:spcAft>
            </a:pPr>
            <a:endParaRPr lang="pt-BR" sz="4600" b="1" dirty="0"/>
          </a:p>
          <a:p>
            <a:pPr algn="just">
              <a:spcBef>
                <a:spcPts val="1400"/>
              </a:spcBef>
              <a:spcAft>
                <a:spcPts val="600"/>
              </a:spcAft>
            </a:pPr>
            <a:endParaRPr lang="pt-BR" sz="4600" b="1" dirty="0"/>
          </a:p>
          <a:p>
            <a:pPr algn="just">
              <a:spcBef>
                <a:spcPts val="1400"/>
              </a:spcBef>
              <a:spcAft>
                <a:spcPts val="600"/>
              </a:spcAft>
            </a:pPr>
            <a:endParaRPr lang="pt-BR" sz="4600" b="1" dirty="0"/>
          </a:p>
          <a:p>
            <a:pPr algn="just">
              <a:spcBef>
                <a:spcPts val="1400"/>
              </a:spcBef>
              <a:spcAft>
                <a:spcPts val="600"/>
              </a:spcAft>
            </a:pPr>
            <a:endParaRPr lang="pt-BR" sz="5400" b="1" dirty="0"/>
          </a:p>
          <a:p>
            <a:pPr algn="just">
              <a:spcBef>
                <a:spcPts val="1400"/>
              </a:spcBef>
              <a:spcAft>
                <a:spcPts val="600"/>
              </a:spcAft>
            </a:pPr>
            <a:endParaRPr lang="pt-BR" sz="4600" b="1" dirty="0"/>
          </a:p>
          <a:p>
            <a:pPr algn="just">
              <a:spcBef>
                <a:spcPts val="1400"/>
              </a:spcBef>
              <a:spcAft>
                <a:spcPts val="600"/>
              </a:spcAft>
            </a:pPr>
            <a:r>
              <a:rPr lang="pt-BR" sz="4600" b="1" dirty="0"/>
              <a:t>METODOLOGIA</a:t>
            </a:r>
          </a:p>
          <a:p>
            <a:pPr algn="just">
              <a:spcBef>
                <a:spcPts val="1400"/>
              </a:spcBef>
              <a:spcAft>
                <a:spcPts val="600"/>
              </a:spcAft>
            </a:pPr>
            <a:r>
              <a:rPr lang="pt-PT" sz="4600" dirty="0"/>
              <a:t>A LJPA faz parte de um complexo lagunar formado por mais 3 lagoas, e diversos afluente (RJ- Brasil). A área de referência (P0) usada neste estudo esteve localizada a montante das lagoas. A ARE foi estimada por meio </a:t>
            </a:r>
            <a:r>
              <a:rPr lang="pt-PT" sz="4600"/>
              <a:t>de 4 </a:t>
            </a:r>
            <a:r>
              <a:rPr lang="pt-PT" sz="4600" dirty="0"/>
              <a:t>linhas de evidência (LoE), em 6 campanhas bimestrais: abril/2019 a fevereiro/2020, com coleta de água superficial em 6 pontos amostrais: 5 na LJPA (P1, P2, P3, P4 e P5) e 1 na área de referência (P0).</a:t>
            </a:r>
          </a:p>
          <a:p>
            <a:pPr algn="just">
              <a:spcBef>
                <a:spcPts val="474"/>
              </a:spcBef>
              <a:spcAft>
                <a:spcPts val="474"/>
              </a:spcAft>
            </a:pPr>
            <a:r>
              <a:rPr lang="pt-PT" sz="4600" b="1" dirty="0"/>
              <a:t>LoE de Qualidade da Água: </a:t>
            </a:r>
            <a:r>
              <a:rPr lang="pt-PT" sz="4600" dirty="0"/>
              <a:t>baseada nas análises físico-químicas (</a:t>
            </a:r>
            <a:r>
              <a:rPr lang="pt-BR" sz="4600" dirty="0"/>
              <a:t>APHA, 2012) e no cálculo d</a:t>
            </a:r>
            <a:r>
              <a:rPr lang="pt-PT" sz="4600" dirty="0"/>
              <a:t>o Índice de Qualidade da Água (IQA) da ANA (2005)</a:t>
            </a:r>
            <a:r>
              <a:rPr lang="pt-PT" sz="4800" dirty="0"/>
              <a:t>.</a:t>
            </a:r>
            <a:endParaRPr lang="pt-BR" sz="4600" b="1" dirty="0"/>
          </a:p>
        </p:txBody>
      </p:sp>
      <p:sp>
        <p:nvSpPr>
          <p:cNvPr id="11" name="CaixaDeTexto 10">
            <a:extLst>
              <a:ext uri="{FF2B5EF4-FFF2-40B4-BE49-F238E27FC236}">
                <a16:creationId xmlns:a16="http://schemas.microsoft.com/office/drawing/2014/main" id="{B502F80B-CF6F-EA66-5E08-54A3CD89C393}"/>
              </a:ext>
            </a:extLst>
          </p:cNvPr>
          <p:cNvSpPr txBox="1"/>
          <p:nvPr/>
        </p:nvSpPr>
        <p:spPr>
          <a:xfrm>
            <a:off x="17533327" y="5908468"/>
            <a:ext cx="16279080" cy="15032320"/>
          </a:xfrm>
          <a:prstGeom prst="rect">
            <a:avLst/>
          </a:prstGeom>
          <a:noFill/>
        </p:spPr>
        <p:txBody>
          <a:bodyPr wrap="square" rtlCol="0">
            <a:spAutoFit/>
          </a:bodyPr>
          <a:lstStyle/>
          <a:p>
            <a:pPr algn="just">
              <a:spcBef>
                <a:spcPts val="948"/>
              </a:spcBef>
              <a:spcAft>
                <a:spcPts val="474"/>
              </a:spcAft>
            </a:pPr>
            <a:r>
              <a:rPr lang="pt-BR" sz="4600" b="1" dirty="0"/>
              <a:t>Linha de evidência química:</a:t>
            </a:r>
            <a:r>
              <a:rPr lang="pt-BR" sz="4600" dirty="0"/>
              <a:t> </a:t>
            </a:r>
            <a:r>
              <a:rPr lang="pt-PT" sz="4600" dirty="0"/>
              <a:t>os aditivos plásticos foram quantificados por cromatografia líquida (UPLC-MS-MS): Bisfenóis A (BPA), S (BPS), F (BPF), Dietilftalato (DEP) e Benzofenona (BP) (Pugajeva et al, 2017).</a:t>
            </a:r>
            <a:r>
              <a:rPr lang="pt-BR" sz="4600" dirty="0"/>
              <a:t> </a:t>
            </a:r>
          </a:p>
          <a:p>
            <a:pPr algn="just">
              <a:spcBef>
                <a:spcPts val="948"/>
              </a:spcBef>
              <a:spcAft>
                <a:spcPts val="474"/>
              </a:spcAft>
            </a:pPr>
            <a:r>
              <a:rPr lang="pt-BR" sz="4600" b="1" dirty="0"/>
              <a:t>Linha de evidência Ecotoxicológica</a:t>
            </a:r>
            <a:r>
              <a:rPr lang="pt-BR" sz="4600" dirty="0"/>
              <a:t>: baseada n</a:t>
            </a:r>
            <a:r>
              <a:rPr lang="pt-PT" sz="4600" dirty="0"/>
              <a:t>os bioensaios crônicos com a microalga </a:t>
            </a:r>
            <a:r>
              <a:rPr lang="pt-PT" sz="4600" i="1" dirty="0"/>
              <a:t>Chlorella vulgaris </a:t>
            </a:r>
            <a:r>
              <a:rPr lang="pt-PT" sz="4600" dirty="0"/>
              <a:t>(ISO, 2012) e o microcrustáceo </a:t>
            </a:r>
            <a:r>
              <a:rPr lang="pt-PT" sz="4600" i="1" dirty="0"/>
              <a:t>Ceriodaphnia dubia</a:t>
            </a:r>
            <a:r>
              <a:rPr lang="pt-PT" sz="4600" dirty="0"/>
              <a:t> (ISO, 2008).</a:t>
            </a:r>
          </a:p>
          <a:p>
            <a:pPr algn="just">
              <a:spcAft>
                <a:spcPts val="474"/>
              </a:spcAft>
            </a:pPr>
            <a:r>
              <a:rPr lang="pt-BR" sz="4600" b="1" dirty="0"/>
              <a:t>Linha de evidência Ecológica</a:t>
            </a:r>
            <a:r>
              <a:rPr lang="pt-BR" sz="4600" dirty="0"/>
              <a:t>: </a:t>
            </a:r>
            <a:r>
              <a:rPr lang="pt-PT" sz="4600" dirty="0"/>
              <a:t>avaliou a riqueza, abundância relativa e diversidade das espécies </a:t>
            </a:r>
            <a:r>
              <a:rPr lang="pt-PT" sz="4600" i="1" dirty="0"/>
              <a:t>in situ </a:t>
            </a:r>
            <a:r>
              <a:rPr lang="pt-PT" sz="4600" dirty="0"/>
              <a:t>das comunidades fitoplanctônicas (Shannon, 1948). </a:t>
            </a:r>
          </a:p>
          <a:p>
            <a:pPr algn="just">
              <a:spcAft>
                <a:spcPts val="900"/>
              </a:spcAft>
            </a:pPr>
            <a:r>
              <a:rPr lang="pt-BR" sz="4600" b="1" dirty="0"/>
              <a:t>Cálculo de risco integrado:</a:t>
            </a:r>
            <a:r>
              <a:rPr lang="pt-BR" sz="4600" dirty="0"/>
              <a:t> os riscos das LoE</a:t>
            </a:r>
            <a:r>
              <a:rPr lang="pt-BR" sz="4600" baseline="-25000" dirty="0"/>
              <a:t>QA</a:t>
            </a:r>
            <a:r>
              <a:rPr lang="pt-BR" sz="4600" dirty="0"/>
              <a:t>, LoE</a:t>
            </a:r>
            <a:r>
              <a:rPr lang="pt-BR" sz="4600" baseline="-25000" dirty="0"/>
              <a:t>Quim,</a:t>
            </a:r>
            <a:r>
              <a:rPr lang="pt-BR" sz="4600" dirty="0"/>
              <a:t> LoE</a:t>
            </a:r>
            <a:r>
              <a:rPr lang="pt-BR" sz="4600" baseline="-25000" dirty="0"/>
              <a:t>Ecotox </a:t>
            </a:r>
            <a:r>
              <a:rPr lang="pt-BR" sz="4600" dirty="0"/>
              <a:t>e LoE</a:t>
            </a:r>
            <a:r>
              <a:rPr lang="pt-BR" sz="4600" baseline="-25000" dirty="0"/>
              <a:t>Eco </a:t>
            </a:r>
            <a:r>
              <a:rPr lang="pt-BR" sz="4600" dirty="0"/>
              <a:t>foram integrados baseado no método proposto por Jensen &amp; Mesman (2006).</a:t>
            </a:r>
          </a:p>
          <a:p>
            <a:pPr algn="just">
              <a:spcAft>
                <a:spcPts val="600"/>
              </a:spcAft>
            </a:pPr>
            <a:endParaRPr lang="pt-BR" sz="2000" b="1" dirty="0"/>
          </a:p>
          <a:p>
            <a:pPr algn="just">
              <a:spcAft>
                <a:spcPts val="600"/>
              </a:spcAft>
            </a:pPr>
            <a:r>
              <a:rPr lang="pt-BR" sz="4600" b="1" dirty="0"/>
              <a:t>RESULTADOS E DISCUSSÃO</a:t>
            </a:r>
          </a:p>
          <a:p>
            <a:pPr algn="just">
              <a:spcAft>
                <a:spcPts val="1581"/>
              </a:spcAft>
            </a:pPr>
            <a:r>
              <a:rPr lang="pt-BR" sz="4600" b="1" dirty="0"/>
              <a:t>IR</a:t>
            </a:r>
            <a:r>
              <a:rPr lang="pt-BR" sz="4600" b="1" baseline="-25000" dirty="0"/>
              <a:t>QA</a:t>
            </a:r>
            <a:r>
              <a:rPr lang="pt-BR" sz="4600" b="1" dirty="0"/>
              <a:t>:</a:t>
            </a:r>
            <a:r>
              <a:rPr lang="pt-BR" sz="4600" dirty="0"/>
              <a:t> </a:t>
            </a:r>
            <a:r>
              <a:rPr lang="pt-PT" sz="4600" dirty="0"/>
              <a:t>variou de alto (0,68) a muito alto (0,92) entre os pontos amostrais. A presença de coliformes confirmou o lançamento de esgoto sanitário na lagoa. </a:t>
            </a:r>
          </a:p>
          <a:p>
            <a:pPr algn="just">
              <a:spcAft>
                <a:spcPts val="1581"/>
              </a:spcAft>
            </a:pPr>
            <a:r>
              <a:rPr lang="pt-BR" sz="4600" b="1" dirty="0"/>
              <a:t>IR</a:t>
            </a:r>
            <a:r>
              <a:rPr lang="pt-BR" sz="4600" b="1" baseline="-25000" dirty="0"/>
              <a:t>Quim</a:t>
            </a:r>
            <a:r>
              <a:rPr lang="pt-BR" sz="4600" b="1" dirty="0"/>
              <a:t>:</a:t>
            </a:r>
            <a:r>
              <a:rPr lang="pt-BR" sz="4600" dirty="0"/>
              <a:t> </a:t>
            </a:r>
            <a:r>
              <a:rPr lang="pt-PT" sz="4600" dirty="0"/>
              <a:t>O risco químico foi estimado entre moderado (0,42) a muito alto (0,99). </a:t>
            </a:r>
            <a:endParaRPr lang="pt-BR" sz="4600" b="1" dirty="0"/>
          </a:p>
        </p:txBody>
      </p:sp>
      <p:sp>
        <p:nvSpPr>
          <p:cNvPr id="12" name="CaixaDeTexto 11">
            <a:extLst>
              <a:ext uri="{FF2B5EF4-FFF2-40B4-BE49-F238E27FC236}">
                <a16:creationId xmlns:a16="http://schemas.microsoft.com/office/drawing/2014/main" id="{B4CBF543-0091-2149-1BC7-2A9BA9CB1FE1}"/>
              </a:ext>
            </a:extLst>
          </p:cNvPr>
          <p:cNvSpPr txBox="1"/>
          <p:nvPr/>
        </p:nvSpPr>
        <p:spPr>
          <a:xfrm>
            <a:off x="34137597" y="5871892"/>
            <a:ext cx="16347661" cy="16873850"/>
          </a:xfrm>
          <a:prstGeom prst="rect">
            <a:avLst/>
          </a:prstGeom>
          <a:noFill/>
        </p:spPr>
        <p:txBody>
          <a:bodyPr wrap="square" rtlCol="0">
            <a:spAutoFit/>
          </a:bodyPr>
          <a:lstStyle/>
          <a:p>
            <a:pPr algn="just">
              <a:spcAft>
                <a:spcPts val="948"/>
              </a:spcAft>
            </a:pPr>
            <a:r>
              <a:rPr lang="pt-BR" sz="4600" b="1" dirty="0"/>
              <a:t>IR</a:t>
            </a:r>
            <a:r>
              <a:rPr lang="pt-BR" sz="4600" b="1" baseline="-25000" dirty="0"/>
              <a:t>Ecotox</a:t>
            </a:r>
            <a:r>
              <a:rPr lang="pt-BR" sz="4600" b="1" dirty="0"/>
              <a:t>:</a:t>
            </a:r>
            <a:r>
              <a:rPr lang="pt-PT" sz="4600" dirty="0"/>
              <a:t> foram observados efeitos de inibição de crescimento para</a:t>
            </a:r>
            <a:r>
              <a:rPr lang="pt-PT" sz="4600" i="1" dirty="0"/>
              <a:t> C. vulgaris </a:t>
            </a:r>
            <a:r>
              <a:rPr lang="pt-PT" sz="4600" dirty="0"/>
              <a:t>nas coletas 1 (49%), 2 (21%) e 3 (79%)</a:t>
            </a:r>
            <a:r>
              <a:rPr lang="pt-PT" sz="4600" i="1" dirty="0"/>
              <a:t>, </a:t>
            </a:r>
            <a:r>
              <a:rPr lang="pt-PT" sz="4600" dirty="0"/>
              <a:t>e estímulo de crescimento (&gt;200%) na coleta 4. Já para </a:t>
            </a:r>
            <a:r>
              <a:rPr lang="pt-PT" sz="4600" i="1" dirty="0"/>
              <a:t>C. dubia </a:t>
            </a:r>
            <a:r>
              <a:rPr lang="pt-PT" sz="4600" dirty="0"/>
              <a:t>observou-se efeito tóxico na reprodução em todas as campanhas. O </a:t>
            </a:r>
            <a:r>
              <a:rPr lang="pt-BR" sz="4600" dirty="0"/>
              <a:t>IR</a:t>
            </a:r>
            <a:r>
              <a:rPr lang="pt-BR" sz="4600" baseline="-25000" dirty="0"/>
              <a:t>Ecotox </a:t>
            </a:r>
            <a:r>
              <a:rPr lang="pt-PT" sz="4600" dirty="0"/>
              <a:t>foi classificado como muito alto (&gt;0,75).</a:t>
            </a:r>
            <a:r>
              <a:rPr lang="pt-BR" sz="4600" dirty="0"/>
              <a:t> </a:t>
            </a:r>
          </a:p>
          <a:p>
            <a:pPr algn="just">
              <a:spcAft>
                <a:spcPts val="948"/>
              </a:spcAft>
            </a:pPr>
            <a:r>
              <a:rPr lang="pt-PT" sz="4600" b="1" dirty="0"/>
              <a:t>IR</a:t>
            </a:r>
            <a:r>
              <a:rPr lang="pt-PT" sz="4600" b="1" baseline="-25000" dirty="0"/>
              <a:t>Eco</a:t>
            </a:r>
            <a:r>
              <a:rPr lang="pt-PT" sz="4600" b="1" dirty="0"/>
              <a:t>: </a:t>
            </a:r>
            <a:r>
              <a:rPr lang="pt-PT" sz="4600" dirty="0"/>
              <a:t>as espécies de cianobactérias foram as mais abundantes com média mensal de 2,36x10</a:t>
            </a:r>
            <a:r>
              <a:rPr lang="pt-PT" sz="4600" baseline="30000" dirty="0"/>
              <a:t>5</a:t>
            </a:r>
            <a:r>
              <a:rPr lang="pt-PT" sz="4600" dirty="0"/>
              <a:t> ind/mL. O índice de Shannon-Wiener demonstrou ser um ambiente ecologicamente desequilibrado, com baixa diversidade (&lt;1,5 bits/ind). O IR</a:t>
            </a:r>
            <a:r>
              <a:rPr lang="pt-PT" sz="4600" baseline="-25000" dirty="0"/>
              <a:t>Eco</a:t>
            </a:r>
            <a:r>
              <a:rPr lang="pt-PT" sz="4600" dirty="0"/>
              <a:t> se manteve muito alto (0,75 - 0,96) durante todo período de coleta.</a:t>
            </a:r>
          </a:p>
          <a:p>
            <a:pPr algn="just">
              <a:spcAft>
                <a:spcPts val="900"/>
              </a:spcAft>
            </a:pPr>
            <a:r>
              <a:rPr lang="pt-PT" sz="4600" b="1" dirty="0"/>
              <a:t>IR</a:t>
            </a:r>
            <a:r>
              <a:rPr lang="pt-PT" sz="4600" b="1" baseline="-25000" dirty="0"/>
              <a:t>Amb</a:t>
            </a:r>
            <a:r>
              <a:rPr lang="pt-PT" sz="4600" b="1" dirty="0"/>
              <a:t> Integrado</a:t>
            </a:r>
            <a:r>
              <a:rPr lang="pt-PT" sz="4600" dirty="0"/>
              <a:t>: apresentou uma variação de alto (0,67) a muito alto (0,97) (Fig. 2). A coleta 4 apresentou o IR</a:t>
            </a:r>
            <a:r>
              <a:rPr lang="pt-PT" sz="4600" baseline="-25000" dirty="0"/>
              <a:t>Amb </a:t>
            </a:r>
            <a:r>
              <a:rPr lang="pt-PT" sz="4600" dirty="0"/>
              <a:t>mais alto (0,96) e concentrações dos aditivos plásticos acima dos valores de PNEC, para DEP, BPS e BPA, na maioria dos pontos de coleta. </a:t>
            </a:r>
          </a:p>
          <a:p>
            <a:pPr algn="just">
              <a:spcAft>
                <a:spcPts val="600"/>
              </a:spcAft>
            </a:pPr>
            <a:endParaRPr lang="pt-BR" sz="2000" b="1" dirty="0"/>
          </a:p>
          <a:p>
            <a:pPr algn="just">
              <a:spcAft>
                <a:spcPts val="600"/>
              </a:spcAft>
            </a:pPr>
            <a:r>
              <a:rPr lang="pt-BR" sz="4600" b="1" dirty="0"/>
              <a:t>CONCLUSÃO</a:t>
            </a:r>
          </a:p>
          <a:p>
            <a:pPr algn="just">
              <a:spcAft>
                <a:spcPts val="600"/>
              </a:spcAft>
            </a:pPr>
            <a:r>
              <a:rPr lang="pt-BR" sz="4600" dirty="0"/>
              <a:t>O monitoramento da LJPA possibilitou observar que o lançamento de efluentes vem impactando negativamente os organismos aquáticos e ainda possibilitou estimar a intensidade desse impacto no ambiente. Esses efluentes apresentam carga orgânica elevada, ocasionando eventos de floração de cianobactérias produtoras de toxinas, responsáveis por afetar organismos que dependem direta ou indiretamente da lagoa.</a:t>
            </a:r>
            <a:endParaRPr lang="pt-BR" sz="4600" b="1" dirty="0"/>
          </a:p>
        </p:txBody>
      </p:sp>
      <p:pic>
        <p:nvPicPr>
          <p:cNvPr id="14" name="Imagem 13">
            <a:extLst>
              <a:ext uri="{FF2B5EF4-FFF2-40B4-BE49-F238E27FC236}">
                <a16:creationId xmlns:a16="http://schemas.microsoft.com/office/drawing/2014/main" id="{932757A8-BB9F-A2D2-986A-6402B20F38A6}"/>
              </a:ext>
            </a:extLst>
          </p:cNvPr>
          <p:cNvPicPr>
            <a:picLocks noChangeAspect="1"/>
          </p:cNvPicPr>
          <p:nvPr/>
        </p:nvPicPr>
        <p:blipFill>
          <a:blip r:embed="rId6"/>
          <a:stretch>
            <a:fillRect/>
          </a:stretch>
        </p:blipFill>
        <p:spPr>
          <a:xfrm>
            <a:off x="415906" y="11045951"/>
            <a:ext cx="16812187" cy="9078487"/>
          </a:xfrm>
          <a:prstGeom prst="rect">
            <a:avLst/>
          </a:prstGeom>
        </p:spPr>
      </p:pic>
      <p:sp>
        <p:nvSpPr>
          <p:cNvPr id="15" name="Retângulo 14">
            <a:extLst>
              <a:ext uri="{FF2B5EF4-FFF2-40B4-BE49-F238E27FC236}">
                <a16:creationId xmlns:a16="http://schemas.microsoft.com/office/drawing/2014/main" id="{894FA53D-320B-1FB6-57C6-C0ED75B4022B}"/>
              </a:ext>
            </a:extLst>
          </p:cNvPr>
          <p:cNvSpPr/>
          <p:nvPr/>
        </p:nvSpPr>
        <p:spPr>
          <a:xfrm>
            <a:off x="123299" y="19159199"/>
            <a:ext cx="12628633" cy="707886"/>
          </a:xfrm>
          <a:prstGeom prst="rect">
            <a:avLst/>
          </a:prstGeom>
        </p:spPr>
        <p:txBody>
          <a:bodyPr wrap="square">
            <a:spAutoFit/>
          </a:bodyPr>
          <a:lstStyle/>
          <a:p>
            <a:pPr algn="ctr"/>
            <a:r>
              <a:rPr lang="pt-BR" sz="4000" b="1" dirty="0">
                <a:solidFill>
                  <a:schemeClr val="bg1"/>
                </a:solidFill>
              </a:rPr>
              <a:t>Figura 1: </a:t>
            </a:r>
            <a:r>
              <a:rPr lang="pt-BR" sz="4000" dirty="0">
                <a:solidFill>
                  <a:schemeClr val="bg1"/>
                </a:solidFill>
              </a:rPr>
              <a:t>Localização da </a:t>
            </a:r>
            <a:r>
              <a:rPr lang="pt-PT" sz="4000" dirty="0">
                <a:solidFill>
                  <a:schemeClr val="bg1"/>
                </a:solidFill>
                <a:ea typeface="Times New Roman" panose="02020603050405020304" pitchFamily="18" charset="0"/>
              </a:rPr>
              <a:t>Lagoa de Jacarepaguá</a:t>
            </a:r>
            <a:r>
              <a:rPr lang="pt-BR" sz="4000" dirty="0">
                <a:solidFill>
                  <a:schemeClr val="bg1"/>
                </a:solidFill>
              </a:rPr>
              <a:t> (RJ- Brasil).</a:t>
            </a:r>
          </a:p>
        </p:txBody>
      </p:sp>
      <p:pic>
        <p:nvPicPr>
          <p:cNvPr id="27" name="Imagem 26">
            <a:extLst>
              <a:ext uri="{FF2B5EF4-FFF2-40B4-BE49-F238E27FC236}">
                <a16:creationId xmlns:a16="http://schemas.microsoft.com/office/drawing/2014/main" id="{BA08C0C5-C368-5621-E0B1-95C5A0F10035}"/>
              </a:ext>
            </a:extLst>
          </p:cNvPr>
          <p:cNvPicPr>
            <a:picLocks noChangeAspect="1"/>
          </p:cNvPicPr>
          <p:nvPr/>
        </p:nvPicPr>
        <p:blipFill>
          <a:blip r:embed="rId7"/>
          <a:stretch>
            <a:fillRect/>
          </a:stretch>
        </p:blipFill>
        <p:spPr>
          <a:xfrm>
            <a:off x="17533327" y="20409408"/>
            <a:ext cx="16279080" cy="7611368"/>
          </a:xfrm>
          <a:prstGeom prst="rect">
            <a:avLst/>
          </a:prstGeom>
        </p:spPr>
      </p:pic>
      <p:sp>
        <p:nvSpPr>
          <p:cNvPr id="28" name="CaixaDeTexto 27">
            <a:extLst>
              <a:ext uri="{FF2B5EF4-FFF2-40B4-BE49-F238E27FC236}">
                <a16:creationId xmlns:a16="http://schemas.microsoft.com/office/drawing/2014/main" id="{9E8D50C7-938A-F750-2FB2-BB7B65CF266D}"/>
              </a:ext>
            </a:extLst>
          </p:cNvPr>
          <p:cNvSpPr txBox="1"/>
          <p:nvPr/>
        </p:nvSpPr>
        <p:spPr>
          <a:xfrm>
            <a:off x="17733708" y="28021669"/>
            <a:ext cx="15712939" cy="707886"/>
          </a:xfrm>
          <a:prstGeom prst="rect">
            <a:avLst/>
          </a:prstGeom>
          <a:noFill/>
        </p:spPr>
        <p:txBody>
          <a:bodyPr wrap="square" rtlCol="0">
            <a:spAutoFit/>
          </a:bodyPr>
          <a:lstStyle/>
          <a:p>
            <a:pPr algn="ctr"/>
            <a:r>
              <a:rPr lang="pt-BR" sz="4000" b="1" dirty="0"/>
              <a:t>Figura 2-  </a:t>
            </a:r>
            <a:r>
              <a:rPr lang="pt-BR" sz="4000" dirty="0"/>
              <a:t>Cálculo dos riscos de IR</a:t>
            </a:r>
            <a:r>
              <a:rPr lang="pt-BR" sz="4000" baseline="-25000" dirty="0"/>
              <a:t>QA</a:t>
            </a:r>
            <a:r>
              <a:rPr lang="pt-BR" sz="4000" dirty="0"/>
              <a:t>, IR</a:t>
            </a:r>
            <a:r>
              <a:rPr lang="pt-BR" sz="4000" baseline="-25000" dirty="0"/>
              <a:t>quim</a:t>
            </a:r>
            <a:r>
              <a:rPr lang="pt-BR" sz="4000" dirty="0"/>
              <a:t>, IR</a:t>
            </a:r>
            <a:r>
              <a:rPr lang="pt-BR" sz="4000" baseline="-25000" dirty="0"/>
              <a:t>Ecotox</a:t>
            </a:r>
            <a:r>
              <a:rPr lang="pt-BR" sz="4000" dirty="0"/>
              <a:t> e IR</a:t>
            </a:r>
            <a:r>
              <a:rPr lang="pt-BR" sz="4000" baseline="-25000" dirty="0"/>
              <a:t>Eco </a:t>
            </a:r>
            <a:r>
              <a:rPr lang="pt-BR" sz="4000" dirty="0"/>
              <a:t> para LJPA.</a:t>
            </a:r>
          </a:p>
        </p:txBody>
      </p:sp>
      <p:sp>
        <p:nvSpPr>
          <p:cNvPr id="29" name="CaixaDeTexto 28">
            <a:extLst>
              <a:ext uri="{FF2B5EF4-FFF2-40B4-BE49-F238E27FC236}">
                <a16:creationId xmlns:a16="http://schemas.microsoft.com/office/drawing/2014/main" id="{13C0FDFC-A327-1168-58AE-E2B91889637C}"/>
              </a:ext>
            </a:extLst>
          </p:cNvPr>
          <p:cNvSpPr txBox="1"/>
          <p:nvPr/>
        </p:nvSpPr>
        <p:spPr>
          <a:xfrm>
            <a:off x="34137596" y="22241915"/>
            <a:ext cx="16812187" cy="6527428"/>
          </a:xfrm>
          <a:prstGeom prst="rect">
            <a:avLst/>
          </a:prstGeom>
          <a:noFill/>
        </p:spPr>
        <p:txBody>
          <a:bodyPr wrap="square" rtlCol="0">
            <a:spAutoFit/>
          </a:bodyPr>
          <a:lstStyle/>
          <a:p>
            <a:pPr algn="just"/>
            <a:r>
              <a:rPr lang="pt-BR" sz="4400" b="1" dirty="0"/>
              <a:t>REFERÊNCIAS BIBLIOGRÁFICAS</a:t>
            </a:r>
          </a:p>
          <a:p>
            <a:pPr marL="455604" indent="-455604" algn="just">
              <a:spcAft>
                <a:spcPts val="158"/>
              </a:spcAft>
              <a:tabLst>
                <a:tab pos="1445088" algn="l"/>
              </a:tabLst>
            </a:pPr>
            <a:r>
              <a:rPr lang="pt-BR" sz="3000" dirty="0">
                <a:ea typeface="Times New Roman" panose="02020603050405020304" pitchFamily="18" charset="0"/>
              </a:rPr>
              <a:t>APHA - </a:t>
            </a:r>
            <a:r>
              <a:rPr lang="en-US" sz="3000" dirty="0">
                <a:ea typeface="Times New Roman" panose="02020603050405020304" pitchFamily="18" charset="0"/>
              </a:rPr>
              <a:t>Standard methods for the examination of water and wastewater. </a:t>
            </a:r>
            <a:r>
              <a:rPr lang="pt-BR" sz="3000" dirty="0">
                <a:ea typeface="Times New Roman" panose="02020603050405020304" pitchFamily="18" charset="0"/>
              </a:rPr>
              <a:t>22ª ed. Washington: American Public Health Association. p.1360. 2012.</a:t>
            </a:r>
          </a:p>
          <a:p>
            <a:pPr marL="455604" indent="-455604" algn="just">
              <a:spcAft>
                <a:spcPts val="158"/>
              </a:spcAft>
              <a:tabLst>
                <a:tab pos="1445088" algn="l"/>
              </a:tabLst>
            </a:pPr>
            <a:r>
              <a:rPr lang="en-US" sz="3000" dirty="0">
                <a:ea typeface="Times New Roman" panose="02020603050405020304" pitchFamily="18" charset="0"/>
              </a:rPr>
              <a:t>ISO - International Organization for Standardization. 2012. ISO 8692. International Standard: Water quality  Fresh water algal growth inhibition test with unicellular green algae. Switzerland.</a:t>
            </a:r>
            <a:endParaRPr lang="pt-BR" sz="3000" dirty="0">
              <a:ea typeface="Times New Roman" panose="02020603050405020304" pitchFamily="18" charset="0"/>
            </a:endParaRPr>
          </a:p>
          <a:p>
            <a:pPr marL="455604" indent="-455604" algn="just">
              <a:spcAft>
                <a:spcPts val="158"/>
              </a:spcAft>
              <a:tabLst>
                <a:tab pos="1445088" algn="l"/>
              </a:tabLst>
            </a:pPr>
            <a:r>
              <a:rPr lang="en-US" sz="3000" dirty="0">
                <a:ea typeface="Times New Roman" panose="02020603050405020304" pitchFamily="18" charset="0"/>
              </a:rPr>
              <a:t>ISO - International Organization for Standardization. 2008. ISO 20665. International Standard: Water quality Determination of chronic toxicity to </a:t>
            </a:r>
            <a:r>
              <a:rPr lang="en-US" sz="3000" i="1" dirty="0">
                <a:ea typeface="Times New Roman" panose="02020603050405020304" pitchFamily="18" charset="0"/>
              </a:rPr>
              <a:t>Ceriodaphnia dubia</a:t>
            </a:r>
            <a:r>
              <a:rPr lang="en-US" sz="3000" dirty="0">
                <a:ea typeface="Times New Roman" panose="02020603050405020304" pitchFamily="18" charset="0"/>
              </a:rPr>
              <a:t>. Switzerland.</a:t>
            </a:r>
            <a:endParaRPr lang="en-US" sz="3000" dirty="0"/>
          </a:p>
          <a:p>
            <a:pPr algn="just">
              <a:spcAft>
                <a:spcPts val="948"/>
              </a:spcAft>
            </a:pPr>
            <a:r>
              <a:rPr lang="en-US" sz="3000" dirty="0"/>
              <a:t>JENSEN, J. &amp; MESMAN, M. Ecological Risk Assessment of Contaminated Land, RIMV. </a:t>
            </a:r>
            <a:r>
              <a:rPr lang="pt-BR" sz="3000" dirty="0"/>
              <a:t>Report 711701047.                   	Netherlands. p. 136, 2006.</a:t>
            </a:r>
          </a:p>
          <a:p>
            <a:pPr marL="455604" indent="-455604" algn="just">
              <a:spcAft>
                <a:spcPts val="158"/>
              </a:spcAft>
              <a:tabLst>
                <a:tab pos="1445088" algn="l"/>
              </a:tabLst>
            </a:pPr>
            <a:r>
              <a:rPr lang="en-US" sz="3000" dirty="0">
                <a:ea typeface="Times New Roman" panose="02020603050405020304" pitchFamily="18" charset="0"/>
              </a:rPr>
              <a:t>Pugajeva, I., et. al. Determination of pharmaceutical residues in wastewater using high performance liquid chromatography coupled to quadrupole-Orbitrap mass spectrometry. Journal of Pharmaceutical and Biomedical Analysis, 133, 64-74. 2017.</a:t>
            </a:r>
            <a:endParaRPr lang="pt-BR" sz="3000" dirty="0">
              <a:ea typeface="Times New Roman" panose="02020603050405020304" pitchFamily="18" charset="0"/>
            </a:endParaRPr>
          </a:p>
          <a:p>
            <a:pPr marL="455604" indent="-455604" algn="just">
              <a:spcAft>
                <a:spcPts val="158"/>
              </a:spcAft>
              <a:tabLst>
                <a:tab pos="1445088" algn="l"/>
              </a:tabLst>
            </a:pPr>
            <a:r>
              <a:rPr lang="en-US" sz="3000" dirty="0">
                <a:ea typeface="Times New Roman" panose="02020603050405020304" pitchFamily="18" charset="0"/>
              </a:rPr>
              <a:t>Shannon, C. E. A mathematical theory of communication. </a:t>
            </a:r>
            <a:r>
              <a:rPr lang="pt-BR" sz="3000" dirty="0">
                <a:ea typeface="Times New Roman" panose="02020603050405020304" pitchFamily="18" charset="0"/>
              </a:rPr>
              <a:t>Bell System Technical Journal, 27, 379–423. 1948.</a:t>
            </a:r>
          </a:p>
        </p:txBody>
      </p:sp>
    </p:spTree>
    <p:extLst>
      <p:ext uri="{BB962C8B-B14F-4D97-AF65-F5344CB8AC3E}">
        <p14:creationId xmlns:p14="http://schemas.microsoft.com/office/powerpoint/2010/main" val="34813303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2191</TotalTime>
  <Words>938</Words>
  <Application>Microsoft Office PowerPoint</Application>
  <PresentationFormat>Personalizar</PresentationFormat>
  <Paragraphs>42</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Calibri Light</vt:lpstr>
      <vt:lpstr>Tema do Office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Piscila</dc:creator>
  <cp:lastModifiedBy>Priscila Cunha</cp:lastModifiedBy>
  <cp:revision>49</cp:revision>
  <cp:lastPrinted>2018-08-27T19:33:45Z</cp:lastPrinted>
  <dcterms:created xsi:type="dcterms:W3CDTF">2018-08-02T18:06:01Z</dcterms:created>
  <dcterms:modified xsi:type="dcterms:W3CDTF">2022-06-15T15:14:23Z</dcterms:modified>
</cp:coreProperties>
</file>