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32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817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xcxAnVi5x6gljTJKr3tnleAud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FFF99"/>
    <a:srgbClr val="000080"/>
    <a:srgbClr val="004200"/>
    <a:srgbClr val="0382C6"/>
    <a:srgbClr val="A5A5A5"/>
    <a:srgbClr val="A6D2E9"/>
    <a:srgbClr val="FFFFCC"/>
    <a:srgbClr val="1788C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A47F3-0F21-47C8-B28E-548DF32EF8C5}" v="33" dt="2021-03-13T21:02:45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2" autoAdjust="0"/>
    <p:restoredTop sz="94834" autoAdjust="0"/>
  </p:normalViewPr>
  <p:slideViewPr>
    <p:cSldViewPr snapToGrid="0">
      <p:cViewPr varScale="1">
        <p:scale>
          <a:sx n="81" d="100"/>
          <a:sy n="81" d="100"/>
        </p:scale>
        <p:origin x="102" y="498"/>
      </p:cViewPr>
      <p:guideLst>
        <p:guide orient="horz" pos="799"/>
        <p:guide pos="384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microsoft.com/office/2015/10/relationships/revisionInfo" Target="revisionInfo.xml"/><Relationship Id="rId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3" Type="http://customschemas.google.com/relationships/presentationmetadata" Target="meta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tableStyles" Target="tableStyles.xml"/><Relationship Id="rId36" Type="http://schemas.openxmlformats.org/officeDocument/2006/relationships/theme" Target="theme/theme1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o Castro" userId="4180d34ffe98bbaa" providerId="LiveId" clId="{A5DA47F3-0F21-47C8-B28E-548DF32EF8C5}"/>
    <pc:docChg chg="undo custSel modSld">
      <pc:chgData name="Frederico Castro" userId="4180d34ffe98bbaa" providerId="LiveId" clId="{A5DA47F3-0F21-47C8-B28E-548DF32EF8C5}" dt="2021-03-13T21:03:11.950" v="40" actId="1076"/>
      <pc:docMkLst>
        <pc:docMk/>
      </pc:docMkLst>
      <pc:sldChg chg="modSp mod">
        <pc:chgData name="Frederico Castro" userId="4180d34ffe98bbaa" providerId="LiveId" clId="{A5DA47F3-0F21-47C8-B28E-548DF32EF8C5}" dt="2021-03-13T21:03:11.950" v="40" actId="1076"/>
        <pc:sldMkLst>
          <pc:docMk/>
          <pc:sldMk cId="0" sldId="261"/>
        </pc:sldMkLst>
        <pc:picChg chg="mod">
          <ac:chgData name="Frederico Castro" userId="4180d34ffe98bbaa" providerId="LiveId" clId="{A5DA47F3-0F21-47C8-B28E-548DF32EF8C5}" dt="2021-03-13T21:03:09.454" v="39" actId="1076"/>
          <ac:picMkLst>
            <pc:docMk/>
            <pc:sldMk cId="0" sldId="261"/>
            <ac:picMk id="9" creationId="{00000000-0000-0000-0000-000000000000}"/>
          </ac:picMkLst>
        </pc:picChg>
        <pc:picChg chg="mod">
          <ac:chgData name="Frederico Castro" userId="4180d34ffe98bbaa" providerId="LiveId" clId="{A5DA47F3-0F21-47C8-B28E-548DF32EF8C5}" dt="2021-03-13T21:03:11.950" v="40" actId="1076"/>
          <ac:picMkLst>
            <pc:docMk/>
            <pc:sldMk cId="0" sldId="261"/>
            <ac:picMk id="10" creationId="{00000000-0000-0000-0000-000000000000}"/>
          </ac:picMkLst>
        </pc:picChg>
      </pc:sldChg>
      <pc:sldChg chg="delSp modSp mod">
        <pc:chgData name="Frederico Castro" userId="4180d34ffe98bbaa" providerId="LiveId" clId="{A5DA47F3-0F21-47C8-B28E-548DF32EF8C5}" dt="2021-03-13T21:02:50.807" v="36" actId="1076"/>
        <pc:sldMkLst>
          <pc:docMk/>
          <pc:sldMk cId="624194986" sldId="282"/>
        </pc:sldMkLst>
        <pc:picChg chg="mod">
          <ac:chgData name="Frederico Castro" userId="4180d34ffe98bbaa" providerId="LiveId" clId="{A5DA47F3-0F21-47C8-B28E-548DF32EF8C5}" dt="2021-03-13T21:02:50.807" v="36" actId="1076"/>
          <ac:picMkLst>
            <pc:docMk/>
            <pc:sldMk cId="624194986" sldId="282"/>
            <ac:picMk id="4" creationId="{942B630D-FFE0-4F25-A9D9-221612D9A477}"/>
          </ac:picMkLst>
        </pc:picChg>
        <pc:picChg chg="del">
          <ac:chgData name="Frederico Castro" userId="4180d34ffe98bbaa" providerId="LiveId" clId="{A5DA47F3-0F21-47C8-B28E-548DF32EF8C5}" dt="2021-03-13T21:02:45.280" v="34" actId="478"/>
          <ac:picMkLst>
            <pc:docMk/>
            <pc:sldMk cId="624194986" sldId="282"/>
            <ac:picMk id="3074" creationId="{6E809CB7-413A-4F42-9EE3-5631090A6445}"/>
          </ac:picMkLst>
        </pc:picChg>
      </pc:sldChg>
      <pc:sldChg chg="addSp delSp modSp mod modAnim">
        <pc:chgData name="Frederico Castro" userId="4180d34ffe98bbaa" providerId="LiveId" clId="{A5DA47F3-0F21-47C8-B28E-548DF32EF8C5}" dt="2021-03-13T20:58:26.390" v="33"/>
        <pc:sldMkLst>
          <pc:docMk/>
          <pc:sldMk cId="1976780438" sldId="284"/>
        </pc:sldMkLst>
        <pc:picChg chg="add del">
          <ac:chgData name="Frederico Castro" userId="4180d34ffe98bbaa" providerId="LiveId" clId="{A5DA47F3-0F21-47C8-B28E-548DF32EF8C5}" dt="2021-03-13T20:55:45.300" v="2" actId="22"/>
          <ac:picMkLst>
            <pc:docMk/>
            <pc:sldMk cId="1976780438" sldId="284"/>
            <ac:picMk id="6" creationId="{9D4AA61B-4D3F-424A-8087-0143CBBCD123}"/>
          </ac:picMkLst>
        </pc:picChg>
        <pc:picChg chg="add del mod">
          <ac:chgData name="Frederico Castro" userId="4180d34ffe98bbaa" providerId="LiveId" clId="{A5DA47F3-0F21-47C8-B28E-548DF32EF8C5}" dt="2021-03-13T20:56:38.896" v="16" actId="478"/>
          <ac:picMkLst>
            <pc:docMk/>
            <pc:sldMk cId="1976780438" sldId="284"/>
            <ac:picMk id="7" creationId="{B564D058-77C7-4779-A91D-642A84074F8C}"/>
          </ac:picMkLst>
        </pc:picChg>
        <pc:picChg chg="add del mod">
          <ac:chgData name="Frederico Castro" userId="4180d34ffe98bbaa" providerId="LiveId" clId="{A5DA47F3-0F21-47C8-B28E-548DF32EF8C5}" dt="2021-03-13T20:56:40.135" v="17" actId="478"/>
          <ac:picMkLst>
            <pc:docMk/>
            <pc:sldMk cId="1976780438" sldId="284"/>
            <ac:picMk id="17" creationId="{A52BE72C-2748-4DC9-BB29-FC6B2588348A}"/>
          </ac:picMkLst>
        </pc:picChg>
        <pc:picChg chg="add mod">
          <ac:chgData name="Frederico Castro" userId="4180d34ffe98bbaa" providerId="LiveId" clId="{A5DA47F3-0F21-47C8-B28E-548DF32EF8C5}" dt="2021-03-13T20:56:46.822" v="20" actId="1076"/>
          <ac:picMkLst>
            <pc:docMk/>
            <pc:sldMk cId="1976780438" sldId="284"/>
            <ac:picMk id="18" creationId="{16780FF5-8AFC-4395-A241-C0C55A5C60D2}"/>
          </ac:picMkLst>
        </pc:picChg>
        <pc:picChg chg="del">
          <ac:chgData name="Frederico Castro" userId="4180d34ffe98bbaa" providerId="LiveId" clId="{A5DA47F3-0F21-47C8-B28E-548DF32EF8C5}" dt="2021-03-13T20:55:44.122" v="0" actId="478"/>
          <ac:picMkLst>
            <pc:docMk/>
            <pc:sldMk cId="1976780438" sldId="284"/>
            <ac:picMk id="2060" creationId="{73059959-A8D5-4E23-9056-5E904FDFA5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9576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>
  <p:cSld name="Título e conteú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>
  <p:cSld name="Cabeçalho da Seçã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BFA7459-1F8F-40CA-94EB-EE82EC15CB14}"/>
              </a:ext>
            </a:extLst>
          </p:cNvPr>
          <p:cNvSpPr/>
          <p:nvPr userDrawn="1"/>
        </p:nvSpPr>
        <p:spPr>
          <a:xfrm>
            <a:off x="1" y="0"/>
            <a:ext cx="10980000" cy="756000"/>
          </a:xfrm>
          <a:prstGeom prst="rect">
            <a:avLst/>
          </a:prstGeom>
          <a:gradFill>
            <a:gsLst>
              <a:gs pos="85000">
                <a:srgbClr val="004B79">
                  <a:lumMod val="60000"/>
                </a:srgbClr>
              </a:gs>
              <a:gs pos="10000">
                <a:srgbClr val="008FE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Google Shape;12;p26"/>
          <p:cNvSpPr txBox="1"/>
          <p:nvPr userDrawn="1"/>
        </p:nvSpPr>
        <p:spPr>
          <a:xfrm>
            <a:off x="771966" y="9851"/>
            <a:ext cx="68353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UNIVERSIDADE DO ESTADO DO RIO DE JANEIRO – UERJ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Faculdade de Engenharia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– FEN  / </a:t>
            </a:r>
            <a:r>
              <a:rPr lang="pt-BR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Programa </a:t>
            </a:r>
            <a:r>
              <a:rPr lang="pt-BR" sz="1200" b="1" i="0" u="none" strike="noStrike" cap="none" dirty="0" smtClean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 Pós-Graduação em Engenharia Ambiental - PEAMB</a:t>
            </a:r>
            <a:endParaRPr lang="pt-BR" sz="120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xmlns="" id="{09AC74BF-1ACE-4551-B211-28AC1A9AF4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6" y="18878"/>
            <a:ext cx="720000" cy="720000"/>
          </a:xfrm>
          <a:prstGeom prst="rect">
            <a:avLst/>
          </a:prstGeom>
        </p:spPr>
      </p:pic>
      <p:sp>
        <p:nvSpPr>
          <p:cNvPr id="12" name="Google Shape;12;p26"/>
          <p:cNvSpPr txBox="1"/>
          <p:nvPr userDrawn="1"/>
        </p:nvSpPr>
        <p:spPr>
          <a:xfrm>
            <a:off x="771966" y="404886"/>
            <a:ext cx="716956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Fernando</a:t>
            </a:r>
            <a:r>
              <a:rPr lang="pt-BR" sz="16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Augusto Braga</a:t>
            </a:r>
            <a:r>
              <a:rPr lang="pt-BR" sz="16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Castro / Alena Torres Netto / André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Luís </a:t>
            </a:r>
            <a:r>
              <a:rPr lang="pt-BR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 Sá Salomão</a:t>
            </a:r>
          </a:p>
        </p:txBody>
      </p:sp>
      <p:pic>
        <p:nvPicPr>
          <p:cNvPr id="14" name="Imagem 13" descr="Uma imagem com texto, símbolo&#10;&#10;Descrição gerada automaticamente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726" y="22607"/>
            <a:ext cx="965144" cy="1080000"/>
          </a:xfrm>
          <a:prstGeom prst="rect">
            <a:avLst/>
          </a:prstGeom>
        </p:spPr>
      </p:pic>
      <p:sp>
        <p:nvSpPr>
          <p:cNvPr id="15" name="Google Shape;12;p26"/>
          <p:cNvSpPr txBox="1"/>
          <p:nvPr userDrawn="1"/>
        </p:nvSpPr>
        <p:spPr>
          <a:xfrm>
            <a:off x="9301103" y="-27782"/>
            <a:ext cx="164665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29 Jun.</a:t>
            </a:r>
            <a:r>
              <a:rPr lang="pt-BR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1</a:t>
            </a:r>
            <a:r>
              <a:rPr lang="pt-BR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Jul. 2022</a:t>
            </a:r>
            <a:endParaRPr lang="pt-BR" sz="1200" b="1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Aveiro</a:t>
            </a:r>
            <a:r>
              <a:rPr lang="pt-BR" sz="1200" b="1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– Portugal</a:t>
            </a:r>
          </a:p>
        </p:txBody>
      </p:sp>
      <p:sp>
        <p:nvSpPr>
          <p:cNvPr id="2" name="Retângulo de cantos arredondados 1"/>
          <p:cNvSpPr/>
          <p:nvPr userDrawn="1"/>
        </p:nvSpPr>
        <p:spPr>
          <a:xfrm>
            <a:off x="8276039" y="414113"/>
            <a:ext cx="2628000" cy="2520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400" b="1" u="none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E-mail:</a:t>
            </a:r>
            <a:r>
              <a:rPr lang="pt-BR" sz="1400" b="1" u="none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fernandoabc@gmail.com</a:t>
            </a:r>
            <a:endParaRPr lang="pt-BR" sz="1400" b="1" u="none" dirty="0" smtClean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3" name="Retângulo 12"/>
          <p:cNvSpPr/>
          <p:nvPr userDrawn="1"/>
        </p:nvSpPr>
        <p:spPr>
          <a:xfrm>
            <a:off x="-1" y="755426"/>
            <a:ext cx="10980000" cy="432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altLang="pt-BR" sz="1400" b="1" dirty="0" smtClean="0">
                <a:solidFill>
                  <a:srgbClr val="00008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AVALIAÇÃO DAS CONDIÇÕES SANITÁRIAS E SUAS INTERCORRELAÇÕES COM OS OBJETIVOS DE DESENVOLVIMENTO SUSTENTÁVEL (ODS/ONU):</a:t>
            </a:r>
          </a:p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pt-BR" altLang="pt-BR" sz="1400" b="1" dirty="0" smtClean="0">
                <a:solidFill>
                  <a:srgbClr val="00008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ESTUDO DE CASO NA TERCEIRA MAIOR FAVELA DO BRASIL</a:t>
            </a:r>
            <a:endParaRPr lang="pt-BR" altLang="pt-BR" sz="1400" b="1" dirty="0">
              <a:solidFill>
                <a:srgbClr val="00008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5" t="4207" r="17685"/>
          <a:stretch/>
        </p:blipFill>
        <p:spPr bwMode="auto">
          <a:xfrm>
            <a:off x="87534" y="4123426"/>
            <a:ext cx="2945488" cy="2618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13;p10"/>
          <p:cNvSpPr txBox="1">
            <a:spLocks/>
          </p:cNvSpPr>
          <p:nvPr/>
        </p:nvSpPr>
        <p:spPr>
          <a:xfrm>
            <a:off x="1741434" y="2014677"/>
            <a:ext cx="2900585" cy="1124270"/>
          </a:xfrm>
          <a:prstGeom prst="rect">
            <a:avLst/>
          </a:prstGeom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sz="1600" b="1" u="sng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Rio de Janeiro-RJ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500" b="1" u="sng" kern="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Metrópole c/ rápida urbanização;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Baixo investimento em saneamento;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Aumento das pressões ambientais;</a:t>
            </a:r>
            <a:endParaRPr lang="pt-BR" kern="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7" name="Google Shape;47;p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739" y="1409682"/>
            <a:ext cx="1548000" cy="15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56" y="3037850"/>
            <a:ext cx="1230078" cy="882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 flipH="1">
            <a:off x="897739" y="2535375"/>
            <a:ext cx="436115" cy="101244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13;p10"/>
          <p:cNvSpPr txBox="1">
            <a:spLocks/>
          </p:cNvSpPr>
          <p:nvPr/>
        </p:nvSpPr>
        <p:spPr>
          <a:xfrm>
            <a:off x="1741095" y="1314646"/>
            <a:ext cx="3108685" cy="1124270"/>
          </a:xfrm>
          <a:prstGeom prst="rect">
            <a:avLst/>
          </a:prstGeom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sz="1600" b="1" u="sng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Perfil das </a:t>
            </a:r>
            <a:r>
              <a:rPr lang="pt-BR" sz="1600" b="1" u="sng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moradias subnormais</a:t>
            </a:r>
            <a:endParaRPr lang="pt-BR" sz="1600" kern="0" dirty="0" smtClean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500" b="1" u="sng" kern="0" dirty="0" smtClean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403.000 a margem de corpos hídricos</a:t>
            </a: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;</a:t>
            </a:r>
            <a:endParaRPr lang="pt-BR" sz="50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1.690.000 em aglomerações planas;</a:t>
            </a:r>
          </a:p>
        </p:txBody>
      </p:sp>
      <p:sp>
        <p:nvSpPr>
          <p:cNvPr id="16" name="Google Shape;318;p34"/>
          <p:cNvSpPr>
            <a:spLocks noChangeArrowheads="1"/>
          </p:cNvSpPr>
          <p:nvPr/>
        </p:nvSpPr>
        <p:spPr bwMode="auto">
          <a:xfrm rot="1044864">
            <a:off x="1041568" y="4788011"/>
            <a:ext cx="814440" cy="802781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45700" rIns="91425" bIns="457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pt-BR" altLang="pt-BR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Google Shape;113;p10"/>
          <p:cNvSpPr txBox="1">
            <a:spLocks/>
          </p:cNvSpPr>
          <p:nvPr/>
        </p:nvSpPr>
        <p:spPr>
          <a:xfrm>
            <a:off x="1721526" y="2863801"/>
            <a:ext cx="3320374" cy="1240151"/>
          </a:xfrm>
          <a:prstGeom prst="rect">
            <a:avLst/>
          </a:prstGeom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sz="1600" b="1" u="sng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Rio das Pedras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500" b="1" u="sng" kern="0" dirty="0" smtClean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3ª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Maior favela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 Brasil;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22.509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Moradias;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65.276 Residentes;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Rio local com ampla poluição;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ct val="100000"/>
              <a:defRPr/>
            </a:pPr>
            <a:r>
              <a:rPr lang="pt-BR" kern="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Complexo lagunar de Jacarepaguá/Barra;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8441056" y="1297969"/>
            <a:ext cx="3654475" cy="12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Google Shape;113;p10"/>
          <p:cNvSpPr txBox="1">
            <a:spLocks/>
          </p:cNvSpPr>
          <p:nvPr/>
        </p:nvSpPr>
        <p:spPr>
          <a:xfrm>
            <a:off x="8441055" y="1306822"/>
            <a:ext cx="3642601" cy="1347182"/>
          </a:xfrm>
          <a:prstGeom prst="rect">
            <a:avLst/>
          </a:prstGeom>
        </p:spPr>
        <p:txBody>
          <a:bodyPr spcFirstLastPara="1" lIns="91425" tIns="45700" rIns="91425" bIns="457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sz="1600" b="1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Metodologia (i) – Percepção Ambiental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Questionário </a:t>
            </a:r>
            <a:r>
              <a:rPr lang="pt-BR" i="1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“on-line” </a:t>
            </a:r>
            <a:r>
              <a:rPr lang="pt-BR" i="1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 </a:t>
            </a:r>
            <a:r>
              <a:rPr lang="pt-BR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Google Forms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500" dirty="0" smtClean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Nível de confiança: 90%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Margem de erro: 5%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Amostra mín.: 272 pessoas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800" kern="0" dirty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r>
              <a:rPr lang="pt-BR" b="1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Total de questionários respondidos = 279 </a:t>
            </a:r>
            <a:endParaRPr lang="pt-BR" b="1" kern="0" dirty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665"/>
              <a:defRPr/>
            </a:pPr>
            <a:endParaRPr lang="pt-BR" sz="1600" kern="0" dirty="0" smtClean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32" name="Grupo 8"/>
          <p:cNvGrpSpPr>
            <a:grpSpLocks/>
          </p:cNvGrpSpPr>
          <p:nvPr/>
        </p:nvGrpSpPr>
        <p:grpSpPr bwMode="auto">
          <a:xfrm>
            <a:off x="11285834" y="1709854"/>
            <a:ext cx="673060" cy="638199"/>
            <a:chOff x="4359761" y="-14356575"/>
            <a:chExt cx="4199022" cy="3981321"/>
          </a:xfrm>
        </p:grpSpPr>
        <p:sp>
          <p:nvSpPr>
            <p:cNvPr id="34" name="Elipse 33"/>
            <p:cNvSpPr/>
            <p:nvPr/>
          </p:nvSpPr>
          <p:spPr>
            <a:xfrm>
              <a:off x="4359761" y="-14356575"/>
              <a:ext cx="4199022" cy="3981321"/>
            </a:xfrm>
            <a:prstGeom prst="ellipse">
              <a:avLst/>
            </a:prstGeom>
            <a:solidFill>
              <a:srgbClr val="FCF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pic>
          <p:nvPicPr>
            <p:cNvPr id="35" name="Imagem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761" y="-14320640"/>
              <a:ext cx="4199022" cy="3853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upo 36"/>
          <p:cNvGrpSpPr/>
          <p:nvPr/>
        </p:nvGrpSpPr>
        <p:grpSpPr>
          <a:xfrm>
            <a:off x="8429180" y="2589898"/>
            <a:ext cx="3654476" cy="1347181"/>
            <a:chOff x="4714503" y="1277265"/>
            <a:chExt cx="3654476" cy="1347181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4714504" y="1280287"/>
              <a:ext cx="3654475" cy="13441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Google Shape;113;p10"/>
            <p:cNvSpPr txBox="1">
              <a:spLocks/>
            </p:cNvSpPr>
            <p:nvPr/>
          </p:nvSpPr>
          <p:spPr>
            <a:xfrm>
              <a:off x="4714503" y="1277265"/>
              <a:ext cx="3642601" cy="1296000"/>
            </a:xfrm>
            <a:prstGeom prst="rect">
              <a:avLst/>
            </a:prstGeom>
          </p:spPr>
          <p:txBody>
            <a:bodyPr spcFirstLastPara="1" lIns="91425" tIns="45700" rIns="91425" bIns="4570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1pPr>
              <a:lvl2pPr lvl="1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2pPr>
              <a:lvl3pPr lvl="2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3pPr>
              <a:lvl4pPr lvl="3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4pPr>
              <a:lvl5pPr lvl="4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sz="1600" b="1" kern="0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Metodologia (</a:t>
              </a:r>
              <a:r>
                <a:rPr lang="pt-BR" sz="1600" b="1" kern="0" dirty="0" err="1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ii</a:t>
              </a:r>
              <a:r>
                <a:rPr lang="pt-BR" sz="1600" b="1" kern="0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) – Correlações dos ODS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Análises baseadas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nas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interações do ODS-6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endParaRPr lang="pt-BR" sz="500" dirty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Análise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da Rede Bayesiana do ODS-6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Entendimento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contextual via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UN-</a:t>
              </a:r>
              <a:r>
                <a:rPr lang="pt-BR" dirty="0" err="1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Water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 2018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Recorte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 interesse - Trilha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de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interligações </a:t>
              </a:r>
              <a:endParaRPr lang="pt-BR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endParaRPr lang="pt-BR" sz="800" dirty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b="1" kern="0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ODS-6 (6.a.1) → </a:t>
              </a:r>
              <a:r>
                <a:rPr lang="pt-BR" b="1" dirty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até </a:t>
              </a:r>
              <a:r>
                <a:rPr lang="pt-BR" b="1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→ ODS-11 (11.1.1) </a:t>
              </a:r>
              <a:endParaRPr lang="pt-BR" b="1" kern="0" dirty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endParaRPr lang="pt-BR" sz="1600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4671758" y="1281472"/>
            <a:ext cx="3643426" cy="1773940"/>
            <a:chOff x="4714503" y="1277265"/>
            <a:chExt cx="3654476" cy="1347182"/>
          </a:xfrm>
        </p:grpSpPr>
        <p:sp>
          <p:nvSpPr>
            <p:cNvPr id="48" name="Retângulo de cantos arredondados 47"/>
            <p:cNvSpPr/>
            <p:nvPr/>
          </p:nvSpPr>
          <p:spPr>
            <a:xfrm>
              <a:off x="4714504" y="1285773"/>
              <a:ext cx="3654475" cy="11755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Google Shape;113;p10"/>
            <p:cNvSpPr txBox="1">
              <a:spLocks/>
            </p:cNvSpPr>
            <p:nvPr/>
          </p:nvSpPr>
          <p:spPr>
            <a:xfrm>
              <a:off x="4714503" y="1277265"/>
              <a:ext cx="3642601" cy="1347182"/>
            </a:xfrm>
            <a:prstGeom prst="rect">
              <a:avLst/>
            </a:prstGeom>
            <a:ln>
              <a:noFill/>
            </a:ln>
          </p:spPr>
          <p:txBody>
            <a:bodyPr spcFirstLastPara="1" lIns="91425" tIns="45700" rIns="91425" bIns="4570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1pPr>
              <a:lvl2pPr lvl="1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2pPr>
              <a:lvl3pPr lvl="2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3pPr>
              <a:lvl4pPr lvl="3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4pPr>
              <a:lvl5pPr lvl="4" algn="l" rtl="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sz="1600" b="1" kern="0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Objetivo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Estabelecer </a:t>
              </a:r>
              <a:r>
                <a:rPr lang="pt-BR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correlações baseadas em dados diretos e indiretos, sobre as condições sanitárias e percepção da população local, no âmbito da sustentabilidade, convergente aos ODS, capazes de focalizar em escala local uma problemática ambiental global.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endParaRPr lang="pt-BR" sz="50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80"/>
                </a:buClr>
                <a:buSzPts val="1665"/>
                <a:defRPr/>
              </a:pPr>
              <a:r>
                <a:rPr lang="pt-BR" b="1" dirty="0" smtClean="0">
                  <a:solidFill>
                    <a:srgbClr val="000080"/>
                  </a:solidFill>
                  <a:latin typeface="Calibri" panose="020F0502020204030204" pitchFamily="34" charset="0"/>
                  <a:ea typeface="Calibri"/>
                  <a:cs typeface="Calibri" panose="020F0502020204030204" pitchFamily="34" charset="0"/>
                  <a:sym typeface="Calibri"/>
                </a:rPr>
                <a:t>Água e Saneamento x Regiões Favelizadas </a:t>
              </a:r>
              <a:endParaRPr lang="pt-BR" sz="1600" b="1" kern="0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</p:grpSp>
      <p:sp>
        <p:nvSpPr>
          <p:cNvPr id="56" name="Google Shape;118;p10"/>
          <p:cNvSpPr txBox="1">
            <a:spLocks noChangeArrowheads="1"/>
          </p:cNvSpPr>
          <p:nvPr/>
        </p:nvSpPr>
        <p:spPr bwMode="auto">
          <a:xfrm>
            <a:off x="4656922" y="2853612"/>
            <a:ext cx="3648751" cy="307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16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Resultados e Discussões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2905920" y="5647762"/>
            <a:ext cx="922594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algn="r"/>
            <a:r>
              <a:rPr lang="pt-BR" sz="16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Correlações com </a:t>
            </a:r>
            <a:r>
              <a:rPr lang="pt-BR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os ODS</a:t>
            </a:r>
            <a:endParaRPr lang="pt-BR" sz="1600" b="1" u="sng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r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6.a.1 X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Baixo investimento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→ 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escassez de infraestrutura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sanitária. </a:t>
            </a:r>
            <a:endParaRPr lang="pt-BR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r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11.6.1 X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Ineficiência na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gestão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dos resíduos →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acúmulos e coleta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irregular.</a:t>
            </a:r>
            <a:endParaRPr lang="pt-BR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r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7.1.1 X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Matriz energética “água” →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pressões ao nexo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água-saneamento-energia. </a:t>
            </a:r>
            <a:endParaRPr lang="pt-BR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r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Meta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11.1.1 X População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em vulnerabilidade ambiental → escala local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de problema global.</a:t>
            </a:r>
            <a:endParaRPr lang="pt-BR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701562" y="3788851"/>
            <a:ext cx="510494" cy="10236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Imagem 5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36" y="3096948"/>
            <a:ext cx="355585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CaixaDeTexto 60"/>
          <p:cNvSpPr txBox="1"/>
          <p:nvPr/>
        </p:nvSpPr>
        <p:spPr>
          <a:xfrm>
            <a:off x="7176900" y="4522324"/>
            <a:ext cx="4964317" cy="12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rtlCol="0" anchor="t" anchorCtr="0">
            <a:spAutoFit/>
          </a:bodyPr>
          <a:lstStyle/>
          <a:p>
            <a:pPr marR="0" algn="r" rtl="0">
              <a:spcBef>
                <a:spcPts val="0"/>
              </a:spcBef>
              <a:spcAft>
                <a:spcPts val="0"/>
              </a:spcAft>
            </a:pPr>
            <a:r>
              <a:rPr lang="pt-BR" sz="1600" b="1" u="sng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Saúde Ambiental e Saneamento</a:t>
            </a:r>
          </a:p>
          <a:p>
            <a:pPr marR="0" algn="r" rtl="0">
              <a:spcBef>
                <a:spcPts val="0"/>
              </a:spcBef>
              <a:spcAft>
                <a:spcPts val="0"/>
              </a:spcAft>
            </a:pP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Principal destino do efluente doméstico → Rio ou Lagoa = 35,10%</a:t>
            </a:r>
          </a:p>
          <a:p>
            <a:pPr algn="r"/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ontato com águas de </a:t>
            </a:r>
            <a:r>
              <a:rPr lang="pt-BR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inundações </a:t>
            </a:r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→ Sempre que chove = 44,10% 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Descartam RSU em pontos de acumulação inadequados = 83,50%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Tem consciência de colaborar com a poluição hídrica = 94,30%</a:t>
            </a:r>
          </a:p>
        </p:txBody>
      </p:sp>
      <p:pic>
        <p:nvPicPr>
          <p:cNvPr id="73" name="Imagem 72">
            <a:extLst>
              <a:ext uri="{FF2B5EF4-FFF2-40B4-BE49-F238E27FC236}">
                <a16:creationId xmlns="" xmlns:a16="http://schemas.microsoft.com/office/drawing/2014/main" id="{0DFD7696-3145-4C86-B661-B2CF75A34E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6911" y="4020904"/>
            <a:ext cx="512772" cy="504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5" name="Imagem 74">
            <a:extLst>
              <a:ext uri="{FF2B5EF4-FFF2-40B4-BE49-F238E27FC236}">
                <a16:creationId xmlns="" xmlns:a16="http://schemas.microsoft.com/office/drawing/2014/main" id="{4434D3A3-35CF-4FA9-A48C-54FBAE4B6D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9434" y="4015082"/>
            <a:ext cx="502091" cy="504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6" name="Imagem 75">
            <a:extLst>
              <a:ext uri="{FF2B5EF4-FFF2-40B4-BE49-F238E27FC236}">
                <a16:creationId xmlns="" xmlns:a16="http://schemas.microsoft.com/office/drawing/2014/main" id="{D0045266-1740-4E54-8566-A7F30EC66C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1276" y="4015082"/>
            <a:ext cx="511368" cy="504000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2950694" y="4709667"/>
            <a:ext cx="25513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Abordagem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local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globalizada,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destaca pontos à investir;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Permite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 participação e percepção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da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população;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Modelo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de entendimento c/ recorte do perfil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nacional;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Amplia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o uso dos ODS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em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estudos de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vulnerabilidade ambiental;</a:t>
            </a:r>
          </a:p>
        </p:txBody>
      </p:sp>
      <p:sp>
        <p:nvSpPr>
          <p:cNvPr id="72" name="Retângulo de cantos arredondados 71"/>
          <p:cNvSpPr/>
          <p:nvPr/>
        </p:nvSpPr>
        <p:spPr>
          <a:xfrm>
            <a:off x="616935" y="1856437"/>
            <a:ext cx="798497" cy="2917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1600" b="1" dirty="0">
                <a:solidFill>
                  <a:srgbClr val="000080"/>
                </a:solidFill>
                <a:sym typeface="Calibri" panose="020F0502020204030204" pitchFamily="34" charset="0"/>
              </a:rPr>
              <a:t>Brasil</a:t>
            </a:r>
            <a:endParaRPr lang="pt-BR" altLang="pt-BR" sz="1600" b="1" dirty="0">
              <a:solidFill>
                <a:srgbClr val="000080"/>
              </a:solidFill>
              <a:sym typeface="Calibri" panose="020F050202020403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522047" y="4384665"/>
            <a:ext cx="1188000" cy="3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rgbClr val="00008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Arial" panose="020B0604020202020204" pitchFamily="34" charset="0"/>
              </a:rPr>
              <a:t>Conclusões</a:t>
            </a:r>
            <a:endParaRPr lang="pt-BR" sz="1600" b="1" dirty="0">
              <a:solidFill>
                <a:srgbClr val="00008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45700" rIns="91425" bIns="45700" anchor="t" anchorCtr="0">
        <a:spAutoFit/>
      </a:bodyPr>
      <a:lstStyle>
        <a:defPPr marL="0" marR="0" indent="0" algn="l" rtl="0">
          <a:spcBef>
            <a:spcPts val="0"/>
          </a:spcBef>
          <a:spcAft>
            <a:spcPts val="0"/>
          </a:spcAft>
          <a:buNone/>
          <a:defRPr sz="1800" b="1" u="sng" dirty="0" smtClean="0">
            <a:solidFill>
              <a:srgbClr val="000080"/>
            </a:solidFill>
            <a:latin typeface="Calibri"/>
            <a:ea typeface="Calibri"/>
            <a:cs typeface="Calibri"/>
            <a:sym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8253</TotalTime>
  <Words>336</Words>
  <Application>Microsoft Office PowerPoint</Application>
  <PresentationFormat>Widescreen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Augusto</dc:creator>
  <cp:lastModifiedBy>Fernando Augusto</cp:lastModifiedBy>
  <cp:revision>373</cp:revision>
  <dcterms:created xsi:type="dcterms:W3CDTF">2020-04-27T22:25:58Z</dcterms:created>
  <dcterms:modified xsi:type="dcterms:W3CDTF">2022-06-15T01:52:43Z</dcterms:modified>
</cp:coreProperties>
</file>