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  <p:sldMasterId id="2147483659" r:id="rId2"/>
  </p:sldMasterIdLst>
  <p:notesMasterIdLst>
    <p:notesMasterId r:id="rId4"/>
  </p:notesMasterIdLst>
  <p:sldIdLst>
    <p:sldId id="256" r:id="rId3"/>
  </p:sldIdLst>
  <p:sldSz cx="16256000" cy="9144000"/>
  <p:notesSz cx="6797675" cy="987425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880" userDrawn="1">
          <p15:clr>
            <a:srgbClr val="000000"/>
          </p15:clr>
        </p15:guide>
        <p15:guide id="2" pos="5120" userDrawn="1">
          <p15:clr>
            <a:srgbClr val="000000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11">
          <p15:clr>
            <a:srgbClr val="000000"/>
          </p15:clr>
        </p15:guide>
        <p15:guide id="2" pos="2141">
          <p15:clr>
            <a:srgbClr val="000000"/>
          </p15:clr>
        </p15:guide>
      </p15:notesGuideLst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10" roundtripDataSignature="AMtx7mgz5hqDZ83T3dF1SXbFt8/qyM9x8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83" d="100"/>
          <a:sy n="83" d="100"/>
        </p:scale>
        <p:origin x="-1866" y="-1098"/>
      </p:cViewPr>
      <p:guideLst>
        <p:guide orient="horz" pos="2880"/>
        <p:guide pos="512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100" d="100"/>
          <a:sy n="100" d="100"/>
        </p:scale>
        <p:origin x="0" y="0"/>
      </p:cViewPr>
      <p:guideLst>
        <p:guide orient="horz" pos="3111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theme" Target="theme/theme1.xml"/><Relationship Id="rId3" Type="http://schemas.openxmlformats.org/officeDocument/2006/relationships/slide" Target="slides/slide1.xml"/><Relationship Id="rId12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11" Type="http://schemas.openxmlformats.org/officeDocument/2006/relationships/presProps" Target="presProps.xml"/><Relationship Id="rId10" Type="http://customschemas.google.com/relationships/presentationmetadata" Target="metadata"/><Relationship Id="rId4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44812" cy="4937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51275" y="0"/>
            <a:ext cx="2944812" cy="4937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109538" y="739775"/>
            <a:ext cx="6578600" cy="3702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79450" y="4687887"/>
            <a:ext cx="5438775" cy="44465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9378950"/>
            <a:ext cx="2944812" cy="4937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51275" y="9378950"/>
            <a:ext cx="2944812" cy="4937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794712532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:notes"/>
          <p:cNvSpPr txBox="1">
            <a:spLocks noGrp="1"/>
          </p:cNvSpPr>
          <p:nvPr>
            <p:ph type="body" idx="1"/>
          </p:nvPr>
        </p:nvSpPr>
        <p:spPr>
          <a:xfrm>
            <a:off x="679450" y="4687887"/>
            <a:ext cx="5438775" cy="4446587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" name="Google Shape;95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09538" y="739775"/>
            <a:ext cx="6578600" cy="3702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de título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5"/>
          <p:cNvSpPr txBox="1">
            <a:spLocks noGrp="1"/>
          </p:cNvSpPr>
          <p:nvPr>
            <p:ph type="ctrTitle"/>
          </p:nvPr>
        </p:nvSpPr>
        <p:spPr>
          <a:xfrm>
            <a:off x="1219203" y="2840573"/>
            <a:ext cx="13817600" cy="19600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00" rIns="91400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5"/>
          <p:cNvSpPr txBox="1">
            <a:spLocks noGrp="1"/>
          </p:cNvSpPr>
          <p:nvPr>
            <p:ph type="subTitle" idx="1"/>
          </p:nvPr>
        </p:nvSpPr>
        <p:spPr>
          <a:xfrm>
            <a:off x="2438400" y="5181600"/>
            <a:ext cx="11379200" cy="233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00" rIns="91400" bIns="45700" anchor="t" anchorCtr="0">
            <a:no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8" name="Google Shape;18;p5"/>
          <p:cNvSpPr txBox="1">
            <a:spLocks noGrp="1"/>
          </p:cNvSpPr>
          <p:nvPr>
            <p:ph type="dt" idx="10"/>
          </p:nvPr>
        </p:nvSpPr>
        <p:spPr>
          <a:xfrm>
            <a:off x="812800" y="8475663"/>
            <a:ext cx="3793067" cy="485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00" rIns="91400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5"/>
          <p:cNvSpPr txBox="1">
            <a:spLocks noGrp="1"/>
          </p:cNvSpPr>
          <p:nvPr>
            <p:ph type="ftr" idx="11"/>
          </p:nvPr>
        </p:nvSpPr>
        <p:spPr>
          <a:xfrm>
            <a:off x="5554134" y="8475663"/>
            <a:ext cx="5147733" cy="485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00" rIns="91400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5"/>
          <p:cNvSpPr txBox="1">
            <a:spLocks noGrp="1"/>
          </p:cNvSpPr>
          <p:nvPr>
            <p:ph type="sldNum" idx="12"/>
          </p:nvPr>
        </p:nvSpPr>
        <p:spPr>
          <a:xfrm>
            <a:off x="11650133" y="8475663"/>
            <a:ext cx="3793067" cy="485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00" rIns="91400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texto verticais" type="vertTitleAndTx">
  <p:cSld name="VERTICAL_TITLE_AND_VERTICAL_TEX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6"/>
          <p:cNvSpPr txBox="1">
            <a:spLocks noGrp="1"/>
          </p:cNvSpPr>
          <p:nvPr>
            <p:ph type="title"/>
          </p:nvPr>
        </p:nvSpPr>
        <p:spPr>
          <a:xfrm rot="5400000">
            <a:off x="9713389" y="2438405"/>
            <a:ext cx="7802034" cy="36576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00" rIns="91400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6"/>
          <p:cNvSpPr txBox="1">
            <a:spLocks noGrp="1"/>
          </p:cNvSpPr>
          <p:nvPr>
            <p:ph type="body" idx="1"/>
          </p:nvPr>
        </p:nvSpPr>
        <p:spPr>
          <a:xfrm rot="5400000">
            <a:off x="2262717" y="-1083728"/>
            <a:ext cx="7802034" cy="107018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00" rIns="91400" bIns="45700" anchor="t" anchorCtr="0">
            <a:no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6"/>
          <p:cNvSpPr txBox="1">
            <a:spLocks noGrp="1"/>
          </p:cNvSpPr>
          <p:nvPr>
            <p:ph type="dt" idx="10"/>
          </p:nvPr>
        </p:nvSpPr>
        <p:spPr>
          <a:xfrm>
            <a:off x="812800" y="8475663"/>
            <a:ext cx="3793067" cy="485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00" rIns="91400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6"/>
          <p:cNvSpPr txBox="1">
            <a:spLocks noGrp="1"/>
          </p:cNvSpPr>
          <p:nvPr>
            <p:ph type="ftr" idx="11"/>
          </p:nvPr>
        </p:nvSpPr>
        <p:spPr>
          <a:xfrm>
            <a:off x="5554134" y="8475663"/>
            <a:ext cx="5147733" cy="485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00" rIns="91400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6"/>
          <p:cNvSpPr txBox="1">
            <a:spLocks noGrp="1"/>
          </p:cNvSpPr>
          <p:nvPr>
            <p:ph type="sldNum" idx="12"/>
          </p:nvPr>
        </p:nvSpPr>
        <p:spPr>
          <a:xfrm>
            <a:off x="11650133" y="8475663"/>
            <a:ext cx="3793067" cy="485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00" rIns="91400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texto vertical" type="vertTx">
  <p:cSld name="VERTICAL_TEXT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7"/>
          <p:cNvSpPr txBox="1">
            <a:spLocks noGrp="1"/>
          </p:cNvSpPr>
          <p:nvPr>
            <p:ph type="title"/>
          </p:nvPr>
        </p:nvSpPr>
        <p:spPr>
          <a:xfrm>
            <a:off x="812800" y="365125"/>
            <a:ext cx="14630400" cy="15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00" rIns="91400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7"/>
          <p:cNvSpPr txBox="1">
            <a:spLocks noGrp="1"/>
          </p:cNvSpPr>
          <p:nvPr>
            <p:ph type="body" idx="1"/>
          </p:nvPr>
        </p:nvSpPr>
        <p:spPr>
          <a:xfrm rot="5400000">
            <a:off x="5110166" y="-2163763"/>
            <a:ext cx="6035675" cy="1463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00" rIns="91400" bIns="45700" anchor="t" anchorCtr="0">
            <a:no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dt" idx="10"/>
          </p:nvPr>
        </p:nvSpPr>
        <p:spPr>
          <a:xfrm>
            <a:off x="812800" y="8475663"/>
            <a:ext cx="3793067" cy="485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00" rIns="91400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ftr" idx="11"/>
          </p:nvPr>
        </p:nvSpPr>
        <p:spPr>
          <a:xfrm>
            <a:off x="5554134" y="8475663"/>
            <a:ext cx="5147733" cy="485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00" rIns="91400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7"/>
          <p:cNvSpPr txBox="1">
            <a:spLocks noGrp="1"/>
          </p:cNvSpPr>
          <p:nvPr>
            <p:ph type="sldNum" idx="12"/>
          </p:nvPr>
        </p:nvSpPr>
        <p:spPr>
          <a:xfrm>
            <a:off x="11650133" y="8475663"/>
            <a:ext cx="3793067" cy="485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00" rIns="91400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m com Legenda" type="picTx">
  <p:cSld name="PICTURE_WITH_CAPTION_TEX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8"/>
          <p:cNvSpPr txBox="1">
            <a:spLocks noGrp="1"/>
          </p:cNvSpPr>
          <p:nvPr>
            <p:ph type="title"/>
          </p:nvPr>
        </p:nvSpPr>
        <p:spPr>
          <a:xfrm>
            <a:off x="3186290" y="6400802"/>
            <a:ext cx="9753600" cy="7556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00" rIns="91400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2000" b="1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8"/>
          <p:cNvSpPr>
            <a:spLocks noGrp="1"/>
          </p:cNvSpPr>
          <p:nvPr>
            <p:ph type="pic" idx="2"/>
          </p:nvPr>
        </p:nvSpPr>
        <p:spPr>
          <a:xfrm>
            <a:off x="3186290" y="817034"/>
            <a:ext cx="9753600" cy="548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00" rIns="91400" bIns="45700" anchor="t" anchorCtr="0">
            <a:normAutofit/>
          </a:bodyPr>
          <a:lstStyle>
            <a:lvl1pPr marR="0" lvl="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6" name="Google Shape;36;p8"/>
          <p:cNvSpPr txBox="1">
            <a:spLocks noGrp="1"/>
          </p:cNvSpPr>
          <p:nvPr>
            <p:ph type="body" idx="1"/>
          </p:nvPr>
        </p:nvSpPr>
        <p:spPr>
          <a:xfrm>
            <a:off x="3186290" y="7156455"/>
            <a:ext cx="9753600" cy="1073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00" rIns="91400" bIns="45700" anchor="t" anchorCtr="0">
            <a:no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37" name="Google Shape;37;p8"/>
          <p:cNvSpPr txBox="1">
            <a:spLocks noGrp="1"/>
          </p:cNvSpPr>
          <p:nvPr>
            <p:ph type="dt" idx="10"/>
          </p:nvPr>
        </p:nvSpPr>
        <p:spPr>
          <a:xfrm>
            <a:off x="812800" y="8475663"/>
            <a:ext cx="3793067" cy="485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00" rIns="91400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8"/>
          <p:cNvSpPr txBox="1">
            <a:spLocks noGrp="1"/>
          </p:cNvSpPr>
          <p:nvPr>
            <p:ph type="ftr" idx="11"/>
          </p:nvPr>
        </p:nvSpPr>
        <p:spPr>
          <a:xfrm>
            <a:off x="5554134" y="8475663"/>
            <a:ext cx="5147733" cy="485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00" rIns="91400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8"/>
          <p:cNvSpPr txBox="1">
            <a:spLocks noGrp="1"/>
          </p:cNvSpPr>
          <p:nvPr>
            <p:ph type="sldNum" idx="12"/>
          </p:nvPr>
        </p:nvSpPr>
        <p:spPr>
          <a:xfrm>
            <a:off x="11650133" y="8475663"/>
            <a:ext cx="3793067" cy="485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00" rIns="91400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údo com Legenda" type="objTx">
  <p:cSld name="OBJECT_WITH_CAPTION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9"/>
          <p:cNvSpPr txBox="1">
            <a:spLocks noGrp="1"/>
          </p:cNvSpPr>
          <p:nvPr>
            <p:ph type="title"/>
          </p:nvPr>
        </p:nvSpPr>
        <p:spPr>
          <a:xfrm>
            <a:off x="812811" y="364071"/>
            <a:ext cx="5348115" cy="15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00" rIns="91400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2000" b="1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9"/>
          <p:cNvSpPr txBox="1">
            <a:spLocks noGrp="1"/>
          </p:cNvSpPr>
          <p:nvPr>
            <p:ph type="body" idx="1"/>
          </p:nvPr>
        </p:nvSpPr>
        <p:spPr>
          <a:xfrm>
            <a:off x="6355660" y="364069"/>
            <a:ext cx="9087554" cy="7804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00" rIns="91400" bIns="45700" anchor="t" anchorCtr="0">
            <a:noAutofit/>
          </a:bodyPr>
          <a:lstStyle>
            <a:lvl1pPr marL="457200" lvl="0" indent="-4318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marL="1371600" lvl="2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marL="2286000" lvl="4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marL="2743200" lvl="5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43" name="Google Shape;43;p9"/>
          <p:cNvSpPr txBox="1">
            <a:spLocks noGrp="1"/>
          </p:cNvSpPr>
          <p:nvPr>
            <p:ph type="body" idx="2"/>
          </p:nvPr>
        </p:nvSpPr>
        <p:spPr>
          <a:xfrm>
            <a:off x="812811" y="1913473"/>
            <a:ext cx="5348115" cy="6254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00" rIns="91400" bIns="45700" anchor="t" anchorCtr="0">
            <a:no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44" name="Google Shape;44;p9"/>
          <p:cNvSpPr txBox="1">
            <a:spLocks noGrp="1"/>
          </p:cNvSpPr>
          <p:nvPr>
            <p:ph type="dt" idx="10"/>
          </p:nvPr>
        </p:nvSpPr>
        <p:spPr>
          <a:xfrm>
            <a:off x="812800" y="8475663"/>
            <a:ext cx="3793067" cy="485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00" rIns="91400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9"/>
          <p:cNvSpPr txBox="1">
            <a:spLocks noGrp="1"/>
          </p:cNvSpPr>
          <p:nvPr>
            <p:ph type="ftr" idx="11"/>
          </p:nvPr>
        </p:nvSpPr>
        <p:spPr>
          <a:xfrm>
            <a:off x="5554134" y="8475663"/>
            <a:ext cx="5147733" cy="485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00" rIns="91400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9"/>
          <p:cNvSpPr txBox="1">
            <a:spLocks noGrp="1"/>
          </p:cNvSpPr>
          <p:nvPr>
            <p:ph type="sldNum" idx="12"/>
          </p:nvPr>
        </p:nvSpPr>
        <p:spPr>
          <a:xfrm>
            <a:off x="11650133" y="8475663"/>
            <a:ext cx="3793067" cy="485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00" rIns="91400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m branco" type="blank">
  <p:cSld name="BLANK"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10"/>
          <p:cNvSpPr txBox="1">
            <a:spLocks noGrp="1"/>
          </p:cNvSpPr>
          <p:nvPr>
            <p:ph type="dt" idx="10"/>
          </p:nvPr>
        </p:nvSpPr>
        <p:spPr>
          <a:xfrm>
            <a:off x="812800" y="8475663"/>
            <a:ext cx="3793067" cy="485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00" rIns="91400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10"/>
          <p:cNvSpPr txBox="1">
            <a:spLocks noGrp="1"/>
          </p:cNvSpPr>
          <p:nvPr>
            <p:ph type="ftr" idx="11"/>
          </p:nvPr>
        </p:nvSpPr>
        <p:spPr>
          <a:xfrm>
            <a:off x="5554134" y="8475663"/>
            <a:ext cx="5147733" cy="485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00" rIns="91400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0" name="Google Shape;50;p10"/>
          <p:cNvSpPr txBox="1">
            <a:spLocks noGrp="1"/>
          </p:cNvSpPr>
          <p:nvPr>
            <p:ph type="sldNum" idx="12"/>
          </p:nvPr>
        </p:nvSpPr>
        <p:spPr>
          <a:xfrm>
            <a:off x="11650133" y="8475663"/>
            <a:ext cx="3793067" cy="485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00" rIns="91400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omente título" type="titleOnly">
  <p:cSld name="TITLE_ONLY"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11"/>
          <p:cNvSpPr txBox="1">
            <a:spLocks noGrp="1"/>
          </p:cNvSpPr>
          <p:nvPr>
            <p:ph type="title"/>
          </p:nvPr>
        </p:nvSpPr>
        <p:spPr>
          <a:xfrm>
            <a:off x="812800" y="365125"/>
            <a:ext cx="14630400" cy="15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00" rIns="91400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1"/>
          <p:cNvSpPr txBox="1">
            <a:spLocks noGrp="1"/>
          </p:cNvSpPr>
          <p:nvPr>
            <p:ph type="dt" idx="10"/>
          </p:nvPr>
        </p:nvSpPr>
        <p:spPr>
          <a:xfrm>
            <a:off x="812800" y="8475663"/>
            <a:ext cx="3793067" cy="485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00" rIns="91400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" name="Google Shape;54;p11"/>
          <p:cNvSpPr txBox="1">
            <a:spLocks noGrp="1"/>
          </p:cNvSpPr>
          <p:nvPr>
            <p:ph type="ftr" idx="11"/>
          </p:nvPr>
        </p:nvSpPr>
        <p:spPr>
          <a:xfrm>
            <a:off x="5554134" y="8475663"/>
            <a:ext cx="5147733" cy="485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00" rIns="91400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11"/>
          <p:cNvSpPr txBox="1">
            <a:spLocks noGrp="1"/>
          </p:cNvSpPr>
          <p:nvPr>
            <p:ph type="sldNum" idx="12"/>
          </p:nvPr>
        </p:nvSpPr>
        <p:spPr>
          <a:xfrm>
            <a:off x="11650133" y="8475663"/>
            <a:ext cx="3793067" cy="485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00" rIns="91400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ção" type="twoTxTwoObj">
  <p:cSld name="TWO_OBJECTS_WITH_TEXT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2"/>
          <p:cNvSpPr txBox="1">
            <a:spLocks noGrp="1"/>
          </p:cNvSpPr>
          <p:nvPr>
            <p:ph type="title"/>
          </p:nvPr>
        </p:nvSpPr>
        <p:spPr>
          <a:xfrm>
            <a:off x="812800" y="365125"/>
            <a:ext cx="14630400" cy="15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00" rIns="91400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12"/>
          <p:cNvSpPr txBox="1">
            <a:spLocks noGrp="1"/>
          </p:cNvSpPr>
          <p:nvPr>
            <p:ph type="body" idx="1"/>
          </p:nvPr>
        </p:nvSpPr>
        <p:spPr>
          <a:xfrm>
            <a:off x="812814" y="2046823"/>
            <a:ext cx="7182554" cy="8530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00" rIns="91400" bIns="45700" anchor="b" anchorCtr="0">
            <a:no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59" name="Google Shape;59;p12"/>
          <p:cNvSpPr txBox="1">
            <a:spLocks noGrp="1"/>
          </p:cNvSpPr>
          <p:nvPr>
            <p:ph type="body" idx="2"/>
          </p:nvPr>
        </p:nvSpPr>
        <p:spPr>
          <a:xfrm>
            <a:off x="812814" y="2899834"/>
            <a:ext cx="7182554" cy="52683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00" rIns="91400" bIns="45700" anchor="t" anchorCtr="0">
            <a:no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60" name="Google Shape;60;p12"/>
          <p:cNvSpPr txBox="1">
            <a:spLocks noGrp="1"/>
          </p:cNvSpPr>
          <p:nvPr>
            <p:ph type="body" idx="3"/>
          </p:nvPr>
        </p:nvSpPr>
        <p:spPr>
          <a:xfrm>
            <a:off x="8257827" y="2046823"/>
            <a:ext cx="7185376" cy="8530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00" rIns="91400" bIns="45700" anchor="b" anchorCtr="0">
            <a:no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61" name="Google Shape;61;p12"/>
          <p:cNvSpPr txBox="1">
            <a:spLocks noGrp="1"/>
          </p:cNvSpPr>
          <p:nvPr>
            <p:ph type="body" idx="4"/>
          </p:nvPr>
        </p:nvSpPr>
        <p:spPr>
          <a:xfrm>
            <a:off x="8257827" y="2899834"/>
            <a:ext cx="7185376" cy="52683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00" rIns="91400" bIns="45700" anchor="t" anchorCtr="0">
            <a:no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62" name="Google Shape;62;p12"/>
          <p:cNvSpPr txBox="1">
            <a:spLocks noGrp="1"/>
          </p:cNvSpPr>
          <p:nvPr>
            <p:ph type="dt" idx="10"/>
          </p:nvPr>
        </p:nvSpPr>
        <p:spPr>
          <a:xfrm>
            <a:off x="812800" y="8475663"/>
            <a:ext cx="3793067" cy="485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00" rIns="91400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2"/>
          <p:cNvSpPr txBox="1">
            <a:spLocks noGrp="1"/>
          </p:cNvSpPr>
          <p:nvPr>
            <p:ph type="ftr" idx="11"/>
          </p:nvPr>
        </p:nvSpPr>
        <p:spPr>
          <a:xfrm>
            <a:off x="5554134" y="8475663"/>
            <a:ext cx="5147733" cy="485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00" rIns="91400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12"/>
          <p:cNvSpPr txBox="1">
            <a:spLocks noGrp="1"/>
          </p:cNvSpPr>
          <p:nvPr>
            <p:ph type="sldNum" idx="12"/>
          </p:nvPr>
        </p:nvSpPr>
        <p:spPr>
          <a:xfrm>
            <a:off x="11650133" y="8475663"/>
            <a:ext cx="3793067" cy="485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00" rIns="91400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uas Partes de Conteúdo" type="twoObj">
  <p:cSld name="TWO_OBJECTS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3"/>
          <p:cNvSpPr txBox="1">
            <a:spLocks noGrp="1"/>
          </p:cNvSpPr>
          <p:nvPr>
            <p:ph type="title"/>
          </p:nvPr>
        </p:nvSpPr>
        <p:spPr>
          <a:xfrm>
            <a:off x="812800" y="365125"/>
            <a:ext cx="14630400" cy="15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00" rIns="91400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3"/>
          <p:cNvSpPr txBox="1">
            <a:spLocks noGrp="1"/>
          </p:cNvSpPr>
          <p:nvPr>
            <p:ph type="body" idx="1"/>
          </p:nvPr>
        </p:nvSpPr>
        <p:spPr>
          <a:xfrm>
            <a:off x="812802" y="2133601"/>
            <a:ext cx="7179735" cy="60346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00" rIns="91400" bIns="45700" anchor="t" anchorCtr="0">
            <a:no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68" name="Google Shape;68;p13"/>
          <p:cNvSpPr txBox="1">
            <a:spLocks noGrp="1"/>
          </p:cNvSpPr>
          <p:nvPr>
            <p:ph type="body" idx="2"/>
          </p:nvPr>
        </p:nvSpPr>
        <p:spPr>
          <a:xfrm>
            <a:off x="8263476" y="2133601"/>
            <a:ext cx="7179735" cy="60346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00" rIns="91400" bIns="45700" anchor="t" anchorCtr="0">
            <a:no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69" name="Google Shape;69;p13"/>
          <p:cNvSpPr txBox="1">
            <a:spLocks noGrp="1"/>
          </p:cNvSpPr>
          <p:nvPr>
            <p:ph type="dt" idx="10"/>
          </p:nvPr>
        </p:nvSpPr>
        <p:spPr>
          <a:xfrm>
            <a:off x="812800" y="8475663"/>
            <a:ext cx="3793067" cy="485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00" rIns="91400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3"/>
          <p:cNvSpPr txBox="1">
            <a:spLocks noGrp="1"/>
          </p:cNvSpPr>
          <p:nvPr>
            <p:ph type="ftr" idx="11"/>
          </p:nvPr>
        </p:nvSpPr>
        <p:spPr>
          <a:xfrm>
            <a:off x="5554134" y="8475663"/>
            <a:ext cx="5147733" cy="485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00" rIns="91400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3"/>
          <p:cNvSpPr txBox="1">
            <a:spLocks noGrp="1"/>
          </p:cNvSpPr>
          <p:nvPr>
            <p:ph type="sldNum" idx="12"/>
          </p:nvPr>
        </p:nvSpPr>
        <p:spPr>
          <a:xfrm>
            <a:off x="11650133" y="8475663"/>
            <a:ext cx="3793067" cy="485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00" rIns="91400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beçalho da Seção" type="secHead">
  <p:cSld name="SECTION_HEADER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4"/>
          <p:cNvSpPr txBox="1">
            <a:spLocks noGrp="1"/>
          </p:cNvSpPr>
          <p:nvPr>
            <p:ph type="title"/>
          </p:nvPr>
        </p:nvSpPr>
        <p:spPr>
          <a:xfrm>
            <a:off x="1284113" y="5875875"/>
            <a:ext cx="13817600" cy="18161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00" rIns="91400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4000" b="1" cap="none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4"/>
          <p:cNvSpPr txBox="1">
            <a:spLocks noGrp="1"/>
          </p:cNvSpPr>
          <p:nvPr>
            <p:ph type="body" idx="1"/>
          </p:nvPr>
        </p:nvSpPr>
        <p:spPr>
          <a:xfrm>
            <a:off x="1284113" y="3875617"/>
            <a:ext cx="13817600" cy="200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00" rIns="91400" bIns="45700" anchor="b" anchorCtr="0">
            <a:no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marL="914400" lvl="1" indent="-2286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75" name="Google Shape;75;p14"/>
          <p:cNvSpPr txBox="1">
            <a:spLocks noGrp="1"/>
          </p:cNvSpPr>
          <p:nvPr>
            <p:ph type="dt" idx="10"/>
          </p:nvPr>
        </p:nvSpPr>
        <p:spPr>
          <a:xfrm>
            <a:off x="812800" y="8475663"/>
            <a:ext cx="3793067" cy="485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00" rIns="91400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4"/>
          <p:cNvSpPr txBox="1">
            <a:spLocks noGrp="1"/>
          </p:cNvSpPr>
          <p:nvPr>
            <p:ph type="ftr" idx="11"/>
          </p:nvPr>
        </p:nvSpPr>
        <p:spPr>
          <a:xfrm>
            <a:off x="5554134" y="8475663"/>
            <a:ext cx="5147733" cy="485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00" rIns="91400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4"/>
          <p:cNvSpPr txBox="1">
            <a:spLocks noGrp="1"/>
          </p:cNvSpPr>
          <p:nvPr>
            <p:ph type="sldNum" idx="12"/>
          </p:nvPr>
        </p:nvSpPr>
        <p:spPr>
          <a:xfrm>
            <a:off x="11650133" y="8475663"/>
            <a:ext cx="3793067" cy="485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00" rIns="91400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conteúdo" type="obj">
  <p:cSld name="OBJECT"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6"/>
          <p:cNvSpPr txBox="1">
            <a:spLocks noGrp="1"/>
          </p:cNvSpPr>
          <p:nvPr>
            <p:ph type="title"/>
          </p:nvPr>
        </p:nvSpPr>
        <p:spPr>
          <a:xfrm>
            <a:off x="812800" y="365125"/>
            <a:ext cx="14630400" cy="15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00" rIns="91400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9" name="Google Shape;89;p16"/>
          <p:cNvSpPr txBox="1">
            <a:spLocks noGrp="1"/>
          </p:cNvSpPr>
          <p:nvPr>
            <p:ph type="body" idx="1"/>
          </p:nvPr>
        </p:nvSpPr>
        <p:spPr>
          <a:xfrm>
            <a:off x="812800" y="2133601"/>
            <a:ext cx="14630400" cy="6035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00" rIns="91400" bIns="45700" anchor="t" anchorCtr="0">
            <a:no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0" name="Google Shape;90;p16"/>
          <p:cNvSpPr txBox="1">
            <a:spLocks noGrp="1"/>
          </p:cNvSpPr>
          <p:nvPr>
            <p:ph type="dt" idx="10"/>
          </p:nvPr>
        </p:nvSpPr>
        <p:spPr>
          <a:xfrm>
            <a:off x="812800" y="8475663"/>
            <a:ext cx="3793067" cy="485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00" rIns="91400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1" name="Google Shape;91;p16"/>
          <p:cNvSpPr txBox="1">
            <a:spLocks noGrp="1"/>
          </p:cNvSpPr>
          <p:nvPr>
            <p:ph type="ftr" idx="11"/>
          </p:nvPr>
        </p:nvSpPr>
        <p:spPr>
          <a:xfrm>
            <a:off x="5554134" y="8475663"/>
            <a:ext cx="5147733" cy="485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00" rIns="91400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2" name="Google Shape;92;p16"/>
          <p:cNvSpPr txBox="1">
            <a:spLocks noGrp="1"/>
          </p:cNvSpPr>
          <p:nvPr>
            <p:ph type="sldNum" idx="12"/>
          </p:nvPr>
        </p:nvSpPr>
        <p:spPr>
          <a:xfrm>
            <a:off x="11650133" y="8475663"/>
            <a:ext cx="3793067" cy="485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00" rIns="91400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4"/>
          <p:cNvSpPr txBox="1">
            <a:spLocks noGrp="1"/>
          </p:cNvSpPr>
          <p:nvPr>
            <p:ph type="title"/>
          </p:nvPr>
        </p:nvSpPr>
        <p:spPr>
          <a:xfrm>
            <a:off x="812800" y="365125"/>
            <a:ext cx="14630400" cy="15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00" rIns="91400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" name="Google Shape;11;p4"/>
          <p:cNvSpPr txBox="1">
            <a:spLocks noGrp="1"/>
          </p:cNvSpPr>
          <p:nvPr>
            <p:ph type="body" idx="1"/>
          </p:nvPr>
        </p:nvSpPr>
        <p:spPr>
          <a:xfrm>
            <a:off x="812800" y="2133601"/>
            <a:ext cx="14630400" cy="6035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00" rIns="91400" bIns="45700" anchor="t" anchorCtr="0">
            <a:no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2" name="Google Shape;12;p4"/>
          <p:cNvSpPr txBox="1">
            <a:spLocks noGrp="1"/>
          </p:cNvSpPr>
          <p:nvPr>
            <p:ph type="dt" idx="10"/>
          </p:nvPr>
        </p:nvSpPr>
        <p:spPr>
          <a:xfrm>
            <a:off x="812800" y="8475663"/>
            <a:ext cx="3793067" cy="485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00" rIns="91400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3" name="Google Shape;13;p4"/>
          <p:cNvSpPr txBox="1">
            <a:spLocks noGrp="1"/>
          </p:cNvSpPr>
          <p:nvPr>
            <p:ph type="ftr" idx="11"/>
          </p:nvPr>
        </p:nvSpPr>
        <p:spPr>
          <a:xfrm>
            <a:off x="5554134" y="8475663"/>
            <a:ext cx="5147733" cy="485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00" rIns="91400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4" name="Google Shape;14;p4"/>
          <p:cNvSpPr txBox="1">
            <a:spLocks noGrp="1"/>
          </p:cNvSpPr>
          <p:nvPr>
            <p:ph type="sldNum" idx="12"/>
          </p:nvPr>
        </p:nvSpPr>
        <p:spPr>
          <a:xfrm>
            <a:off x="11650133" y="8475663"/>
            <a:ext cx="3793067" cy="485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00" rIns="91400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‹nº›</a:t>
            </a:fld>
            <a:endParaRPr lang="en-US" sz="1400">
              <a:solidFill>
                <a:srgbClr val="000000"/>
              </a:solidFill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" name="Google Shape;79;p15" descr="XIISIBESA201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58300" y="250826"/>
            <a:ext cx="2408296" cy="828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0" name="Google Shape;80;p1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274171" y="484187"/>
            <a:ext cx="1103802" cy="361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1" name="Google Shape;81;p15" descr="andis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2633523" y="484187"/>
            <a:ext cx="1274390" cy="361950"/>
          </a:xfrm>
          <a:prstGeom prst="rect">
            <a:avLst/>
          </a:prstGeom>
          <a:noFill/>
          <a:ln>
            <a:noFill/>
          </a:ln>
        </p:spPr>
      </p:pic>
      <p:sp>
        <p:nvSpPr>
          <p:cNvPr id="82" name="Google Shape;82;p15"/>
          <p:cNvSpPr txBox="1">
            <a:spLocks noGrp="1"/>
          </p:cNvSpPr>
          <p:nvPr>
            <p:ph type="title"/>
          </p:nvPr>
        </p:nvSpPr>
        <p:spPr>
          <a:xfrm>
            <a:off x="812800" y="365125"/>
            <a:ext cx="14630400" cy="15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00" rIns="91400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3" name="Google Shape;83;p15"/>
          <p:cNvSpPr txBox="1">
            <a:spLocks noGrp="1"/>
          </p:cNvSpPr>
          <p:nvPr>
            <p:ph type="body" idx="1"/>
          </p:nvPr>
        </p:nvSpPr>
        <p:spPr>
          <a:xfrm>
            <a:off x="812800" y="2133601"/>
            <a:ext cx="14630400" cy="6035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00" rIns="91400" bIns="45700" anchor="t" anchorCtr="0">
            <a:no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4" name="Google Shape;84;p15"/>
          <p:cNvSpPr txBox="1">
            <a:spLocks noGrp="1"/>
          </p:cNvSpPr>
          <p:nvPr>
            <p:ph type="dt" idx="10"/>
          </p:nvPr>
        </p:nvSpPr>
        <p:spPr>
          <a:xfrm>
            <a:off x="812800" y="8475663"/>
            <a:ext cx="3793067" cy="485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00" rIns="91400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5" name="Google Shape;85;p15"/>
          <p:cNvSpPr txBox="1">
            <a:spLocks noGrp="1"/>
          </p:cNvSpPr>
          <p:nvPr>
            <p:ph type="ftr" idx="11"/>
          </p:nvPr>
        </p:nvSpPr>
        <p:spPr>
          <a:xfrm>
            <a:off x="5554134" y="8475663"/>
            <a:ext cx="5147733" cy="485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00" rIns="91400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6" name="Google Shape;86;p15"/>
          <p:cNvSpPr txBox="1">
            <a:spLocks noGrp="1"/>
          </p:cNvSpPr>
          <p:nvPr>
            <p:ph type="sldNum" idx="12"/>
          </p:nvPr>
        </p:nvSpPr>
        <p:spPr>
          <a:xfrm>
            <a:off x="11650133" y="8475663"/>
            <a:ext cx="3793067" cy="485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00" rIns="91400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‹nº›</a:t>
            </a:fld>
            <a:endParaRPr lang="en-US" sz="1400">
              <a:solidFill>
                <a:srgbClr val="000000"/>
              </a:solidFill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0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"/>
          <p:cNvSpPr txBox="1"/>
          <p:nvPr/>
        </p:nvSpPr>
        <p:spPr>
          <a:xfrm>
            <a:off x="3402957" y="1302504"/>
            <a:ext cx="11674917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00" rIns="91400" bIns="45700" anchor="ctr" anchorCtr="0">
            <a:normAutofit/>
          </a:bodyPr>
          <a:lstStyle/>
          <a:p>
            <a:r>
              <a:rPr lang="pt-PT" sz="1600" b="1" dirty="0"/>
              <a:t>Gislene da Conceição MARCELINO</a:t>
            </a:r>
            <a:r>
              <a:rPr lang="pt-PT" sz="1600" b="1" baseline="30000" dirty="0"/>
              <a:t>1</a:t>
            </a:r>
            <a:r>
              <a:rPr lang="pt-PT" sz="1600" b="1" dirty="0"/>
              <a:t>, Cristiano Martins da Costa GUERRA</a:t>
            </a:r>
            <a:r>
              <a:rPr lang="pt-PT" sz="1600" b="1" baseline="30000" dirty="0"/>
              <a:t>2</a:t>
            </a:r>
            <a:r>
              <a:rPr lang="pt-PT" sz="1600" b="1" dirty="0"/>
              <a:t>, Eliane Maria VIEIRA</a:t>
            </a:r>
            <a:r>
              <a:rPr lang="pt-PT" sz="1600" b="1" baseline="30000" dirty="0"/>
              <a:t>3</a:t>
            </a:r>
            <a:endParaRPr lang="pt-BR" sz="1600" b="1" dirty="0"/>
          </a:p>
          <a:p>
            <a:pPr lvl="0" algn="ctr"/>
            <a:r>
              <a:rPr lang="pt-PT" sz="1200" i="1" dirty="0"/>
              <a:t>1.Universidade </a:t>
            </a:r>
            <a:r>
              <a:rPr lang="pt-PT" sz="1200" i="1" dirty="0"/>
              <a:t>Federal de Itajubá, Itabira</a:t>
            </a:r>
            <a:r>
              <a:rPr lang="pt-PT" sz="1200" i="1" dirty="0" smtClean="0"/>
              <a:t>, MG, </a:t>
            </a:r>
            <a:r>
              <a:rPr lang="pt-PT" sz="1200" i="1" dirty="0"/>
              <a:t>gislene_marcelino@hotmail.com </a:t>
            </a:r>
            <a:endParaRPr lang="pt-BR" sz="1200" i="1" dirty="0"/>
          </a:p>
          <a:p>
            <a:pPr lvl="0" algn="ctr"/>
            <a:r>
              <a:rPr lang="pt-PT" sz="1200" i="1" dirty="0"/>
              <a:t>2.Universidade </a:t>
            </a:r>
            <a:r>
              <a:rPr lang="pt-PT" sz="1200" i="1" dirty="0"/>
              <a:t>Federal de Itajubá, Itabira</a:t>
            </a:r>
            <a:r>
              <a:rPr lang="pt-PT" sz="1200" i="1" dirty="0" smtClean="0"/>
              <a:t>, MG, </a:t>
            </a:r>
            <a:r>
              <a:rPr lang="pt-PT" sz="1200" i="1" dirty="0"/>
              <a:t>cristianoguerra31@gmail.com</a:t>
            </a:r>
            <a:endParaRPr lang="pt-BR" sz="1200" i="1" dirty="0"/>
          </a:p>
          <a:p>
            <a:pPr lvl="0" algn="ctr"/>
            <a:r>
              <a:rPr lang="pt-PT" sz="1200" i="1" dirty="0"/>
              <a:t>3.Universidade </a:t>
            </a:r>
            <a:r>
              <a:rPr lang="pt-PT" sz="1200" i="1" dirty="0"/>
              <a:t>Federal de Itajubá, Itabira</a:t>
            </a:r>
            <a:r>
              <a:rPr lang="pt-PT" sz="1200" i="1" dirty="0" smtClean="0"/>
              <a:t>, MG </a:t>
            </a:r>
            <a:r>
              <a:rPr lang="pt-PT" sz="1200" i="1" dirty="0"/>
              <a:t>elianevieira@unifei.edu.br</a:t>
            </a:r>
            <a:endParaRPr lang="pt-BR" sz="1200" i="1" dirty="0"/>
          </a:p>
        </p:txBody>
      </p:sp>
      <p:sp>
        <p:nvSpPr>
          <p:cNvPr id="98" name="Google Shape;98;p1"/>
          <p:cNvSpPr txBox="1"/>
          <p:nvPr/>
        </p:nvSpPr>
        <p:spPr>
          <a:xfrm>
            <a:off x="292755" y="7770251"/>
            <a:ext cx="5167303" cy="11541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00" rIns="91400" bIns="45700" anchor="t" anchorCtr="0">
            <a:noAutofit/>
          </a:bodyPr>
          <a:lstStyle/>
          <a:p>
            <a:pPr algn="just">
              <a:buClr>
                <a:schemeClr val="dk1"/>
              </a:buClr>
              <a:buSzPts val="1200"/>
            </a:pPr>
            <a:r>
              <a:rPr lang="en-US" sz="1200" b="1" smtClean="0">
                <a:solidFill>
                  <a:schemeClr val="dk1"/>
                </a:solidFill>
              </a:rPr>
              <a:t>Metodologia </a:t>
            </a:r>
            <a:endParaRPr smtClean="0"/>
          </a:p>
          <a:p>
            <a:pPr lvl="0" algn="just">
              <a:buClr>
                <a:schemeClr val="dk1"/>
              </a:buClr>
              <a:buSzPts val="1200"/>
            </a:pPr>
            <a:r>
              <a:rPr lang="pt-BR" sz="1200" smtClean="0">
                <a:solidFill>
                  <a:schemeClr val="dk1"/>
                </a:solidFill>
              </a:rPr>
              <a:t>A primeira etapa consistiu na visita de campo em que foram observadas as condições de saneamento. </a:t>
            </a:r>
            <a:r>
              <a:rPr lang="pt-BR" sz="1200" dirty="0" smtClean="0">
                <a:solidFill>
                  <a:schemeClr val="dk1"/>
                </a:solidFill>
              </a:rPr>
              <a:t>A segunda consistiu na metodologia adotada por Bicalho (2008), em que coletaram-se informações sobre: abastecimento de água, esgotamento sanitário, resíduos sólidos, drenagem urbana e saúde pública.</a:t>
            </a:r>
            <a:endParaRPr dirty="0"/>
          </a:p>
        </p:txBody>
      </p:sp>
      <p:sp>
        <p:nvSpPr>
          <p:cNvPr id="99" name="Google Shape;99;p1"/>
          <p:cNvSpPr txBox="1"/>
          <p:nvPr/>
        </p:nvSpPr>
        <p:spPr>
          <a:xfrm>
            <a:off x="3402956" y="394486"/>
            <a:ext cx="12384911" cy="923289"/>
          </a:xfrm>
          <a:prstGeom prst="rect">
            <a:avLst/>
          </a:prstGeom>
          <a:noFill/>
          <a:ln w="9525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just">
              <a:buClr>
                <a:schemeClr val="dk1"/>
              </a:buClr>
              <a:buSzPts val="2000"/>
            </a:pPr>
            <a:r>
              <a:rPr lang="pt-BR" sz="1800" b="1" smtClean="0">
                <a:solidFill>
                  <a:schemeClr val="dk1"/>
                </a:solidFill>
              </a:rPr>
              <a:t>#177 SANEAMENTO </a:t>
            </a:r>
            <a:r>
              <a:rPr lang="pt-BR" sz="1800" b="1" dirty="0">
                <a:solidFill>
                  <a:schemeClr val="dk1"/>
                </a:solidFill>
              </a:rPr>
              <a:t>BÁSICO EM COMUNIDADES RURAIS BRASILEIRAS: ESTUDO DE CASO DA PRESTAÇÃO DE SERVIÇOS DE SANEAMENTO BÁSICO NA COMUNIDADE DO EGITO, ZONA RURAL DO MUNICÍPIO DE RIO PIRACICABA – MG</a:t>
            </a:r>
            <a:endParaRPr sz="1800" dirty="0"/>
          </a:p>
        </p:txBody>
      </p:sp>
      <p:sp>
        <p:nvSpPr>
          <p:cNvPr id="100" name="Google Shape;100;p1"/>
          <p:cNvSpPr txBox="1"/>
          <p:nvPr/>
        </p:nvSpPr>
        <p:spPr>
          <a:xfrm>
            <a:off x="292756" y="2261916"/>
            <a:ext cx="5308614" cy="268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00" rIns="91400" bIns="45700" anchor="t" anchorCtr="0">
            <a:noAutofit/>
          </a:bodyPr>
          <a:lstStyle/>
          <a:p>
            <a:pPr algn="just">
              <a:buClr>
                <a:schemeClr val="dk1"/>
              </a:buClr>
              <a:buSzPts val="1200"/>
            </a:pPr>
            <a:r>
              <a:rPr lang="en-US" sz="1200" b="1" dirty="0" err="1">
                <a:solidFill>
                  <a:schemeClr val="dk1"/>
                </a:solidFill>
              </a:rPr>
              <a:t>Introdução</a:t>
            </a:r>
            <a:r>
              <a:rPr lang="en-US" sz="1200" b="1" dirty="0">
                <a:solidFill>
                  <a:schemeClr val="dk1"/>
                </a:solidFill>
              </a:rPr>
              <a:t> / </a:t>
            </a:r>
            <a:r>
              <a:rPr lang="en-US" sz="1200" b="1" dirty="0" err="1">
                <a:solidFill>
                  <a:schemeClr val="dk1"/>
                </a:solidFill>
              </a:rPr>
              <a:t>Objetivo</a:t>
            </a:r>
            <a:r>
              <a:rPr lang="en-US" sz="1200" b="1" dirty="0">
                <a:solidFill>
                  <a:schemeClr val="dk1"/>
                </a:solidFill>
              </a:rPr>
              <a:t>(s) </a:t>
            </a:r>
            <a:endParaRPr sz="1200" dirty="0"/>
          </a:p>
          <a:p>
            <a:pPr lvl="0" algn="just">
              <a:lnSpc>
                <a:spcPct val="115000"/>
              </a:lnSpc>
              <a:buClr>
                <a:schemeClr val="dk1"/>
              </a:buClr>
              <a:buSzPts val="1100"/>
            </a:pPr>
            <a:r>
              <a:rPr lang="pt-BR" sz="1200" dirty="0">
                <a:solidFill>
                  <a:schemeClr val="dk1"/>
                </a:solidFill>
              </a:rPr>
              <a:t>De acordo com a </a:t>
            </a:r>
            <a:r>
              <a:rPr lang="pt-BR" sz="1200" dirty="0" smtClean="0">
                <a:solidFill>
                  <a:schemeClr val="dk1"/>
                </a:solidFill>
              </a:rPr>
              <a:t>Organização </a:t>
            </a:r>
            <a:r>
              <a:rPr lang="pt-BR" sz="1200" dirty="0">
                <a:solidFill>
                  <a:schemeClr val="dk1"/>
                </a:solidFill>
              </a:rPr>
              <a:t>das Nações Unidas-ONU, o Objetivo de Desenvolvimento Sustentável – ODS-6 – é um plano de ação global para melhoria das condições de saneamento até 2030 (Unicef, 2022</a:t>
            </a:r>
            <a:r>
              <a:rPr lang="pt-BR" sz="1200" dirty="0" smtClean="0">
                <a:solidFill>
                  <a:schemeClr val="dk1"/>
                </a:solidFill>
              </a:rPr>
              <a:t>). </a:t>
            </a:r>
            <a:r>
              <a:rPr lang="pt-BR" sz="1200" dirty="0">
                <a:solidFill>
                  <a:schemeClr val="dk1"/>
                </a:solidFill>
              </a:rPr>
              <a:t>Nesta </a:t>
            </a:r>
            <a:r>
              <a:rPr lang="pt-BR" sz="1200" dirty="0">
                <a:solidFill>
                  <a:schemeClr val="dk1"/>
                </a:solidFill>
              </a:rPr>
              <a:t>perspectiva, objetivou-se com o presente estudo diagnosticar as condições de saneamento da Comunidade do Egito, localizada na zona rural do município de Rio </a:t>
            </a:r>
            <a:r>
              <a:rPr lang="pt-BR" sz="1200" dirty="0">
                <a:solidFill>
                  <a:schemeClr val="dk1"/>
                </a:solidFill>
              </a:rPr>
              <a:t>Piracicaba-MG, </a:t>
            </a:r>
            <a:r>
              <a:rPr lang="pt-BR" sz="1200" dirty="0" smtClean="0">
                <a:solidFill>
                  <a:schemeClr val="dk1"/>
                </a:solidFill>
              </a:rPr>
              <a:t>Brasil, </a:t>
            </a:r>
            <a:r>
              <a:rPr lang="pt-BR" sz="1200" dirty="0"/>
              <a:t>sob as coordenadas 19°51'41.9"S e 43°06'11.2"W.</a:t>
            </a:r>
            <a:r>
              <a:rPr lang="pt-BR" sz="1200" dirty="0" smtClean="0">
                <a:solidFill>
                  <a:schemeClr val="dk1"/>
                </a:solidFill>
              </a:rPr>
              <a:t> </a:t>
            </a:r>
            <a:r>
              <a:rPr lang="pt-BR" sz="1200" dirty="0">
                <a:solidFill>
                  <a:schemeClr val="dk1"/>
                </a:solidFill>
              </a:rPr>
              <a:t>Este diagnóstico fornecerá informações importantes para que se conheçam as deficiências do saneamento no local que poderão ser utilizadas na concepção de projetos para a melhoria das condições sanitárias nessa comunidade</a:t>
            </a:r>
            <a:r>
              <a:rPr lang="pt-BR" sz="1200" dirty="0">
                <a:solidFill>
                  <a:schemeClr val="dk1"/>
                </a:solidFill>
              </a:rPr>
              <a:t>.</a:t>
            </a:r>
            <a:endParaRPr lang="pt-BR" sz="1200" dirty="0">
              <a:solidFill>
                <a:schemeClr val="dk1"/>
              </a:solidFill>
            </a:endParaRPr>
          </a:p>
        </p:txBody>
      </p:sp>
      <p:pic>
        <p:nvPicPr>
          <p:cNvPr id="8" name="Imagem 7" descr="Uma imagem com texto&#10;&#10;Descrição gerada automaticamente"/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2115"/>
          <a:stretch/>
        </p:blipFill>
        <p:spPr bwMode="auto">
          <a:xfrm>
            <a:off x="216606" y="348421"/>
            <a:ext cx="2907146" cy="119940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3" name="Google Shape;107;p2"/>
          <p:cNvSpPr txBox="1"/>
          <p:nvPr/>
        </p:nvSpPr>
        <p:spPr>
          <a:xfrm>
            <a:off x="5888478" y="2261876"/>
            <a:ext cx="5153100" cy="58519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00" rIns="91400" bIns="45700" anchor="t" anchorCtr="0">
            <a:noAutofit/>
          </a:bodyPr>
          <a:lstStyle/>
          <a:p>
            <a:pPr lvl="0" algn="just">
              <a:buClr>
                <a:schemeClr val="dk1"/>
              </a:buClr>
              <a:buSzPts val="1200"/>
            </a:pPr>
            <a:r>
              <a:rPr lang="pt-BR" sz="1200" b="1" dirty="0" smtClean="0"/>
              <a:t>Resultados e Discussões</a:t>
            </a:r>
          </a:p>
          <a:p>
            <a:pPr lvl="0" algn="just">
              <a:buClr>
                <a:schemeClr val="dk1"/>
              </a:buClr>
              <a:buSzPts val="1200"/>
            </a:pPr>
            <a:endParaRPr lang="pt-BR" sz="1200" dirty="0"/>
          </a:p>
          <a:p>
            <a:pPr lvl="0" algn="just">
              <a:buClr>
                <a:schemeClr val="dk1"/>
              </a:buClr>
              <a:buSzPts val="1200"/>
            </a:pPr>
            <a:endParaRPr lang="pt-BR" sz="1200" dirty="0" smtClean="0"/>
          </a:p>
          <a:p>
            <a:pPr lvl="0" algn="just">
              <a:buClr>
                <a:schemeClr val="dk1"/>
              </a:buClr>
              <a:buSzPts val="1200"/>
            </a:pPr>
            <a:endParaRPr lang="pt-BR" sz="1200" dirty="0"/>
          </a:p>
          <a:p>
            <a:pPr lvl="0" algn="just">
              <a:buClr>
                <a:schemeClr val="dk1"/>
              </a:buClr>
              <a:buSzPts val="1200"/>
            </a:pPr>
            <a:endParaRPr lang="pt-BR" sz="1200" dirty="0" smtClean="0"/>
          </a:p>
          <a:p>
            <a:pPr lvl="0" algn="just">
              <a:buClr>
                <a:schemeClr val="dk1"/>
              </a:buClr>
              <a:buSzPts val="1200"/>
            </a:pPr>
            <a:endParaRPr lang="pt-BR" sz="1200" dirty="0"/>
          </a:p>
          <a:p>
            <a:pPr lvl="0" algn="just">
              <a:buClr>
                <a:schemeClr val="dk1"/>
              </a:buClr>
              <a:buSzPts val="1200"/>
            </a:pPr>
            <a:endParaRPr lang="pt-BR" sz="1200" dirty="0" smtClean="0"/>
          </a:p>
          <a:p>
            <a:pPr lvl="0" algn="just">
              <a:buClr>
                <a:schemeClr val="dk1"/>
              </a:buClr>
              <a:buSzPts val="1200"/>
            </a:pPr>
            <a:endParaRPr lang="pt-BR" sz="1200" dirty="0"/>
          </a:p>
          <a:p>
            <a:pPr lvl="0" algn="just">
              <a:buClr>
                <a:schemeClr val="dk1"/>
              </a:buClr>
              <a:buSzPts val="1200"/>
            </a:pPr>
            <a:endParaRPr lang="pt-BR" sz="1200" dirty="0" smtClean="0"/>
          </a:p>
          <a:p>
            <a:pPr lvl="0" algn="just">
              <a:buClr>
                <a:schemeClr val="dk1"/>
              </a:buClr>
              <a:buSzPts val="1200"/>
            </a:pPr>
            <a:endParaRPr lang="pt-BR" sz="1200" dirty="0"/>
          </a:p>
          <a:p>
            <a:pPr lvl="0" algn="just">
              <a:buClr>
                <a:schemeClr val="dk1"/>
              </a:buClr>
              <a:buSzPts val="1200"/>
            </a:pPr>
            <a:endParaRPr lang="pt-BR" sz="1200" dirty="0" smtClean="0"/>
          </a:p>
          <a:p>
            <a:pPr lvl="0" algn="just">
              <a:buClr>
                <a:schemeClr val="dk1"/>
              </a:buClr>
              <a:buSzPts val="1200"/>
            </a:pPr>
            <a:endParaRPr lang="pt-BR" sz="1200" dirty="0"/>
          </a:p>
          <a:p>
            <a:pPr lvl="0" algn="just">
              <a:buClr>
                <a:schemeClr val="dk1"/>
              </a:buClr>
              <a:buSzPts val="1200"/>
            </a:pPr>
            <a:endParaRPr lang="pt-BR" sz="1200" dirty="0" smtClean="0"/>
          </a:p>
          <a:p>
            <a:pPr lvl="0" algn="just">
              <a:buClr>
                <a:schemeClr val="dk1"/>
              </a:buClr>
              <a:buSzPts val="1200"/>
            </a:pPr>
            <a:endParaRPr lang="pt-BR" sz="1200" dirty="0"/>
          </a:p>
          <a:p>
            <a:pPr lvl="0" algn="just">
              <a:buClr>
                <a:schemeClr val="dk1"/>
              </a:buClr>
              <a:buSzPts val="1200"/>
            </a:pPr>
            <a:endParaRPr lang="pt-BR" sz="1200" dirty="0" smtClean="0"/>
          </a:p>
          <a:p>
            <a:pPr lvl="0" algn="just">
              <a:buClr>
                <a:schemeClr val="dk1"/>
              </a:buClr>
              <a:buSzPts val="1200"/>
            </a:pPr>
            <a:endParaRPr lang="pt-BR" sz="1200" dirty="0"/>
          </a:p>
          <a:p>
            <a:pPr lvl="0" algn="just">
              <a:buClr>
                <a:schemeClr val="dk1"/>
              </a:buClr>
              <a:buSzPts val="1200"/>
            </a:pPr>
            <a:endParaRPr lang="pt-BR" sz="1200" dirty="0" smtClean="0"/>
          </a:p>
          <a:p>
            <a:pPr lvl="0" algn="just">
              <a:buClr>
                <a:schemeClr val="dk1"/>
              </a:buClr>
              <a:buSzPts val="1200"/>
            </a:pPr>
            <a:endParaRPr lang="pt-BR" sz="1200" dirty="0" smtClean="0"/>
          </a:p>
          <a:p>
            <a:pPr lvl="0" algn="just">
              <a:buClr>
                <a:schemeClr val="dk1"/>
              </a:buClr>
              <a:buSzPts val="1200"/>
            </a:pPr>
            <a:endParaRPr lang="pt-BR" sz="1200" dirty="0"/>
          </a:p>
          <a:p>
            <a:pPr lvl="0" algn="just">
              <a:buClr>
                <a:schemeClr val="dk1"/>
              </a:buClr>
              <a:buSzPts val="1200"/>
            </a:pPr>
            <a:endParaRPr lang="pt-BR" sz="1200" dirty="0" smtClean="0"/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1076445" y="4837320"/>
            <a:ext cx="16256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BR"/>
          </a:p>
        </p:txBody>
      </p:sp>
      <p:pic>
        <p:nvPicPr>
          <p:cNvPr id="17" name="Imagem 16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908" y="4695049"/>
            <a:ext cx="4908948" cy="2662039"/>
          </a:xfrm>
          <a:prstGeom prst="rect">
            <a:avLst/>
          </a:prstGeom>
        </p:spPr>
      </p:pic>
      <p:sp>
        <p:nvSpPr>
          <p:cNvPr id="12" name="Retângulo 11"/>
          <p:cNvSpPr/>
          <p:nvPr/>
        </p:nvSpPr>
        <p:spPr>
          <a:xfrm>
            <a:off x="375948" y="7403394"/>
            <a:ext cx="5084111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300"/>
              </a:spcAft>
              <a:tabLst>
                <a:tab pos="914400" algn="l"/>
              </a:tabLst>
            </a:pPr>
            <a:r>
              <a:rPr lang="pt-PT" sz="1050" dirty="0">
                <a:latin typeface="+mj-lt"/>
                <a:ea typeface="Times New Roman" panose="02020603050405020304" pitchFamily="18" charset="0"/>
              </a:rPr>
              <a:t>Figura </a:t>
            </a:r>
            <a:r>
              <a:rPr lang="pt-PT" sz="1050" dirty="0" smtClean="0">
                <a:latin typeface="+mj-lt"/>
                <a:ea typeface="Times New Roman" panose="02020603050405020304" pitchFamily="18" charset="0"/>
              </a:rPr>
              <a:t>1. </a:t>
            </a:r>
            <a:r>
              <a:rPr lang="pt-PT" sz="1050" dirty="0">
                <a:latin typeface="+mj-lt"/>
                <a:ea typeface="Times New Roman" panose="02020603050405020304" pitchFamily="18" charset="0"/>
              </a:rPr>
              <a:t>Localização da Comunidade do Egito, Rio Piracicaba, MG, Brasil. </a:t>
            </a:r>
            <a:endParaRPr lang="pt-BR" sz="1050" dirty="0">
              <a:latin typeface="+mj-lt"/>
              <a:ea typeface="Times New Roman" panose="02020603050405020304" pitchFamily="18" charset="0"/>
            </a:endParaRPr>
          </a:p>
        </p:txBody>
      </p:sp>
      <p:pic>
        <p:nvPicPr>
          <p:cNvPr id="18" name="Imagem 1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13600" y="2673301"/>
            <a:ext cx="900000" cy="900000"/>
          </a:xfrm>
          <a:prstGeom prst="rect">
            <a:avLst/>
          </a:prstGeom>
        </p:spPr>
      </p:pic>
      <p:sp>
        <p:nvSpPr>
          <p:cNvPr id="20" name="CaixaDeTexto 19"/>
          <p:cNvSpPr txBox="1"/>
          <p:nvPr/>
        </p:nvSpPr>
        <p:spPr>
          <a:xfrm>
            <a:off x="7017839" y="2633177"/>
            <a:ext cx="393181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1200" dirty="0"/>
              <a:t>A </a:t>
            </a:r>
            <a:r>
              <a:rPr lang="pt-BR" sz="1200" b="1" dirty="0"/>
              <a:t>rede de abastecimento </a:t>
            </a:r>
            <a:r>
              <a:rPr lang="pt-BR" sz="1200" dirty="0"/>
              <a:t>existente foi construída pelos próprios moradores e a captação ocorre diretamente de uma nascente próxima ao local. Algumas residências possuem poços artesianos que realizam a captação de água subterrânea.</a:t>
            </a:r>
          </a:p>
        </p:txBody>
      </p:sp>
      <p:pic>
        <p:nvPicPr>
          <p:cNvPr id="21" name="Imagem 2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05706" y="3694693"/>
            <a:ext cx="907894" cy="900000"/>
          </a:xfrm>
          <a:prstGeom prst="rect">
            <a:avLst/>
          </a:prstGeom>
        </p:spPr>
      </p:pic>
      <p:sp>
        <p:nvSpPr>
          <p:cNvPr id="26" name="CaixaDeTexto 25"/>
          <p:cNvSpPr txBox="1"/>
          <p:nvPr/>
        </p:nvSpPr>
        <p:spPr>
          <a:xfrm>
            <a:off x="6988250" y="3706837"/>
            <a:ext cx="39318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1200" dirty="0"/>
              <a:t>Sobre </a:t>
            </a:r>
            <a:r>
              <a:rPr lang="pt-BR" sz="1200" b="1" dirty="0"/>
              <a:t>esgotamento sanitário</a:t>
            </a:r>
            <a:r>
              <a:rPr lang="pt-BR" sz="1200" dirty="0"/>
              <a:t>, a comunidade despeja todo o efluente gerado em um córrego a céu aberto dentro da comunidade.</a:t>
            </a:r>
          </a:p>
        </p:txBody>
      </p:sp>
      <p:pic>
        <p:nvPicPr>
          <p:cNvPr id="22" name="Imagem 2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58036" y="4688790"/>
            <a:ext cx="900000" cy="869491"/>
          </a:xfrm>
          <a:prstGeom prst="rect">
            <a:avLst/>
          </a:prstGeom>
        </p:spPr>
      </p:pic>
      <p:sp>
        <p:nvSpPr>
          <p:cNvPr id="28" name="CaixaDeTexto 27"/>
          <p:cNvSpPr txBox="1"/>
          <p:nvPr/>
        </p:nvSpPr>
        <p:spPr>
          <a:xfrm>
            <a:off x="6972326" y="4674336"/>
            <a:ext cx="393181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>
              <a:buClr>
                <a:schemeClr val="dk1"/>
              </a:buClr>
              <a:buSzPts val="1200"/>
            </a:pPr>
            <a:r>
              <a:rPr lang="pt-BR" sz="1200" dirty="0"/>
              <a:t>Sobre </a:t>
            </a:r>
            <a:r>
              <a:rPr lang="pt-BR" sz="1200" b="1" dirty="0"/>
              <a:t>resíduos sólidos</a:t>
            </a:r>
            <a:r>
              <a:rPr lang="pt-BR" sz="1200" dirty="0"/>
              <a:t>, a prefeitura de João Monlevade realiza a coleta duas vezes por semana</a:t>
            </a:r>
            <a:r>
              <a:rPr lang="pt-BR" sz="1200" dirty="0" smtClean="0"/>
              <a:t>. O </a:t>
            </a:r>
            <a:r>
              <a:rPr lang="pt-BR" sz="1200" dirty="0"/>
              <a:t>resíduo coletado é transportado até o aterro sanitário, localizado a poucos quilômetros da comunidade. </a:t>
            </a:r>
            <a:endParaRPr lang="pt-BR" sz="1200" dirty="0"/>
          </a:p>
        </p:txBody>
      </p:sp>
      <p:sp>
        <p:nvSpPr>
          <p:cNvPr id="23" name="Retângulo 22"/>
          <p:cNvSpPr/>
          <p:nvPr/>
        </p:nvSpPr>
        <p:spPr>
          <a:xfrm>
            <a:off x="5887748" y="6616088"/>
            <a:ext cx="5061903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buClr>
                <a:schemeClr val="dk1"/>
              </a:buClr>
              <a:buSzPts val="1200"/>
            </a:pPr>
            <a:r>
              <a:rPr lang="pt-BR" sz="1200" dirty="0" smtClean="0"/>
              <a:t>Em </a:t>
            </a:r>
            <a:r>
              <a:rPr lang="pt-BR" sz="1200" dirty="0"/>
              <a:t>2018, a Prefeitura de Rio Piracicaba-MG celebrou o Termo de Convênio nº 05/2019 com o município de João Monlevade-MG, para a captação de água subterrânea, abastecimento de água potável e realização de obras estruturais e de manutenção de vias no povoado do Egito. As obras seriam executadas pelo Departamento Municipal de Águas e Esgotos, autarquia do Município de João Monlevade-MG, no entanto, o convênio foi encerrado em 31/12/2020 e não houve prorrogação de sua vigência. Nesse sentido, as obras foram suspensas e a comunidade do Egito permanece sem infraestrutura de abastecimento de água, porém o município de João Monlevade continua abastecendo a localidade por meio de caminhões-pipa, mesmo sendo de responsabilidade do município de Rio Piracicaba.</a:t>
            </a:r>
            <a:endParaRPr lang="pt-BR" sz="1200" dirty="0"/>
          </a:p>
        </p:txBody>
      </p:sp>
      <p:pic>
        <p:nvPicPr>
          <p:cNvPr id="24" name="Imagem 2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973143" y="5647375"/>
            <a:ext cx="900000" cy="853043"/>
          </a:xfrm>
          <a:prstGeom prst="rect">
            <a:avLst/>
          </a:prstGeom>
        </p:spPr>
      </p:pic>
      <p:sp>
        <p:nvSpPr>
          <p:cNvPr id="31" name="CaixaDeTexto 30"/>
          <p:cNvSpPr txBox="1"/>
          <p:nvPr/>
        </p:nvSpPr>
        <p:spPr>
          <a:xfrm>
            <a:off x="6979879" y="5609104"/>
            <a:ext cx="393181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>
              <a:buClr>
                <a:schemeClr val="dk1"/>
              </a:buClr>
              <a:buSzPts val="1200"/>
            </a:pPr>
            <a:r>
              <a:rPr lang="pt-BR" sz="1200" dirty="0"/>
              <a:t>A comunidade não possui sistemas de </a:t>
            </a:r>
            <a:r>
              <a:rPr lang="pt-BR" sz="1200" b="1" dirty="0"/>
              <a:t>drenagem</a:t>
            </a:r>
            <a:r>
              <a:rPr lang="pt-BR" sz="1200" dirty="0"/>
              <a:t> de água pluvial e as ruas não possuem calçamento, a água escoa causando erosão e </a:t>
            </a:r>
            <a:r>
              <a:rPr lang="pt-BR" sz="1200" dirty="0" err="1"/>
              <a:t>lixiviamento</a:t>
            </a:r>
            <a:r>
              <a:rPr lang="pt-BR" sz="1200" dirty="0"/>
              <a:t> do solo devido à grande declividade do terreno.</a:t>
            </a:r>
            <a:endParaRPr lang="pt-BR" sz="1200" dirty="0"/>
          </a:p>
        </p:txBody>
      </p:sp>
      <p:sp>
        <p:nvSpPr>
          <p:cNvPr id="25" name="Retângulo 24"/>
          <p:cNvSpPr/>
          <p:nvPr/>
        </p:nvSpPr>
        <p:spPr>
          <a:xfrm>
            <a:off x="11145817" y="2284141"/>
            <a:ext cx="4815672" cy="36266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Clr>
                <a:schemeClr val="dk1"/>
              </a:buClr>
              <a:buSzPts val="1200"/>
            </a:pPr>
            <a:r>
              <a:rPr lang="pt-BR" sz="1200" b="1" dirty="0">
                <a:solidFill>
                  <a:schemeClr val="dk1"/>
                </a:solidFill>
              </a:rPr>
              <a:t>Conclusões e Recomendações</a:t>
            </a:r>
            <a:endParaRPr lang="pt-BR" sz="1200" dirty="0"/>
          </a:p>
          <a:p>
            <a:pPr algn="just">
              <a:spcBef>
                <a:spcPts val="240"/>
              </a:spcBef>
              <a:buClr>
                <a:schemeClr val="dk1"/>
              </a:buClr>
              <a:buSzPts val="1100"/>
            </a:pPr>
            <a:r>
              <a:rPr lang="pt-BR" sz="1200" dirty="0">
                <a:solidFill>
                  <a:schemeClr val="dk1"/>
                </a:solidFill>
              </a:rPr>
              <a:t>Muitos fatores influenciam os meios para o alcance da universalização dos serviços de saneamento, ressaltando-se que a universalização não deve ser considerada apenas de forma quantitativa ao acesso, mas também qualitativa. </a:t>
            </a:r>
            <a:r>
              <a:rPr lang="pt-BR" sz="1200" dirty="0" smtClean="0">
                <a:solidFill>
                  <a:schemeClr val="dk1"/>
                </a:solidFill>
              </a:rPr>
              <a:t>No </a:t>
            </a:r>
            <a:r>
              <a:rPr lang="pt-BR" sz="1200" dirty="0">
                <a:solidFill>
                  <a:schemeClr val="dk1"/>
                </a:solidFill>
              </a:rPr>
              <a:t>âmbito do ODS-06 a comunidade ainda carece de muitas ações que garantirão um mínimo de condições de saneamento básico. Geograficamente, a localidade se encontra distante da sede do município ao qual </a:t>
            </a:r>
            <a:r>
              <a:rPr lang="pt-BR" sz="1200" dirty="0" smtClean="0">
                <a:solidFill>
                  <a:schemeClr val="dk1"/>
                </a:solidFill>
              </a:rPr>
              <a:t>pertence, Rio </a:t>
            </a:r>
            <a:r>
              <a:rPr lang="pt-BR" sz="1200" dirty="0">
                <a:solidFill>
                  <a:schemeClr val="dk1"/>
                </a:solidFill>
              </a:rPr>
              <a:t>Piracicaba e muito mais perto e intimamente relacionada socialmente com o município de João Monlevade</a:t>
            </a:r>
            <a:r>
              <a:rPr lang="pt-BR" sz="1200">
                <a:solidFill>
                  <a:schemeClr val="dk1"/>
                </a:solidFill>
              </a:rPr>
              <a:t>, </a:t>
            </a:r>
            <a:r>
              <a:rPr lang="pt-BR" sz="1200" smtClean="0">
                <a:solidFill>
                  <a:schemeClr val="dk1"/>
                </a:solidFill>
              </a:rPr>
              <a:t>isso </a:t>
            </a:r>
            <a:r>
              <a:rPr lang="pt-BR" sz="1200" dirty="0">
                <a:solidFill>
                  <a:schemeClr val="dk1"/>
                </a:solidFill>
              </a:rPr>
              <a:t>tem provocado uma fragilidade nas relações de definição das competências na oferta dos serviços públicos de saneamento, gerando conflitos de gestão e prejudicando o planejamento local. Desta forma, sendo o território parte legítima nas decisões relacionadas aos recursos hídricos da bacia hidrográfica, as lideranças locais devem buscar nos processos participativos e nos Conselhos de Políticas Públicas, quer sejam consultivas ou deliberativas, ações que garantam o compromisso das devidas prestações de serviço público relacionadas ao saneamento básico.</a:t>
            </a:r>
            <a:endParaRPr lang="pt-BR" sz="1200" dirty="0">
              <a:solidFill>
                <a:schemeClr val="dk1"/>
              </a:solidFill>
            </a:endParaRPr>
          </a:p>
        </p:txBody>
      </p:sp>
      <p:sp>
        <p:nvSpPr>
          <p:cNvPr id="33" name="Google Shape;118;p3"/>
          <p:cNvSpPr txBox="1"/>
          <p:nvPr/>
        </p:nvSpPr>
        <p:spPr>
          <a:xfrm>
            <a:off x="11155399" y="7357088"/>
            <a:ext cx="4806089" cy="17058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00" rIns="91400" bIns="45700" anchor="t" anchorCtr="0">
            <a:noAutofit/>
          </a:bodyPr>
          <a:lstStyle/>
          <a:p>
            <a:pPr>
              <a:buClr>
                <a:schemeClr val="dk1"/>
              </a:buClr>
              <a:buSzPts val="1400"/>
            </a:pPr>
            <a:r>
              <a:rPr lang="en-US" sz="1200" b="1" dirty="0" err="1">
                <a:solidFill>
                  <a:schemeClr val="dk1"/>
                </a:solidFill>
              </a:rPr>
              <a:t>Referências</a:t>
            </a:r>
            <a:r>
              <a:rPr lang="en-US" sz="1200" b="1" dirty="0">
                <a:solidFill>
                  <a:schemeClr val="dk1"/>
                </a:solidFill>
              </a:rPr>
              <a:t> </a:t>
            </a:r>
            <a:r>
              <a:rPr lang="en-US" sz="1200" b="1" dirty="0" err="1" smtClean="0">
                <a:solidFill>
                  <a:schemeClr val="dk1"/>
                </a:solidFill>
              </a:rPr>
              <a:t>Bibliográficas</a:t>
            </a:r>
            <a:endParaRPr lang="en-US" sz="1200" dirty="0"/>
          </a:p>
          <a:p>
            <a:pPr marL="173038" indent="-173038" algn="just">
              <a:buClr>
                <a:schemeClr val="dk1"/>
              </a:buClr>
              <a:buSzPts val="1400"/>
            </a:pPr>
            <a:r>
              <a:rPr lang="pt-PT" sz="1000" dirty="0" smtClean="0">
                <a:latin typeface="+mj-lt"/>
                <a:ea typeface="Times New Roman" panose="02020603050405020304" pitchFamily="18" charset="0"/>
              </a:rPr>
              <a:t>Bicalho</a:t>
            </a:r>
            <a:r>
              <a:rPr lang="pt-PT" sz="1000" dirty="0">
                <a:latin typeface="+mj-lt"/>
                <a:ea typeface="Times New Roman" panose="02020603050405020304" pitchFamily="18" charset="0"/>
              </a:rPr>
              <a:t>, Bruno Sampaio (2008). Diagnóstico das condições sanitárias do </a:t>
            </a:r>
            <a:r>
              <a:rPr lang="pt-PT" sz="1000" dirty="0" smtClean="0">
                <a:latin typeface="+mj-lt"/>
                <a:ea typeface="Times New Roman" panose="02020603050405020304" pitchFamily="18" charset="0"/>
              </a:rPr>
              <a:t>    povoado </a:t>
            </a:r>
            <a:r>
              <a:rPr lang="pt-PT" sz="1000" dirty="0">
                <a:latin typeface="+mj-lt"/>
                <a:ea typeface="Times New Roman" panose="02020603050405020304" pitchFamily="18" charset="0"/>
              </a:rPr>
              <a:t>de Água Limpa, município de São Gonçalo do Rio Abaixo – Minas Gerais, Brasil. 56 f. </a:t>
            </a:r>
            <a:endParaRPr lang="pt-PT" sz="1000" dirty="0">
              <a:latin typeface="+mj-lt"/>
              <a:ea typeface="Times New Roman" panose="02020603050405020304" pitchFamily="18" charset="0"/>
            </a:endParaRPr>
          </a:p>
          <a:p>
            <a:pPr marL="173038" indent="-173038" algn="just">
              <a:spcAft>
                <a:spcPts val="300"/>
              </a:spcAft>
              <a:tabLst>
                <a:tab pos="914400" algn="l"/>
              </a:tabLst>
            </a:pPr>
            <a:r>
              <a:rPr lang="pt-PT" sz="1000" dirty="0" smtClean="0">
                <a:latin typeface="+mj-lt"/>
                <a:ea typeface="Times New Roman" panose="02020603050405020304" pitchFamily="18" charset="0"/>
              </a:rPr>
              <a:t>João </a:t>
            </a:r>
            <a:r>
              <a:rPr lang="pt-PT" sz="1000" dirty="0">
                <a:latin typeface="+mj-lt"/>
                <a:ea typeface="Times New Roman" panose="02020603050405020304" pitchFamily="18" charset="0"/>
              </a:rPr>
              <a:t>Monlevade. </a:t>
            </a:r>
            <a:r>
              <a:rPr lang="pt-PT" sz="1000" dirty="0">
                <a:latin typeface="+mj-lt"/>
                <a:ea typeface="Times New Roman" panose="02020603050405020304" pitchFamily="18" charset="0"/>
              </a:rPr>
              <a:t>Termo de Convênio nº 05/2019. Disponível em: &lt;https://www.pmjm.mg.gov.br&gt;. </a:t>
            </a:r>
            <a:r>
              <a:rPr lang="pt-PT" sz="1000" dirty="0">
                <a:latin typeface="+mj-lt"/>
                <a:ea typeface="Times New Roman" panose="02020603050405020304" pitchFamily="18" charset="0"/>
              </a:rPr>
              <a:t>Acesso em: 24 de maio de 2022</a:t>
            </a:r>
            <a:r>
              <a:rPr lang="pt-PT" sz="1000" dirty="0" smtClean="0">
                <a:latin typeface="+mj-lt"/>
                <a:ea typeface="Times New Roman" panose="02020603050405020304" pitchFamily="18" charset="0"/>
              </a:rPr>
              <a:t>.</a:t>
            </a:r>
            <a:endParaRPr lang="pt-PT" sz="1000" dirty="0">
              <a:latin typeface="+mj-lt"/>
              <a:ea typeface="Times New Roman" panose="02020603050405020304" pitchFamily="18" charset="0"/>
            </a:endParaRPr>
          </a:p>
          <a:p>
            <a:pPr marL="173038" indent="-173038" algn="just">
              <a:spcAft>
                <a:spcPts val="300"/>
              </a:spcAft>
              <a:tabLst>
                <a:tab pos="914400" algn="l"/>
              </a:tabLst>
            </a:pPr>
            <a:r>
              <a:rPr lang="pt-PT" sz="1000" dirty="0">
                <a:latin typeface="+mj-lt"/>
                <a:ea typeface="Times New Roman" panose="02020603050405020304" pitchFamily="18" charset="0"/>
              </a:rPr>
              <a:t>Unicef </a:t>
            </a:r>
            <a:r>
              <a:rPr lang="pt-PT" sz="1000" dirty="0">
                <a:latin typeface="+mj-lt"/>
                <a:ea typeface="Times New Roman" panose="02020603050405020304" pitchFamily="18" charset="0"/>
              </a:rPr>
              <a:t>Brasil. Para cada criança. Disponível em &lt;https://</a:t>
            </a:r>
            <a:r>
              <a:rPr lang="pt-PT" sz="1000" dirty="0">
                <a:latin typeface="+mj-lt"/>
                <a:ea typeface="Times New Roman" panose="02020603050405020304" pitchFamily="18" charset="0"/>
              </a:rPr>
              <a:t>www.unicef.org/brazil/objetivos-de-desenvolvimento-sustentavel</a:t>
            </a:r>
            <a:r>
              <a:rPr lang="pt-PT" sz="1000" dirty="0">
                <a:latin typeface="+mj-lt"/>
                <a:ea typeface="Times New Roman" panose="02020603050405020304" pitchFamily="18" charset="0"/>
              </a:rPr>
              <a:t>&gt;. </a:t>
            </a:r>
            <a:r>
              <a:rPr lang="pt-PT" sz="1000" dirty="0">
                <a:latin typeface="+mj-lt"/>
                <a:ea typeface="Times New Roman" panose="02020603050405020304" pitchFamily="18" charset="0"/>
              </a:rPr>
              <a:t>Acesso </a:t>
            </a:r>
            <a:r>
              <a:rPr lang="pt-PT" sz="1000" dirty="0">
                <a:latin typeface="+mj-lt"/>
                <a:ea typeface="Times New Roman" panose="02020603050405020304" pitchFamily="18" charset="0"/>
              </a:rPr>
              <a:t>em: 26 de maio de 2022.</a:t>
            </a:r>
            <a:endParaRPr lang="pt-BR" sz="1000" dirty="0">
              <a:latin typeface="+mj-lt"/>
              <a:ea typeface="Times New Roman" panose="02020603050405020304" pitchFamily="18" charset="0"/>
            </a:endParaRPr>
          </a:p>
          <a:p>
            <a:pPr algn="ctr">
              <a:spcAft>
                <a:spcPts val="300"/>
              </a:spcAft>
              <a:tabLst>
                <a:tab pos="914400" algn="l"/>
              </a:tabLst>
            </a:pPr>
            <a:r>
              <a:rPr lang="pt-PT" sz="1200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 </a:t>
            </a:r>
            <a:r>
              <a:rPr lang="pt-PT" sz="1200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Contato de e-mail: gislene_marcelino@hotmail.com</a:t>
            </a:r>
            <a:endParaRPr lang="pt-BR" sz="1200" b="1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27" name="Retângulo 26"/>
          <p:cNvSpPr/>
          <p:nvPr/>
        </p:nvSpPr>
        <p:spPr>
          <a:xfrm>
            <a:off x="11145817" y="5922662"/>
            <a:ext cx="4815672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PT" sz="1200" b="1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Agradecimentos</a:t>
            </a:r>
          </a:p>
          <a:p>
            <a:pPr algn="just"/>
            <a:r>
              <a:rPr lang="pt-PT" sz="12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À Coordenação </a:t>
            </a:r>
            <a:r>
              <a:rPr lang="pt-PT" sz="12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de Aperfeiçoamento de Pessoal Nível Superior - Brasil (CAPES) - Código de Financiamento 001, agradecimento também ao Programa de Mestrado Profissional em Rede Nacional em Gestão e Regulação de Recursos Hídricos - ProfÁgua, Projeto CAPES/ANA AUXPE Nº. 2717/2015, pelo apoio técnico científico aportado até o momento.</a:t>
            </a:r>
            <a:endParaRPr lang="pt-BR" sz="18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Escritório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Tema do Office">
  <a:themeElements>
    <a:clrScheme name="Escritório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1574</TotalTime>
  <Words>821</Words>
  <Application>Microsoft Office PowerPoint</Application>
  <PresentationFormat>Personalizar</PresentationFormat>
  <Paragraphs>42</Paragraphs>
  <Slides>1</Slides>
  <Notes>1</Notes>
  <HiddenSlides>0</HiddenSlides>
  <MMClips>0</MMClips>
  <ScaleCrop>false</ScaleCrop>
  <HeadingPairs>
    <vt:vector size="6" baseType="variant">
      <vt:variant>
        <vt:lpstr>Fontes usadas</vt:lpstr>
      </vt:variant>
      <vt:variant>
        <vt:i4>2</vt:i4>
      </vt:variant>
      <vt:variant>
        <vt:lpstr>Tema</vt:lpstr>
      </vt:variant>
      <vt:variant>
        <vt:i4>2</vt:i4>
      </vt:variant>
      <vt:variant>
        <vt:lpstr>Títulos de slides</vt:lpstr>
      </vt:variant>
      <vt:variant>
        <vt:i4>1</vt:i4>
      </vt:variant>
    </vt:vector>
  </HeadingPairs>
  <TitlesOfParts>
    <vt:vector size="5" baseType="lpstr">
      <vt:lpstr>Arial</vt:lpstr>
      <vt:lpstr>Times New Roman</vt:lpstr>
      <vt:lpstr>Tema do Office</vt:lpstr>
      <vt:lpstr>1_Tema do Office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Kátia Bella</dc:creator>
  <cp:lastModifiedBy>Gislene Marcelino</cp:lastModifiedBy>
  <cp:revision>31</cp:revision>
  <dcterms:created xsi:type="dcterms:W3CDTF">2013-08-09T13:05:40Z</dcterms:created>
  <dcterms:modified xsi:type="dcterms:W3CDTF">2022-06-25T16:58:42Z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GUID">
    <vt:lpwstr>E2373845-C819-4B10-AED7-873C9373101A</vt:lpwstr>
  </property>
  <property fmtid="{D5CDD505-2E9C-101B-9397-08002B2CF9AE}" pid="3" name="ArticulatePath">
    <vt:lpwstr>Modelo_e-poster_Silubesa</vt:lpwstr>
  </property>
</Properties>
</file>