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9" r:id="rId2"/>
  </p:sldMasterIdLst>
  <p:notesMasterIdLst>
    <p:notesMasterId r:id="rId4"/>
  </p:notesMasterIdLst>
  <p:sldIdLst>
    <p:sldId id="256" r:id="rId3"/>
  </p:sldIdLst>
  <p:sldSz cx="16256000" cy="9144000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000000"/>
          </p15:clr>
        </p15:guide>
        <p15:guide id="2" pos="5120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000000"/>
          </p15:clr>
        </p15:guide>
        <p15:guide id="2" pos="2141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z5hqDZ83T3dF1SXbFt8/qyM9x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-1866" y="-109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8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48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9538" y="739775"/>
            <a:ext cx="65786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687887"/>
            <a:ext cx="5438775" cy="4446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950"/>
            <a:ext cx="29448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378950"/>
            <a:ext cx="29448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47125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79450" y="4687887"/>
            <a:ext cx="5438775" cy="44465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219203" y="2840573"/>
            <a:ext cx="13817600" cy="196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1284113" y="5875875"/>
            <a:ext cx="13817600" cy="181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1284113" y="3875617"/>
            <a:ext cx="13817600" cy="200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 rot="5400000">
            <a:off x="9713389" y="2438405"/>
            <a:ext cx="7802034" cy="3657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 rot="5400000">
            <a:off x="2262717" y="-1083728"/>
            <a:ext cx="7802034" cy="1070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 rot="5400000">
            <a:off x="5110166" y="-2163763"/>
            <a:ext cx="6035675" cy="14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3186290" y="6400802"/>
            <a:ext cx="97536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3186290" y="817034"/>
            <a:ext cx="9753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3186290" y="7156455"/>
            <a:ext cx="9753600" cy="107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12811" y="364071"/>
            <a:ext cx="534811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355660" y="364069"/>
            <a:ext cx="9087554" cy="780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12811" y="1913473"/>
            <a:ext cx="5348115" cy="625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812814" y="2046823"/>
            <a:ext cx="7182554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812814" y="2899834"/>
            <a:ext cx="7182554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8257827" y="2046823"/>
            <a:ext cx="718537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8257827" y="2899834"/>
            <a:ext cx="718537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812802" y="2133601"/>
            <a:ext cx="7179735" cy="603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8263476" y="2133601"/>
            <a:ext cx="7179735" cy="6034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5" descr="XIISIBESA20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300" y="250826"/>
            <a:ext cx="2408296" cy="82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274171" y="484187"/>
            <a:ext cx="1103802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 descr="andi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633523" y="484187"/>
            <a:ext cx="1274390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812800" y="365125"/>
            <a:ext cx="14630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603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dt" idx="10"/>
          </p:nvPr>
        </p:nvSpPr>
        <p:spPr>
          <a:xfrm>
            <a:off x="812800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ftr" idx="11"/>
          </p:nvPr>
        </p:nvSpPr>
        <p:spPr>
          <a:xfrm>
            <a:off x="5554134" y="8475663"/>
            <a:ext cx="514773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ldNum" idx="12"/>
          </p:nvPr>
        </p:nvSpPr>
        <p:spPr>
          <a:xfrm>
            <a:off x="11650133" y="8475663"/>
            <a:ext cx="3793067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/>
        </p:nvSpPr>
        <p:spPr>
          <a:xfrm>
            <a:off x="3402957" y="1302504"/>
            <a:ext cx="11674917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/>
          <a:p>
            <a:r>
              <a:rPr lang="pt-PT" sz="1600" b="1" dirty="0"/>
              <a:t>Gislene da Conceição MARCELINO</a:t>
            </a:r>
            <a:r>
              <a:rPr lang="pt-PT" sz="1600" b="1" baseline="30000" dirty="0"/>
              <a:t>1</a:t>
            </a:r>
            <a:r>
              <a:rPr lang="pt-PT" sz="1600" b="1" dirty="0"/>
              <a:t>, Cristiano Martins da Costa GUERRA</a:t>
            </a:r>
            <a:r>
              <a:rPr lang="pt-PT" sz="1600" b="1" baseline="30000" dirty="0"/>
              <a:t>2</a:t>
            </a:r>
            <a:r>
              <a:rPr lang="pt-PT" sz="1600" b="1" dirty="0"/>
              <a:t>, Eliane Maria VIEIRA</a:t>
            </a:r>
            <a:r>
              <a:rPr lang="pt-PT" sz="1600" b="1" baseline="30000" dirty="0"/>
              <a:t>3</a:t>
            </a:r>
            <a:endParaRPr lang="pt-BR" sz="1600" b="1" dirty="0"/>
          </a:p>
          <a:p>
            <a:pPr lvl="0" algn="ctr"/>
            <a:r>
              <a:rPr lang="pt-PT" sz="1200" i="1" dirty="0"/>
              <a:t>1.Universidade </a:t>
            </a:r>
            <a:r>
              <a:rPr lang="pt-PT" sz="1200" i="1" dirty="0"/>
              <a:t>Federal de Itajubá, Itabira</a:t>
            </a:r>
            <a:r>
              <a:rPr lang="pt-PT" sz="1200" i="1" dirty="0" smtClean="0"/>
              <a:t>, MG, </a:t>
            </a:r>
            <a:r>
              <a:rPr lang="pt-PT" sz="1200" i="1" dirty="0"/>
              <a:t>gislene_marcelino@hotmail.com </a:t>
            </a:r>
            <a:endParaRPr lang="pt-BR" sz="1200" i="1" dirty="0"/>
          </a:p>
          <a:p>
            <a:pPr lvl="0" algn="ctr"/>
            <a:r>
              <a:rPr lang="pt-PT" sz="1200" i="1" dirty="0"/>
              <a:t>2.Universidade </a:t>
            </a:r>
            <a:r>
              <a:rPr lang="pt-PT" sz="1200" i="1" dirty="0"/>
              <a:t>Federal de Itajubá, Itabira</a:t>
            </a:r>
            <a:r>
              <a:rPr lang="pt-PT" sz="1200" i="1" dirty="0" smtClean="0"/>
              <a:t>, MG, </a:t>
            </a:r>
            <a:r>
              <a:rPr lang="pt-PT" sz="1200" i="1" dirty="0"/>
              <a:t>cristianoguerra31@gmail.com</a:t>
            </a:r>
            <a:endParaRPr lang="pt-BR" sz="1200" i="1" dirty="0"/>
          </a:p>
          <a:p>
            <a:pPr lvl="0" algn="ctr"/>
            <a:r>
              <a:rPr lang="pt-PT" sz="1200" i="1" dirty="0"/>
              <a:t>3.Universidade </a:t>
            </a:r>
            <a:r>
              <a:rPr lang="pt-PT" sz="1200" i="1" dirty="0"/>
              <a:t>Federal de Itajubá, Itabira</a:t>
            </a:r>
            <a:r>
              <a:rPr lang="pt-PT" sz="1200" i="1" dirty="0" smtClean="0"/>
              <a:t>, MG </a:t>
            </a:r>
            <a:r>
              <a:rPr lang="pt-PT" sz="1200" i="1" dirty="0"/>
              <a:t>elianevieira@unifei.edu.br</a:t>
            </a:r>
            <a:endParaRPr lang="pt-BR" sz="1200" i="1"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292755" y="7770251"/>
            <a:ext cx="5167303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algn="just">
              <a:buClr>
                <a:schemeClr val="dk1"/>
              </a:buClr>
              <a:buSzPts val="1200"/>
            </a:pPr>
            <a:r>
              <a:rPr lang="en-US" sz="1200" b="1" smtClean="0">
                <a:solidFill>
                  <a:schemeClr val="dk1"/>
                </a:solidFill>
              </a:rPr>
              <a:t>Metodologia </a:t>
            </a:r>
            <a:endParaRPr smtClean="0"/>
          </a:p>
          <a:p>
            <a:pPr lvl="0" algn="just">
              <a:buClr>
                <a:schemeClr val="dk1"/>
              </a:buClr>
              <a:buSzPts val="1200"/>
            </a:pPr>
            <a:r>
              <a:rPr lang="pt-BR" sz="1200" smtClean="0">
                <a:solidFill>
                  <a:schemeClr val="dk1"/>
                </a:solidFill>
              </a:rPr>
              <a:t>A primeira etapa consistiu na visita de campo em que foram observadas as condições de saneamento. </a:t>
            </a:r>
            <a:r>
              <a:rPr lang="pt-BR" sz="1200" dirty="0" smtClean="0">
                <a:solidFill>
                  <a:schemeClr val="dk1"/>
                </a:solidFill>
              </a:rPr>
              <a:t>A segunda consistiu na metodologia adotada por Bicalho (2008), em que coletaram-se informações sobre: abastecimento de água, esgotamento sanitário, resíduos sólidos, drenagem urbana e saúde pública.</a:t>
            </a:r>
            <a:endParaRPr dirty="0"/>
          </a:p>
        </p:txBody>
      </p:sp>
      <p:sp>
        <p:nvSpPr>
          <p:cNvPr id="99" name="Google Shape;99;p1"/>
          <p:cNvSpPr txBox="1"/>
          <p:nvPr/>
        </p:nvSpPr>
        <p:spPr>
          <a:xfrm>
            <a:off x="3402956" y="394486"/>
            <a:ext cx="12384911" cy="92328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2000"/>
            </a:pPr>
            <a:r>
              <a:rPr lang="pt-BR" sz="1800" b="1" smtClean="0">
                <a:solidFill>
                  <a:schemeClr val="dk1"/>
                </a:solidFill>
              </a:rPr>
              <a:t>#177 SANEAMENTO </a:t>
            </a:r>
            <a:r>
              <a:rPr lang="pt-BR" sz="1800" b="1" dirty="0">
                <a:solidFill>
                  <a:schemeClr val="dk1"/>
                </a:solidFill>
              </a:rPr>
              <a:t>BÁSICO EM COMUNIDADES RURAIS BRASILEIRAS: ESTUDO DE CASO DA PRESTAÇÃO DE SERVIÇOS DE SANEAMENTO BÁSICO NA COMUNIDADE DO EGITO, ZONA RURAL DO MUNICÍPIO DE RIO PIRACICABA – MG</a:t>
            </a:r>
            <a:endParaRPr sz="1800" dirty="0"/>
          </a:p>
        </p:txBody>
      </p:sp>
      <p:sp>
        <p:nvSpPr>
          <p:cNvPr id="100" name="Google Shape;100;p1"/>
          <p:cNvSpPr txBox="1"/>
          <p:nvPr/>
        </p:nvSpPr>
        <p:spPr>
          <a:xfrm>
            <a:off x="292756" y="2261916"/>
            <a:ext cx="5308614" cy="2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algn="just">
              <a:buClr>
                <a:schemeClr val="dk1"/>
              </a:buClr>
              <a:buSzPts val="1200"/>
            </a:pPr>
            <a:r>
              <a:rPr lang="en-US" sz="1200" b="1" dirty="0" err="1">
                <a:solidFill>
                  <a:schemeClr val="dk1"/>
                </a:solidFill>
              </a:rPr>
              <a:t>Introdução</a:t>
            </a:r>
            <a:r>
              <a:rPr lang="en-US" sz="1200" b="1" dirty="0">
                <a:solidFill>
                  <a:schemeClr val="dk1"/>
                </a:solidFill>
              </a:rPr>
              <a:t> / </a:t>
            </a:r>
            <a:r>
              <a:rPr lang="en-US" sz="1200" b="1" dirty="0" err="1">
                <a:solidFill>
                  <a:schemeClr val="dk1"/>
                </a:solidFill>
              </a:rPr>
              <a:t>Objetivo</a:t>
            </a:r>
            <a:r>
              <a:rPr lang="en-US" sz="1200" b="1" dirty="0">
                <a:solidFill>
                  <a:schemeClr val="dk1"/>
                </a:solidFill>
              </a:rPr>
              <a:t>(s) </a:t>
            </a:r>
            <a:endParaRPr sz="1200" dirty="0"/>
          </a:p>
          <a:p>
            <a:pPr lvl="0"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t-BR" sz="1200" dirty="0">
                <a:solidFill>
                  <a:schemeClr val="dk1"/>
                </a:solidFill>
              </a:rPr>
              <a:t>De acordo com a </a:t>
            </a:r>
            <a:r>
              <a:rPr lang="pt-BR" sz="1200" dirty="0" smtClean="0">
                <a:solidFill>
                  <a:schemeClr val="dk1"/>
                </a:solidFill>
              </a:rPr>
              <a:t>Organização </a:t>
            </a:r>
            <a:r>
              <a:rPr lang="pt-BR" sz="1200" dirty="0">
                <a:solidFill>
                  <a:schemeClr val="dk1"/>
                </a:solidFill>
              </a:rPr>
              <a:t>das Nações Unidas-ONU, o Objetivo de Desenvolvimento Sustentável – ODS-6 – é um plano de ação global para melhoria das condições de saneamento até 2030 (Unicef, 2022</a:t>
            </a:r>
            <a:r>
              <a:rPr lang="pt-BR" sz="1200" dirty="0" smtClean="0">
                <a:solidFill>
                  <a:schemeClr val="dk1"/>
                </a:solidFill>
              </a:rPr>
              <a:t>). </a:t>
            </a:r>
            <a:r>
              <a:rPr lang="pt-BR" sz="1200" dirty="0">
                <a:solidFill>
                  <a:schemeClr val="dk1"/>
                </a:solidFill>
              </a:rPr>
              <a:t>Nesta </a:t>
            </a:r>
            <a:r>
              <a:rPr lang="pt-BR" sz="1200" dirty="0">
                <a:solidFill>
                  <a:schemeClr val="dk1"/>
                </a:solidFill>
              </a:rPr>
              <a:t>perspectiva, objetivou-se com o presente estudo diagnosticar as condições de saneamento da Comunidade do Egito, localizada na zona rural do município de Rio </a:t>
            </a:r>
            <a:r>
              <a:rPr lang="pt-BR" sz="1200" dirty="0">
                <a:solidFill>
                  <a:schemeClr val="dk1"/>
                </a:solidFill>
              </a:rPr>
              <a:t>Piracicaba-MG, </a:t>
            </a:r>
            <a:r>
              <a:rPr lang="pt-BR" sz="1200" dirty="0" smtClean="0">
                <a:solidFill>
                  <a:schemeClr val="dk1"/>
                </a:solidFill>
              </a:rPr>
              <a:t>Brasil, </a:t>
            </a:r>
            <a:r>
              <a:rPr lang="pt-BR" sz="1200" dirty="0"/>
              <a:t>sob as coordenadas 19°51'41.9"S e 43°06'11.2"W.</a:t>
            </a:r>
            <a:r>
              <a:rPr lang="pt-BR" sz="1200" dirty="0" smtClean="0">
                <a:solidFill>
                  <a:schemeClr val="dk1"/>
                </a:solidFill>
              </a:rPr>
              <a:t> </a:t>
            </a:r>
            <a:r>
              <a:rPr lang="pt-BR" sz="1200" dirty="0">
                <a:solidFill>
                  <a:schemeClr val="dk1"/>
                </a:solidFill>
              </a:rPr>
              <a:t>Este diagnóstico fornecerá informações importantes para que se conheçam as deficiências do saneamento no local que poderão ser utilizadas na concepção de projetos para a melhoria das condições sanitárias nessa comunidade</a:t>
            </a:r>
            <a:r>
              <a:rPr lang="pt-BR" sz="1200" dirty="0">
                <a:solidFill>
                  <a:schemeClr val="dk1"/>
                </a:solidFill>
              </a:rPr>
              <a:t>.</a:t>
            </a:r>
            <a:endParaRPr lang="pt-BR" sz="1200" dirty="0">
              <a:solidFill>
                <a:schemeClr val="dk1"/>
              </a:solidFill>
            </a:endParaRPr>
          </a:p>
        </p:txBody>
      </p:sp>
      <p:pic>
        <p:nvPicPr>
          <p:cNvPr id="8" name="Imagem 7" descr="Uma imagem com texto&#10;&#10;Descrição gerada automaticament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15"/>
          <a:stretch/>
        </p:blipFill>
        <p:spPr bwMode="auto">
          <a:xfrm>
            <a:off x="216606" y="348421"/>
            <a:ext cx="2907146" cy="11994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Google Shape;107;p2"/>
          <p:cNvSpPr txBox="1"/>
          <p:nvPr/>
        </p:nvSpPr>
        <p:spPr>
          <a:xfrm>
            <a:off x="5888478" y="2261876"/>
            <a:ext cx="5153100" cy="58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ts val="1200"/>
            </a:pPr>
            <a:r>
              <a:rPr lang="pt-BR" sz="1200" b="1" dirty="0" smtClean="0"/>
              <a:t>Resultados e Discussões</a:t>
            </a:r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/>
          </a:p>
          <a:p>
            <a:pPr lvl="0" algn="just">
              <a:buClr>
                <a:schemeClr val="dk1"/>
              </a:buClr>
              <a:buSzPts val="1200"/>
            </a:pPr>
            <a:endParaRPr lang="pt-BR" sz="1200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76445" y="4837320"/>
            <a:ext cx="1625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7" name="Imagem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08" y="4695049"/>
            <a:ext cx="4908948" cy="2662039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75948" y="7403394"/>
            <a:ext cx="508411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050" dirty="0">
                <a:latin typeface="+mj-lt"/>
                <a:ea typeface="Times New Roman" panose="02020603050405020304" pitchFamily="18" charset="0"/>
              </a:rPr>
              <a:t>Figura </a:t>
            </a:r>
            <a:r>
              <a:rPr lang="pt-PT" sz="1050" dirty="0" smtClean="0">
                <a:latin typeface="+mj-lt"/>
                <a:ea typeface="Times New Roman" panose="02020603050405020304" pitchFamily="18" charset="0"/>
              </a:rPr>
              <a:t>1. </a:t>
            </a:r>
            <a:r>
              <a:rPr lang="pt-PT" sz="1050" dirty="0">
                <a:latin typeface="+mj-lt"/>
                <a:ea typeface="Times New Roman" panose="02020603050405020304" pitchFamily="18" charset="0"/>
              </a:rPr>
              <a:t>Localização da Comunidade do Egito, Rio Piracicaba, MG, Brasil. </a:t>
            </a:r>
            <a:endParaRPr lang="pt-BR" sz="1050" dirty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3600" y="2673301"/>
            <a:ext cx="900000" cy="900000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7017839" y="2633177"/>
            <a:ext cx="3931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A </a:t>
            </a:r>
            <a:r>
              <a:rPr lang="pt-BR" sz="1200" b="1" dirty="0"/>
              <a:t>rede de abastecimento </a:t>
            </a:r>
            <a:r>
              <a:rPr lang="pt-BR" sz="1200" dirty="0"/>
              <a:t>existente foi construída pelos próprios moradores e a captação ocorre diretamente de uma nascente próxima ao local. Algumas residências possuem poços artesianos que realizam a captação de água subterrânea.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5706" y="3694693"/>
            <a:ext cx="907894" cy="900000"/>
          </a:xfrm>
          <a:prstGeom prst="rect">
            <a:avLst/>
          </a:prstGeom>
        </p:spPr>
      </p:pic>
      <p:sp>
        <p:nvSpPr>
          <p:cNvPr id="26" name="CaixaDeTexto 25"/>
          <p:cNvSpPr txBox="1"/>
          <p:nvPr/>
        </p:nvSpPr>
        <p:spPr>
          <a:xfrm>
            <a:off x="6988250" y="3706837"/>
            <a:ext cx="3931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Sobre </a:t>
            </a:r>
            <a:r>
              <a:rPr lang="pt-BR" sz="1200" b="1" dirty="0"/>
              <a:t>esgotamento sanitário</a:t>
            </a:r>
            <a:r>
              <a:rPr lang="pt-BR" sz="1200" dirty="0"/>
              <a:t>, a comunidade despeja todo o efluente gerado em um córrego a céu aberto dentro da comunidade.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8036" y="4688790"/>
            <a:ext cx="900000" cy="869491"/>
          </a:xfrm>
          <a:prstGeom prst="rect">
            <a:avLst/>
          </a:prstGeom>
        </p:spPr>
      </p:pic>
      <p:sp>
        <p:nvSpPr>
          <p:cNvPr id="28" name="CaixaDeTexto 27"/>
          <p:cNvSpPr txBox="1"/>
          <p:nvPr/>
        </p:nvSpPr>
        <p:spPr>
          <a:xfrm>
            <a:off x="6972326" y="4674336"/>
            <a:ext cx="393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dk1"/>
              </a:buClr>
              <a:buSzPts val="1200"/>
            </a:pPr>
            <a:r>
              <a:rPr lang="pt-BR" sz="1200" dirty="0"/>
              <a:t>Sobre </a:t>
            </a:r>
            <a:r>
              <a:rPr lang="pt-BR" sz="1200" b="1" dirty="0"/>
              <a:t>resíduos sólidos</a:t>
            </a:r>
            <a:r>
              <a:rPr lang="pt-BR" sz="1200" dirty="0"/>
              <a:t>, a prefeitura de João Monlevade realiza a coleta duas vezes por semana</a:t>
            </a:r>
            <a:r>
              <a:rPr lang="pt-BR" sz="1200" dirty="0" smtClean="0"/>
              <a:t>. O </a:t>
            </a:r>
            <a:r>
              <a:rPr lang="pt-BR" sz="1200" dirty="0"/>
              <a:t>resíduo coletado é transportado até o aterro sanitário, localizado a poucos quilômetros da comunidade. </a:t>
            </a:r>
            <a:endParaRPr lang="pt-BR" sz="1200" dirty="0"/>
          </a:p>
        </p:txBody>
      </p:sp>
      <p:sp>
        <p:nvSpPr>
          <p:cNvPr id="23" name="Retângulo 22"/>
          <p:cNvSpPr/>
          <p:nvPr/>
        </p:nvSpPr>
        <p:spPr>
          <a:xfrm>
            <a:off x="5887748" y="6616088"/>
            <a:ext cx="5061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dk1"/>
              </a:buClr>
              <a:buSzPts val="1200"/>
            </a:pPr>
            <a:r>
              <a:rPr lang="pt-BR" sz="1200" dirty="0" smtClean="0"/>
              <a:t>Em </a:t>
            </a:r>
            <a:r>
              <a:rPr lang="pt-BR" sz="1200" dirty="0"/>
              <a:t>2018, a Prefeitura de Rio Piracicaba-MG celebrou o Termo de Convênio nº 05/2019 com o município de João Monlevade-MG, para a captação de água subterrânea, abastecimento de água potável e realização de obras estruturais e de manutenção de vias no povoado do Egito. As obras seriam executadas pelo Departamento Municipal de Águas e Esgotos, autarquia do Município de João Monlevade-MG, no entanto, o convênio foi encerrado em 31/12/2020 e não houve prorrogação de sua vigência. Nesse sentido, as obras foram suspensas e a comunidade do Egito permanece sem infraestrutura de abastecimento de água, porém o município de João Monlevade continua abastecendo a localidade por meio de caminhões-pipa, mesmo sendo de responsabilidade do município de Rio Piracicaba.</a:t>
            </a:r>
            <a:endParaRPr lang="pt-BR" sz="1200" dirty="0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3143" y="5647375"/>
            <a:ext cx="900000" cy="853043"/>
          </a:xfrm>
          <a:prstGeom prst="rect">
            <a:avLst/>
          </a:prstGeom>
        </p:spPr>
      </p:pic>
      <p:sp>
        <p:nvSpPr>
          <p:cNvPr id="31" name="CaixaDeTexto 30"/>
          <p:cNvSpPr txBox="1"/>
          <p:nvPr/>
        </p:nvSpPr>
        <p:spPr>
          <a:xfrm>
            <a:off x="6979879" y="5609104"/>
            <a:ext cx="393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dk1"/>
              </a:buClr>
              <a:buSzPts val="1200"/>
            </a:pPr>
            <a:r>
              <a:rPr lang="pt-BR" sz="1200" dirty="0"/>
              <a:t>A comunidade não possui sistemas de </a:t>
            </a:r>
            <a:r>
              <a:rPr lang="pt-BR" sz="1200" b="1" dirty="0"/>
              <a:t>drenagem</a:t>
            </a:r>
            <a:r>
              <a:rPr lang="pt-BR" sz="1200" dirty="0"/>
              <a:t> de água pluvial e as ruas não possuem calçamento, a água escoa causando erosão e </a:t>
            </a:r>
            <a:r>
              <a:rPr lang="pt-BR" sz="1200" dirty="0" err="1"/>
              <a:t>lixiviamento</a:t>
            </a:r>
            <a:r>
              <a:rPr lang="pt-BR" sz="1200" dirty="0"/>
              <a:t> do solo devido à grande declividade do terreno.</a:t>
            </a:r>
            <a:endParaRPr lang="pt-BR" sz="1200" dirty="0"/>
          </a:p>
        </p:txBody>
      </p:sp>
      <p:sp>
        <p:nvSpPr>
          <p:cNvPr id="25" name="Retângulo 24"/>
          <p:cNvSpPr/>
          <p:nvPr/>
        </p:nvSpPr>
        <p:spPr>
          <a:xfrm>
            <a:off x="11145817" y="2284141"/>
            <a:ext cx="4815672" cy="362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ts val="1200"/>
            </a:pPr>
            <a:r>
              <a:rPr lang="pt-BR" sz="1200" b="1" dirty="0">
                <a:solidFill>
                  <a:schemeClr val="dk1"/>
                </a:solidFill>
              </a:rPr>
              <a:t>Conclusões e Recomendações</a:t>
            </a:r>
            <a:endParaRPr lang="pt-BR" sz="1200" dirty="0"/>
          </a:p>
          <a:p>
            <a:pPr algn="just">
              <a:spcBef>
                <a:spcPts val="240"/>
              </a:spcBef>
              <a:buClr>
                <a:schemeClr val="dk1"/>
              </a:buClr>
              <a:buSzPts val="1100"/>
            </a:pPr>
            <a:r>
              <a:rPr lang="pt-BR" sz="1200" dirty="0">
                <a:solidFill>
                  <a:schemeClr val="dk1"/>
                </a:solidFill>
              </a:rPr>
              <a:t>Muitos fatores influenciam os meios para o alcance da universalização dos serviços de saneamento, ressaltando-se que a universalização não deve ser considerada apenas de forma quantitativa ao acesso, mas também qualitativa. </a:t>
            </a:r>
            <a:r>
              <a:rPr lang="pt-BR" sz="1200" dirty="0" smtClean="0">
                <a:solidFill>
                  <a:schemeClr val="dk1"/>
                </a:solidFill>
              </a:rPr>
              <a:t>No </a:t>
            </a:r>
            <a:r>
              <a:rPr lang="pt-BR" sz="1200" dirty="0">
                <a:solidFill>
                  <a:schemeClr val="dk1"/>
                </a:solidFill>
              </a:rPr>
              <a:t>âmbito do ODS-06 a comunidade ainda carece de muitas ações que garantirão um mínimo de condições de saneamento básico. Geograficamente, a localidade se encontra distante da sede do município ao qual </a:t>
            </a:r>
            <a:r>
              <a:rPr lang="pt-BR" sz="1200" dirty="0" smtClean="0">
                <a:solidFill>
                  <a:schemeClr val="dk1"/>
                </a:solidFill>
              </a:rPr>
              <a:t>pertence, Rio </a:t>
            </a:r>
            <a:r>
              <a:rPr lang="pt-BR" sz="1200" dirty="0">
                <a:solidFill>
                  <a:schemeClr val="dk1"/>
                </a:solidFill>
              </a:rPr>
              <a:t>Piracicaba e muito mais perto e intimamente relacionada socialmente com o município de João Monlevade</a:t>
            </a:r>
            <a:r>
              <a:rPr lang="pt-BR" sz="1200">
                <a:solidFill>
                  <a:schemeClr val="dk1"/>
                </a:solidFill>
              </a:rPr>
              <a:t>, </a:t>
            </a:r>
            <a:r>
              <a:rPr lang="pt-BR" sz="1200" smtClean="0">
                <a:solidFill>
                  <a:schemeClr val="dk1"/>
                </a:solidFill>
              </a:rPr>
              <a:t>isso </a:t>
            </a:r>
            <a:r>
              <a:rPr lang="pt-BR" sz="1200" dirty="0">
                <a:solidFill>
                  <a:schemeClr val="dk1"/>
                </a:solidFill>
              </a:rPr>
              <a:t>tem provocado uma fragilidade nas relações de definição das competências na oferta dos serviços públicos de saneamento, gerando conflitos de gestão e prejudicando o planejamento local. Desta forma, sendo o território parte legítima nas decisões relacionadas aos recursos hídricos da bacia hidrográfica, as lideranças locais devem buscar nos processos participativos e nos Conselhos de Políticas Públicas, quer sejam consultivas ou deliberativas, ações que garantam o compromisso das devidas prestações de serviço público relacionadas ao saneamento básico.</a:t>
            </a:r>
            <a:endParaRPr lang="pt-BR" sz="1200" dirty="0">
              <a:solidFill>
                <a:schemeClr val="dk1"/>
              </a:solidFill>
            </a:endParaRPr>
          </a:p>
        </p:txBody>
      </p:sp>
      <p:sp>
        <p:nvSpPr>
          <p:cNvPr id="33" name="Google Shape;118;p3"/>
          <p:cNvSpPr txBox="1"/>
          <p:nvPr/>
        </p:nvSpPr>
        <p:spPr>
          <a:xfrm>
            <a:off x="11155399" y="7357088"/>
            <a:ext cx="4806089" cy="1705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en-US" sz="1200" b="1" dirty="0" err="1">
                <a:solidFill>
                  <a:schemeClr val="dk1"/>
                </a:solidFill>
              </a:rPr>
              <a:t>Referências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b="1" dirty="0" err="1" smtClean="0">
                <a:solidFill>
                  <a:schemeClr val="dk1"/>
                </a:solidFill>
              </a:rPr>
              <a:t>Bibliográficas</a:t>
            </a:r>
            <a:endParaRPr lang="en-US" sz="1200" dirty="0"/>
          </a:p>
          <a:p>
            <a:pPr marL="173038" indent="-173038" algn="just">
              <a:buClr>
                <a:schemeClr val="dk1"/>
              </a:buClr>
              <a:buSzPts val="1400"/>
            </a:pPr>
            <a:r>
              <a:rPr lang="pt-PT" sz="1000" dirty="0" smtClean="0">
                <a:latin typeface="+mj-lt"/>
                <a:ea typeface="Times New Roman" panose="02020603050405020304" pitchFamily="18" charset="0"/>
              </a:rPr>
              <a:t>Bicalho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, Bruno Sampaio (2008). Diagnóstico das condições sanitárias do </a:t>
            </a:r>
            <a:r>
              <a:rPr lang="pt-PT" sz="1000" dirty="0" smtClean="0">
                <a:latin typeface="+mj-lt"/>
                <a:ea typeface="Times New Roman" panose="02020603050405020304" pitchFamily="18" charset="0"/>
              </a:rPr>
              <a:t>    povoado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de Água Limpa, município de São Gonçalo do Rio Abaixo – Minas Gerais, Brasil. 56 f. </a:t>
            </a:r>
            <a:endParaRPr lang="pt-PT" sz="1000" dirty="0">
              <a:latin typeface="+mj-lt"/>
              <a:ea typeface="Times New Roman" panose="02020603050405020304" pitchFamily="18" charset="0"/>
            </a:endParaRPr>
          </a:p>
          <a:p>
            <a:pPr marL="173038" indent="-173038" algn="just">
              <a:spcAft>
                <a:spcPts val="300"/>
              </a:spcAft>
              <a:tabLst>
                <a:tab pos="914400" algn="l"/>
              </a:tabLst>
            </a:pPr>
            <a:r>
              <a:rPr lang="pt-PT" sz="1000" dirty="0" smtClean="0">
                <a:latin typeface="+mj-lt"/>
                <a:ea typeface="Times New Roman" panose="02020603050405020304" pitchFamily="18" charset="0"/>
              </a:rPr>
              <a:t>João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Monlevade.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Termo de Convênio nº 05/2019. Disponível em: &lt;https://www.pmjm.mg.gov.br&gt;.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Acesso em: 24 de maio de 2022</a:t>
            </a:r>
            <a:r>
              <a:rPr lang="pt-PT" sz="1000" dirty="0" smtClean="0">
                <a:latin typeface="+mj-lt"/>
                <a:ea typeface="Times New Roman" panose="02020603050405020304" pitchFamily="18" charset="0"/>
              </a:rPr>
              <a:t>.</a:t>
            </a:r>
            <a:endParaRPr lang="pt-PT" sz="1000" dirty="0">
              <a:latin typeface="+mj-lt"/>
              <a:ea typeface="Times New Roman" panose="02020603050405020304" pitchFamily="18" charset="0"/>
            </a:endParaRPr>
          </a:p>
          <a:p>
            <a:pPr marL="173038" indent="-173038" algn="just">
              <a:spcAft>
                <a:spcPts val="300"/>
              </a:spcAft>
              <a:tabLst>
                <a:tab pos="914400" algn="l"/>
              </a:tabLst>
            </a:pPr>
            <a:r>
              <a:rPr lang="pt-PT" sz="1000" dirty="0">
                <a:latin typeface="+mj-lt"/>
                <a:ea typeface="Times New Roman" panose="02020603050405020304" pitchFamily="18" charset="0"/>
              </a:rPr>
              <a:t>Unicef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Brasil. Para cada criança. Disponível em &lt;https://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www.unicef.org/brazil/objetivos-de-desenvolvimento-sustentavel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&gt;.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Acesso </a:t>
            </a:r>
            <a:r>
              <a:rPr lang="pt-PT" sz="1000" dirty="0">
                <a:latin typeface="+mj-lt"/>
                <a:ea typeface="Times New Roman" panose="02020603050405020304" pitchFamily="18" charset="0"/>
              </a:rPr>
              <a:t>em: 26 de maio de 2022.</a:t>
            </a:r>
            <a:endParaRPr lang="pt-BR" sz="1000" dirty="0"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pt-PT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Contato de e-mail: gislene_marcelino@hotmail.com</a:t>
            </a:r>
            <a:endParaRPr lang="pt-BR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11145817" y="5922662"/>
            <a:ext cx="4815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Agradecimentos</a:t>
            </a:r>
          </a:p>
          <a:p>
            <a:pPr algn="just"/>
            <a:r>
              <a:rPr lang="pt-PT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Coordenação </a:t>
            </a:r>
            <a:r>
              <a:rPr lang="pt-PT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Aperfeiçoamento de Pessoal Nível Superior - Brasil (CAPES) - Código de Financiamento 001, agradecimento também ao Programa de Mestrado Profissional em Rede Nacional em Gestão e Regulação de Recursos Hídricos - ProfÁgua, Projeto CAPES/ANA AUXPE Nº. 2717/2015, pelo apoio técnico científico aportado até o momento.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821</Words>
  <Application>Microsoft Office PowerPoint</Application>
  <PresentationFormat>Personalizar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Tema do Office</vt:lpstr>
      <vt:lpstr>1_Tema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Kátia Bella</dc:creator>
  <cp:lastModifiedBy>Gislene Marcelino</cp:lastModifiedBy>
  <cp:revision>31</cp:revision>
  <dcterms:created xsi:type="dcterms:W3CDTF">2013-08-09T13:05:40Z</dcterms:created>
  <dcterms:modified xsi:type="dcterms:W3CDTF">2022-06-25T16:58:42Z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E2373845-C819-4B10-AED7-873C9373101A</vt:lpwstr>
  </property>
  <property fmtid="{D5CDD505-2E9C-101B-9397-08002B2CF9AE}" pid="3" name="ArticulatePath">
    <vt:lpwstr>Modelo_e-poster_Silubesa</vt:lpwstr>
  </property>
</Properties>
</file>