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21674138" cy="12192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p:scale>
          <a:sx n="59" d="100"/>
          <a:sy n="59" d="100"/>
        </p:scale>
        <p:origin x="-636"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pt-BR"/>
              <a:t>Clique para editar o título Mestre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9104B73B-1EA2-4550-A34F-591FCE1FC5B6}" type="datetimeFigureOut">
              <a:rPr lang="pt-BR" smtClean="0"/>
              <a:t>16/06/2022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1711934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104B73B-1EA2-4550-A34F-591FCE1FC5B6}" type="datetimeFigureOut">
              <a:rPr lang="pt-BR" smtClean="0"/>
              <a:t>16/06/2022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1354928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104B73B-1EA2-4550-A34F-591FCE1FC5B6}" type="datetimeFigureOut">
              <a:rPr lang="pt-BR" smtClean="0"/>
              <a:t>16/06/2022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2213711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9104B73B-1EA2-4550-A34F-591FCE1FC5B6}" type="datetimeFigureOut">
              <a:rPr lang="pt-BR" smtClean="0"/>
              <a:t>16/06/2022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217072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pt-BR"/>
              <a:t>Clique para editar o título Mestre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9104B73B-1EA2-4550-A34F-591FCE1FC5B6}" type="datetimeFigureOut">
              <a:rPr lang="pt-BR" smtClean="0"/>
              <a:t>16/06/2022</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309759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9104B73B-1EA2-4550-A34F-591FCE1FC5B6}" type="datetimeFigureOut">
              <a:rPr lang="pt-BR" smtClean="0"/>
              <a:t>16/06/2022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396871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pt-BR"/>
              <a:t>Clique para editar os estilos de texto Mestres</a:t>
            </a:r>
          </a:p>
        </p:txBody>
      </p:sp>
      <p:sp>
        <p:nvSpPr>
          <p:cNvPr id="4" name="Content Placeholder 3"/>
          <p:cNvSpPr>
            <a:spLocks noGrp="1"/>
          </p:cNvSpPr>
          <p:nvPr>
            <p:ph sz="half" idx="2"/>
          </p:nvPr>
        </p:nvSpPr>
        <p:spPr>
          <a:xfrm>
            <a:off x="1492921" y="4453467"/>
            <a:ext cx="9169175"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pt-BR"/>
              <a:t>Clique para editar os estilos de texto Mestres</a:t>
            </a:r>
          </a:p>
        </p:txBody>
      </p:sp>
      <p:sp>
        <p:nvSpPr>
          <p:cNvPr id="6" name="Content Placeholder 5"/>
          <p:cNvSpPr>
            <a:spLocks noGrp="1"/>
          </p:cNvSpPr>
          <p:nvPr>
            <p:ph sz="quarter" idx="4"/>
          </p:nvPr>
        </p:nvSpPr>
        <p:spPr>
          <a:xfrm>
            <a:off x="10972532" y="4453467"/>
            <a:ext cx="9214332" cy="6550379"/>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9104B73B-1EA2-4550-A34F-591FCE1FC5B6}" type="datetimeFigureOut">
              <a:rPr lang="pt-BR" smtClean="0"/>
              <a:t>16/06/2022</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2644782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9104B73B-1EA2-4550-A34F-591FCE1FC5B6}" type="datetimeFigureOut">
              <a:rPr lang="pt-BR" smtClean="0"/>
              <a:t>16/06/2022</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768353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04B73B-1EA2-4550-A34F-591FCE1FC5B6}" type="datetimeFigureOut">
              <a:rPr lang="pt-BR" smtClean="0"/>
              <a:t>16/06/2022</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4242448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pt-BR"/>
              <a:t>Clique para editar o título Mestre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104B73B-1EA2-4550-A34F-591FCE1FC5B6}" type="datetimeFigureOut">
              <a:rPr lang="pt-BR" smtClean="0"/>
              <a:t>16/06/2022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2576376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pt-BR"/>
              <a:t>Clique no ícone para adicionar uma imagem</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9104B73B-1EA2-4550-A34F-591FCE1FC5B6}" type="datetimeFigureOut">
              <a:rPr lang="pt-BR" smtClean="0"/>
              <a:t>16/06/2022</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B8FB5D1A-07C6-4D08-99FB-CD94864656C2}" type="slidenum">
              <a:rPr lang="pt-BR" smtClean="0"/>
              <a:t>‹nº›</a:t>
            </a:fld>
            <a:endParaRPr lang="pt-BR"/>
          </a:p>
        </p:txBody>
      </p:sp>
    </p:spTree>
    <p:extLst>
      <p:ext uri="{BB962C8B-B14F-4D97-AF65-F5344CB8AC3E}">
        <p14:creationId xmlns:p14="http://schemas.microsoft.com/office/powerpoint/2010/main" val="2243784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9104B73B-1EA2-4550-A34F-591FCE1FC5B6}" type="datetimeFigureOut">
              <a:rPr lang="pt-BR" smtClean="0"/>
              <a:t>16/06/2022</a:t>
            </a:fld>
            <a:endParaRPr lang="pt-BR"/>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B8FB5D1A-07C6-4D08-99FB-CD94864656C2}" type="slidenum">
              <a:rPr lang="pt-BR" smtClean="0"/>
              <a:t>‹nº›</a:t>
            </a:fld>
            <a:endParaRPr lang="pt-BR"/>
          </a:p>
        </p:txBody>
      </p:sp>
    </p:spTree>
    <p:extLst>
      <p:ext uri="{BB962C8B-B14F-4D97-AF65-F5344CB8AC3E}">
        <p14:creationId xmlns:p14="http://schemas.microsoft.com/office/powerpoint/2010/main" val="42753070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xmlns="" id="{85BC40F4-6769-439E-9655-7E22CA8022C5}"/>
              </a:ext>
            </a:extLst>
          </p:cNvPr>
          <p:cNvSpPr txBox="1"/>
          <p:nvPr/>
        </p:nvSpPr>
        <p:spPr>
          <a:xfrm>
            <a:off x="455047" y="3593474"/>
            <a:ext cx="10080000" cy="2833533"/>
          </a:xfrm>
          <a:prstGeom prst="rect">
            <a:avLst/>
          </a:prstGeom>
          <a:noFill/>
          <a:ln>
            <a:solidFill>
              <a:schemeClr val="tx1"/>
            </a:solidFill>
            <a:prstDash val="sysDot"/>
          </a:ln>
        </p:spPr>
        <p:txBody>
          <a:bodyPr wrap="square" rtlCol="0">
            <a:spAutoFit/>
          </a:bodyPr>
          <a:lstStyle/>
          <a:p>
            <a:r>
              <a:rPr lang="pt-BR" sz="1400" dirty="0"/>
              <a:t>Introdução</a:t>
            </a:r>
          </a:p>
          <a:p>
            <a:pPr algn="just"/>
            <a:r>
              <a:rPr lang="pt-PT" sz="1400" dirty="0"/>
              <a:t>O lodo de estação de tratamento de água (LETA) é composto basicamente por partículas do solo, material orgânico carreado para água bruta, subprodutos gerados da adição de produtos químicos e água. Tomando por base que a geração de resíduos de ETA é de 5% sobre a produção diária de água (ANDREOLI, 2001), os estudos sobre avaliação de aproveitamento do lodo e suas potencialidades são </a:t>
            </a:r>
            <a:r>
              <a:rPr lang="pt-PT" sz="1400" dirty="0" smtClean="0"/>
              <a:t>fundamentais.</a:t>
            </a:r>
            <a:r>
              <a:rPr lang="pt-BR" sz="1400" dirty="0"/>
              <a:t> </a:t>
            </a:r>
            <a:r>
              <a:rPr lang="pt-PT" sz="1400" dirty="0" smtClean="0"/>
              <a:t>Um </a:t>
            </a:r>
            <a:r>
              <a:rPr lang="pt-PT" sz="1400" dirty="0"/>
              <a:t>dos problemas da gestão do lodo de estação de tratamento de água (LETA) não é apenas o volume gerado, mas também a possibilidade de contaminação do solo e das águas da área de disposição Com a implantação de leis fiscalizadoras no sertor do saneamento, um dos desafios tem sido a adoção de alternativas adequadas para a destinação do lodo gerado sob os aspectos: econômico, técnico e </a:t>
            </a:r>
            <a:r>
              <a:rPr lang="pt-PT" sz="1400" dirty="0" smtClean="0"/>
              <a:t>ambiental.</a:t>
            </a:r>
            <a:r>
              <a:rPr lang="pt-BR" sz="1400" dirty="0"/>
              <a:t> </a:t>
            </a:r>
            <a:r>
              <a:rPr lang="pt-PT" sz="1400" dirty="0"/>
              <a:t>Na perspectiva de prover outras formas de uso e reuso, o LETA se mostra promissor ao servir como matéria-prima para diversos setores da economia, incluindo o </a:t>
            </a:r>
            <a:r>
              <a:rPr lang="pt-PT" sz="1400" dirty="0" smtClean="0"/>
              <a:t>saneamento. Contudo</a:t>
            </a:r>
            <a:r>
              <a:rPr lang="pt-PT" sz="1400" dirty="0"/>
              <a:t>, pouco se conhece sobre o lodo de ETA dentro de um aspecto temporal quanto às suas características de composição, bem como quais as diferenças entre composição de ETAs de mananciais diferentes. Essas particularidades podem trazer inviabilidade na execução de determinadas propostas de destino, tornando uma temática importante a ser explorada.</a:t>
            </a:r>
            <a:endParaRPr lang="pt-BR" sz="1400" dirty="0"/>
          </a:p>
          <a:p>
            <a:pPr algn="just"/>
            <a:endParaRPr lang="pt-BR" sz="1013" dirty="0"/>
          </a:p>
        </p:txBody>
      </p:sp>
      <p:sp>
        <p:nvSpPr>
          <p:cNvPr id="6" name="CaixaDeTexto 5">
            <a:extLst>
              <a:ext uri="{FF2B5EF4-FFF2-40B4-BE49-F238E27FC236}">
                <a16:creationId xmlns:a16="http://schemas.microsoft.com/office/drawing/2014/main" xmlns="" id="{FD292604-DE4C-486C-A236-5259FC61AA5D}"/>
              </a:ext>
            </a:extLst>
          </p:cNvPr>
          <p:cNvSpPr txBox="1"/>
          <p:nvPr/>
        </p:nvSpPr>
        <p:spPr>
          <a:xfrm>
            <a:off x="11029573" y="3601895"/>
            <a:ext cx="10080000" cy="4772525"/>
          </a:xfrm>
          <a:prstGeom prst="rect">
            <a:avLst/>
          </a:prstGeom>
          <a:noFill/>
          <a:ln>
            <a:solidFill>
              <a:schemeClr val="tx1"/>
            </a:solidFill>
            <a:prstDash val="sysDot"/>
          </a:ln>
        </p:spPr>
        <p:txBody>
          <a:bodyPr wrap="square" rtlCol="0">
            <a:spAutoFit/>
          </a:bodyPr>
          <a:lstStyle/>
          <a:p>
            <a:pPr algn="just"/>
            <a:r>
              <a:rPr lang="pt-BR" sz="1400" dirty="0"/>
              <a:t>RESULTADOS</a:t>
            </a:r>
          </a:p>
          <a:p>
            <a:pPr algn="just"/>
            <a:r>
              <a:rPr lang="pt-PT" sz="1400" dirty="0"/>
              <a:t>A partir das análises texturais foi possível determinar a porcentagem de areia, argila e </a:t>
            </a:r>
            <a:r>
              <a:rPr lang="pt-PT" sz="1400" dirty="0" smtClean="0"/>
              <a:t>silte. </a:t>
            </a:r>
            <a:r>
              <a:rPr lang="pt-PT" sz="1400" dirty="0"/>
              <a:t>O </a:t>
            </a:r>
            <a:r>
              <a:rPr lang="pt-PT" sz="1400" dirty="0" smtClean="0"/>
              <a:t>primeiro município </a:t>
            </a:r>
            <a:r>
              <a:rPr lang="pt-PT" sz="1400" dirty="0"/>
              <a:t>tem uma predominância de Franco Arenosa com ressalvas em Areia Franca, </a:t>
            </a:r>
            <a:r>
              <a:rPr lang="pt-PT" sz="1400" dirty="0" smtClean="0"/>
              <a:t>enquanto o segundo </a:t>
            </a:r>
            <a:r>
              <a:rPr lang="pt-PT" sz="1400" dirty="0"/>
              <a:t>mantém o Franco Arenosa como principal classificação, porém com presenças de Franco Argilo Arenosa e Franco Argiloso</a:t>
            </a:r>
            <a:r>
              <a:rPr lang="pt-PT" sz="1400" dirty="0" smtClean="0"/>
              <a:t>. </a:t>
            </a:r>
            <a:r>
              <a:rPr lang="pt-PT" sz="1400" dirty="0"/>
              <a:t>Nas amostras do município 1, foi verificada uma grande variação de sólidos totais entre os meses de Junho a Agosto, um aumento significativo devido a variação de pluviosidade. O mesmo constatou-se nas amostras do município 2, que obtiveram um aumento significativo, porém nos meses seguintes, sendo eles Setembro a Novembro, também em razão da pluviosidade. Verificando os sólidos fixos, constatou-se uma pequena variação nas amostras dos dois municípios, novamente nos meses de Junho a Agosto para o município 1 e Setembro a Novembro para o município 2. Outro fator estudado foi o pH e a condutividade, de acordo com Metcalf e Eddy (2003), a composição típica de lodos estudados no Brasil possui alcalinidade total na faixa de 500 – 1500 (mg CaCO3/L), os subprodutos estudados apresentaram poucos desvios quanto ao padrão característico, pois foram encontrados valores abaixo da faixa citada</a:t>
            </a:r>
            <a:r>
              <a:rPr lang="pt-PT" sz="1400" dirty="0" smtClean="0"/>
              <a:t>. O valor </a:t>
            </a:r>
            <a:r>
              <a:rPr lang="pt-PT" sz="1400" dirty="0"/>
              <a:t>de pH se encontra dentro do intervalo considerado normal, pois permanece numa faixa próxima ao pH neutro, variando de aproximadamente 6,41 a 6,77, esses valores se devem ao fato da utilização da cal durante o processo de tratamento da água, com o objetivo de reduzir a densidade de microrganismos </a:t>
            </a:r>
            <a:r>
              <a:rPr lang="pt-PT" sz="1400" dirty="0" smtClean="0"/>
              <a:t>patogênicos. Com </a:t>
            </a:r>
            <a:r>
              <a:rPr lang="pt-PT" sz="1400" dirty="0"/>
              <a:t>as análises de fluorescência de raio-X realizadas, constatou-se que os principais constituintes do lodo de ETA são o silício (Si), o alumínio (Al) e o ferro (Fe), os teores desses elementos estão relacionados ao solo de cada região de estudo (ANDREOLI et al., 2006a; CORDEIRO, 2001). Do ponto de vista mineralógico, o lodo de ETA apresenta fases cristalinas identificadas em ambas as amostras, sendo: caulinita, quartzo, filossilicato (argilo-mineral), o que confirma a grande presença de óxido de silício (II), óxido de alumínio (III) e óxido de ferro (III), apresentadas pelo FRX. Observa-se também indício da presença de mineral micáceo. Já as análises térmicas apresentaram um comportamento similar entre </a:t>
            </a:r>
            <a:r>
              <a:rPr lang="pt-PT" sz="1400" dirty="0" smtClean="0"/>
              <a:t>elas. </a:t>
            </a:r>
            <a:r>
              <a:rPr lang="pt-PT" sz="1400" dirty="0"/>
              <a:t>A perda total de massa foi de 45% para o município 1 e 35% para o município 2. Além disso, o município 1 </a:t>
            </a:r>
            <a:r>
              <a:rPr lang="pt-PT" sz="1400" dirty="0" smtClean="0"/>
              <a:t>teve </a:t>
            </a:r>
            <a:r>
              <a:rPr lang="pt-PT" sz="1400" dirty="0"/>
              <a:t>10% a mais de </a:t>
            </a:r>
            <a:r>
              <a:rPr lang="pt-PT" sz="1400" dirty="0" smtClean="0"/>
              <a:t>perda em </a:t>
            </a:r>
            <a:r>
              <a:rPr lang="pt-PT" sz="1400" dirty="0"/>
              <a:t>relação ao outro, em razão da maior quantidade de material orgânico oriunda do carvão utilizado no tratamento de água da ETA, para diminuição do odor em período de </a:t>
            </a:r>
            <a:r>
              <a:rPr lang="pt-PT" sz="1400" dirty="0" smtClean="0"/>
              <a:t>estiagem.</a:t>
            </a:r>
            <a:endParaRPr lang="pt-BR" sz="1013" dirty="0"/>
          </a:p>
          <a:p>
            <a:endParaRPr lang="pt-BR" sz="1013" dirty="0"/>
          </a:p>
        </p:txBody>
      </p:sp>
      <p:sp>
        <p:nvSpPr>
          <p:cNvPr id="7" name="CaixaDeTexto 6">
            <a:extLst>
              <a:ext uri="{FF2B5EF4-FFF2-40B4-BE49-F238E27FC236}">
                <a16:creationId xmlns:a16="http://schemas.microsoft.com/office/drawing/2014/main" xmlns="" id="{0FD3987E-9653-46BF-A98C-99FC6F57E75F}"/>
              </a:ext>
            </a:extLst>
          </p:cNvPr>
          <p:cNvSpPr txBox="1"/>
          <p:nvPr/>
        </p:nvSpPr>
        <p:spPr>
          <a:xfrm>
            <a:off x="455047" y="577512"/>
            <a:ext cx="20654526" cy="2958630"/>
          </a:xfrm>
          <a:prstGeom prst="rect">
            <a:avLst/>
          </a:prstGeom>
          <a:noFill/>
          <a:ln>
            <a:solidFill>
              <a:schemeClr val="tx1"/>
            </a:solidFill>
            <a:prstDash val="sysDot"/>
          </a:ln>
        </p:spPr>
        <p:txBody>
          <a:bodyPr wrap="square" rtlCol="0">
            <a:spAutoFit/>
          </a:bodyPr>
          <a:lstStyle/>
          <a:p>
            <a:pPr algn="ctr"/>
            <a:r>
              <a:rPr lang="pt-BR" sz="6600" b="1" dirty="0"/>
              <a:t> </a:t>
            </a:r>
            <a:r>
              <a:rPr lang="pt-PT" sz="4800" b="1" cap="small" dirty="0"/>
              <a:t>características sazonais do lodo das estações de tratamento de água de dois municípios do interior paulista </a:t>
            </a:r>
            <a:endParaRPr lang="pt-BR" sz="6000" b="1" dirty="0"/>
          </a:p>
          <a:p>
            <a:pPr algn="ctr"/>
            <a:endParaRPr lang="pt-BR" sz="2800" dirty="0"/>
          </a:p>
          <a:p>
            <a:pPr algn="ctr"/>
            <a:r>
              <a:rPr lang="pt-PT" sz="2400" dirty="0"/>
              <a:t>Beatriz Engel DIAS</a:t>
            </a:r>
            <a:r>
              <a:rPr lang="pt-PT" sz="2400" baseline="30000" dirty="0"/>
              <a:t>1</a:t>
            </a:r>
            <a:r>
              <a:rPr lang="pt-PT" sz="2400" dirty="0"/>
              <a:t>, Gustavo Lemos SANTOS</a:t>
            </a:r>
            <a:r>
              <a:rPr lang="pt-PT" sz="2400" baseline="30000" dirty="0"/>
              <a:t>2</a:t>
            </a:r>
            <a:r>
              <a:rPr lang="pt-PT" sz="2400" dirty="0"/>
              <a:t>, Rosane Freire </a:t>
            </a:r>
            <a:r>
              <a:rPr lang="pt-PT" sz="2400" dirty="0" smtClean="0"/>
              <a:t>BOINA</a:t>
            </a:r>
            <a:r>
              <a:rPr lang="pt-PT" sz="2400" baseline="30000" dirty="0" smtClean="0"/>
              <a:t>3</a:t>
            </a:r>
            <a:endParaRPr lang="pt-BR" sz="1013" dirty="0"/>
          </a:p>
          <a:p>
            <a:endParaRPr lang="pt-BR" sz="1013" dirty="0"/>
          </a:p>
          <a:p>
            <a:endParaRPr lang="pt-BR" sz="1013" dirty="0"/>
          </a:p>
        </p:txBody>
      </p:sp>
      <p:sp>
        <p:nvSpPr>
          <p:cNvPr id="8" name="CaixaDeTexto 7">
            <a:extLst>
              <a:ext uri="{FF2B5EF4-FFF2-40B4-BE49-F238E27FC236}">
                <a16:creationId xmlns:a16="http://schemas.microsoft.com/office/drawing/2014/main" xmlns="" id="{9C326E83-6FB1-44D8-B5AB-73CA4A6CCFE6}"/>
              </a:ext>
            </a:extLst>
          </p:cNvPr>
          <p:cNvSpPr txBox="1"/>
          <p:nvPr/>
        </p:nvSpPr>
        <p:spPr>
          <a:xfrm>
            <a:off x="455047" y="6618247"/>
            <a:ext cx="10080000" cy="1109984"/>
          </a:xfrm>
          <a:prstGeom prst="rect">
            <a:avLst/>
          </a:prstGeom>
          <a:noFill/>
          <a:ln>
            <a:solidFill>
              <a:schemeClr val="tx1"/>
            </a:solidFill>
            <a:prstDash val="sysDot"/>
          </a:ln>
        </p:spPr>
        <p:txBody>
          <a:bodyPr wrap="square" rtlCol="0">
            <a:spAutoFit/>
          </a:bodyPr>
          <a:lstStyle/>
          <a:p>
            <a:r>
              <a:rPr lang="pt-BR" sz="1400" dirty="0"/>
              <a:t>Objetivo</a:t>
            </a:r>
          </a:p>
          <a:p>
            <a:pPr algn="just"/>
            <a:r>
              <a:rPr lang="pt-BR" sz="1400" dirty="0" smtClean="0"/>
              <a:t>O </a:t>
            </a:r>
            <a:r>
              <a:rPr lang="pt-PT" sz="1400" dirty="0"/>
              <a:t>trabalho objetivou apresentar os resultados da caracterização do LETA de dois municípios do interior paulista, com enfoque no acompanhamento da variação o longo do tempo. Considerando a sua origem o conhecimento das alterações do LETA causada pelos efeitos de sazonalidade traz como vatagem o direcionamento dessa matéria-prima para fins e aplicações mais interessantes</a:t>
            </a:r>
            <a:r>
              <a:rPr lang="pt-PT" sz="1400" dirty="0" smtClean="0"/>
              <a:t>.</a:t>
            </a:r>
            <a:endParaRPr lang="pt-BR" sz="1400" dirty="0"/>
          </a:p>
          <a:p>
            <a:endParaRPr lang="pt-BR" sz="1013" dirty="0"/>
          </a:p>
        </p:txBody>
      </p:sp>
      <p:sp>
        <p:nvSpPr>
          <p:cNvPr id="9" name="CaixaDeTexto 8">
            <a:extLst>
              <a:ext uri="{FF2B5EF4-FFF2-40B4-BE49-F238E27FC236}">
                <a16:creationId xmlns:a16="http://schemas.microsoft.com/office/drawing/2014/main" xmlns="" id="{38B9B524-B0FF-4E32-B88F-FAF200780420}"/>
              </a:ext>
            </a:extLst>
          </p:cNvPr>
          <p:cNvSpPr txBox="1"/>
          <p:nvPr/>
        </p:nvSpPr>
        <p:spPr>
          <a:xfrm>
            <a:off x="455047" y="8050257"/>
            <a:ext cx="10080000" cy="3539430"/>
          </a:xfrm>
          <a:prstGeom prst="rect">
            <a:avLst/>
          </a:prstGeom>
          <a:noFill/>
          <a:ln>
            <a:solidFill>
              <a:schemeClr val="tx1"/>
            </a:solidFill>
            <a:prstDash val="sysDot"/>
          </a:ln>
        </p:spPr>
        <p:txBody>
          <a:bodyPr wrap="square" rtlCol="0">
            <a:spAutoFit/>
          </a:bodyPr>
          <a:lstStyle/>
          <a:p>
            <a:r>
              <a:rPr lang="pt-BR" sz="1400" dirty="0"/>
              <a:t>Metodologia</a:t>
            </a:r>
          </a:p>
          <a:p>
            <a:pPr algn="just"/>
            <a:r>
              <a:rPr lang="pt-PT" sz="1400" dirty="0"/>
              <a:t>Para avaliar a influência temporal nas características do lodo de ETA, foram realizadas coletas de amostras durante um período de 10 meses em duas estações de tratamento de água de ciclo convencional, localizadas no interior paulista, nomeadas município1 e município 2. A coleta foi manual e realizada durante a execução de limpeza dos decantadores. Ambas ETAs empregam o policloreto de alumínio (PAC) como coagulante, destacando o município 1 na adição de carvão ativo para controle de odor. O material foi acondicionado em bombonas plásticas de 20 L. Após cada coleta, era separado uma amostra líquida de 1L </a:t>
            </a:r>
            <a:r>
              <a:rPr lang="pt-PT" sz="1400" i="1" dirty="0"/>
              <a:t>in natura</a:t>
            </a:r>
            <a:r>
              <a:rPr lang="pt-PT" sz="1400" dirty="0"/>
              <a:t> para determinação de pH (HANNA, H19126) e dos teores de umidade, sólidos, resíduos fixos e resíduos voláteis, conforme os procedimentos descritos na NBR 10664/1989- Métodos J, L e M.</a:t>
            </a:r>
            <a:endParaRPr lang="pt-BR" sz="1400" dirty="0"/>
          </a:p>
          <a:p>
            <a:pPr algn="just"/>
            <a:r>
              <a:rPr lang="pt-PT" sz="1400" dirty="0"/>
              <a:t>O material restante era desaguado gravitacionalmente, empregando meio filtrante (não tecido), em ambiente aberto e à sombra.O produto resultante do desaguamento foi denominado lodo desaguado (LD) e encaminhado para análises laboratoriais. O LD foi encaminhado à estufa (125°C) para remoção da umidade residual. O lodo seco foi destorroado até obter uma aparência homogênea de partículas finas e peneiradas com auxílio de uma peneira Tyler 42 (&lt; 0,350 mm) para homogeneização. </a:t>
            </a:r>
            <a:endParaRPr lang="pt-BR" sz="1400" dirty="0"/>
          </a:p>
          <a:p>
            <a:pPr algn="just"/>
            <a:r>
              <a:rPr lang="pt-PT" sz="1400" dirty="0"/>
              <a:t>Para a análise textural foi utilizado o método da Pipeta, do Manual de Métodos de Análise de Solo (EMBRAPA, 1997). A composição química foi determinada por fluorescência de raios X (Shimadzu, modelo XRF-700), uma análise de caráter qualitativo-quantitativo. As análises mineralógicas foram feitas com o uso de um difratômetro de raio X (Shimadzu, modelo DRX-6000). A análise térmica foi realizada através de um equipamento TA Instruments, modelo SDTQ600. </a:t>
            </a:r>
            <a:endParaRPr lang="pt-BR" sz="1400" dirty="0"/>
          </a:p>
        </p:txBody>
      </p:sp>
      <p:sp>
        <p:nvSpPr>
          <p:cNvPr id="10" name="CaixaDeTexto 9">
            <a:extLst>
              <a:ext uri="{FF2B5EF4-FFF2-40B4-BE49-F238E27FC236}">
                <a16:creationId xmlns:a16="http://schemas.microsoft.com/office/drawing/2014/main" xmlns="" id="{3FAA42AE-F551-4581-8357-35543B17A890}"/>
              </a:ext>
            </a:extLst>
          </p:cNvPr>
          <p:cNvSpPr txBox="1"/>
          <p:nvPr/>
        </p:nvSpPr>
        <p:spPr>
          <a:xfrm>
            <a:off x="11029573" y="8521316"/>
            <a:ext cx="10080000" cy="1169551"/>
          </a:xfrm>
          <a:prstGeom prst="rect">
            <a:avLst/>
          </a:prstGeom>
          <a:noFill/>
          <a:ln>
            <a:solidFill>
              <a:schemeClr val="tx1"/>
            </a:solidFill>
            <a:prstDash val="sysDot"/>
          </a:ln>
        </p:spPr>
        <p:txBody>
          <a:bodyPr wrap="square" rtlCol="0">
            <a:spAutoFit/>
          </a:bodyPr>
          <a:lstStyle/>
          <a:p>
            <a:pPr algn="just"/>
            <a:r>
              <a:rPr lang="pt-BR" sz="1400" dirty="0" smtClean="0"/>
              <a:t>Conclusão</a:t>
            </a:r>
          </a:p>
          <a:p>
            <a:pPr algn="just"/>
            <a:r>
              <a:rPr lang="pt-PT" sz="1400" dirty="0"/>
              <a:t>A partir das análises realizadas, pode-se caracterizar o LETAs em relação à sazonalidade, textural, química e mineral, fatores essenciais para definição da destinação e reúso. A variação sazonal está interligada a variação de pluviosidade e a formação geológica de cada região. Com isso, identificou-se características essenciais para possíveis destinos, indicando alternativas de gestão, considerando o contexto local e regional</a:t>
            </a:r>
            <a:r>
              <a:rPr lang="pt-PT" sz="1400" dirty="0" smtClean="0"/>
              <a:t>.</a:t>
            </a:r>
            <a:endParaRPr lang="pt-BR" sz="1400" dirty="0"/>
          </a:p>
        </p:txBody>
      </p:sp>
      <p:sp>
        <p:nvSpPr>
          <p:cNvPr id="11" name="CaixaDeTexto 10">
            <a:extLst>
              <a:ext uri="{FF2B5EF4-FFF2-40B4-BE49-F238E27FC236}">
                <a16:creationId xmlns:a16="http://schemas.microsoft.com/office/drawing/2014/main" xmlns="" id="{BEF8AA39-E33E-40D6-AFEF-73D59F9D0872}"/>
              </a:ext>
            </a:extLst>
          </p:cNvPr>
          <p:cNvSpPr txBox="1"/>
          <p:nvPr/>
        </p:nvSpPr>
        <p:spPr>
          <a:xfrm>
            <a:off x="11029573" y="9834338"/>
            <a:ext cx="10080000" cy="2123658"/>
          </a:xfrm>
          <a:prstGeom prst="rect">
            <a:avLst/>
          </a:prstGeom>
          <a:noFill/>
          <a:ln>
            <a:solidFill>
              <a:schemeClr val="tx1"/>
            </a:solidFill>
            <a:prstDash val="sysDot"/>
          </a:ln>
        </p:spPr>
        <p:txBody>
          <a:bodyPr wrap="square" rtlCol="0">
            <a:spAutoFit/>
          </a:bodyPr>
          <a:lstStyle/>
          <a:p>
            <a:pPr algn="just"/>
            <a:r>
              <a:rPr lang="pt-BR" sz="1200" dirty="0" smtClean="0"/>
              <a:t>Referências</a:t>
            </a:r>
          </a:p>
          <a:p>
            <a:pPr algn="just"/>
            <a:r>
              <a:rPr lang="pt-PT" sz="1200" dirty="0"/>
              <a:t>ANDREOLI, Cleverson Vitório (Coord.). Resíduos sólidos do saneamento: processamento, reciclagem e disposição final. Rio de Janeiro: RiMa/ABES, 2001. 282 p. Disponível em: &lt;https://www.finep.gov.br/images/apoio-e-financiamento/historico-de programas/prosab/CLeverson.pdf&gt;.Acesso em: 29/12/2021</a:t>
            </a:r>
            <a:r>
              <a:rPr lang="pt-PT" sz="1200" dirty="0" smtClean="0"/>
              <a:t>.</a:t>
            </a:r>
          </a:p>
          <a:p>
            <a:pPr algn="just"/>
            <a:r>
              <a:rPr lang="pt-PT" sz="1200" dirty="0"/>
              <a:t>BOINA, R. F., BELLOTTI, L. R. Estado da Arte: Lodo de Estação de Tratamento de Água no Brasil. In: ENCONTRO NACIONAL DE LODO DE ESTAÇÃO DE TRATAMENTO DE ÁGUA, 1., 2021. Anais [...]. 2021. p. 31-34</a:t>
            </a:r>
            <a:r>
              <a:rPr lang="pt-PT" sz="1200" dirty="0" smtClean="0"/>
              <a:t>.</a:t>
            </a:r>
          </a:p>
          <a:p>
            <a:pPr algn="just"/>
            <a:r>
              <a:rPr lang="pt-PT" sz="1200" dirty="0"/>
              <a:t>CORDEIRO, J. S. Remoção natural de água de lodos de ETAs utilizando leitos de secagem e lagoas de lodo. In: REALI, M. A. P. (Coord.). Noções gerais de tratamento e disposição final de lodos de estações de tratamento de água. Rio de Janeiro: ABES, 1999. p. 125-142 (Projeto PROSAB</a:t>
            </a:r>
            <a:r>
              <a:rPr lang="pt-PT" sz="1200" dirty="0" smtClean="0"/>
              <a:t>).</a:t>
            </a:r>
            <a:endParaRPr lang="pt-BR" sz="1200" dirty="0"/>
          </a:p>
          <a:p>
            <a:pPr algn="just"/>
            <a:r>
              <a:rPr lang="pt-PT" sz="1200" dirty="0"/>
              <a:t>EMBRAPA. EMPRESA BRASILEIRA DE PESQUISA AGROPECUÁRIA. Manual de métodos de análise de solo / Centro Nacional de. Pesquisa de Solos. – 2. ed. rev. atual. – Rio de Janeiro, 1997. 212p.</a:t>
            </a:r>
            <a:endParaRPr lang="pt-BR" sz="1200" dirty="0"/>
          </a:p>
          <a:p>
            <a:pPr algn="just"/>
            <a:r>
              <a:rPr lang="pt-PT" sz="1200" dirty="0"/>
              <a:t>METCALF; EDDY; TCHOBANOGLOUS, G.; BURTON, F. L.; STENSEL, H. D. Wastewater engineering: treatment and reuse. 4th ed. Boston: McGraw-Hill, c2003. xxviii, 1819 p</a:t>
            </a:r>
            <a:r>
              <a:rPr lang="pt-PT" sz="1200" dirty="0" smtClean="0"/>
              <a:t>.</a:t>
            </a:r>
            <a:endParaRPr lang="pt-BR" sz="1200" dirty="0"/>
          </a:p>
        </p:txBody>
      </p:sp>
    </p:spTree>
    <p:extLst>
      <p:ext uri="{BB962C8B-B14F-4D97-AF65-F5344CB8AC3E}">
        <p14:creationId xmlns:p14="http://schemas.microsoft.com/office/powerpoint/2010/main" val="1468304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Tema do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o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o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TotalTime>
  <Words>1424</Words>
  <Application>Microsoft Office PowerPoint</Application>
  <PresentationFormat>Personalizar</PresentationFormat>
  <Paragraphs>21</Paragraphs>
  <Slides>1</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Arial</vt:lpstr>
      <vt:lpstr>Calibri</vt:lpstr>
      <vt:lpstr>Calibri Light</vt:lpstr>
      <vt:lpstr>Tema do Office</vt:lpstr>
      <vt:lpstr>Apresentação do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Rosane Freire</dc:creator>
  <cp:lastModifiedBy>Conta da Microsoft</cp:lastModifiedBy>
  <cp:revision>7</cp:revision>
  <dcterms:created xsi:type="dcterms:W3CDTF">2022-06-15T03:05:12Z</dcterms:created>
  <dcterms:modified xsi:type="dcterms:W3CDTF">2022-06-17T02:28:36Z</dcterms:modified>
</cp:coreProperties>
</file>