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9" r:id="rId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3" autoAdjust="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2C63-D9AB-4665-9DE1-9B1ABB908FAB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DC1D-36CE-49C7-A7AB-CE7A800762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silva@comusa.rs.gov.br" TargetMode="External"/><Relationship Id="rId2" Type="http://schemas.openxmlformats.org/officeDocument/2006/relationships/hyperlink" Target="mailto:lmaria@comusa.rs.gov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FE57692-CB60-4752-BF45-0EF1EC0478C1}"/>
              </a:ext>
            </a:extLst>
          </p:cNvPr>
          <p:cNvSpPr txBox="1"/>
          <p:nvPr/>
        </p:nvSpPr>
        <p:spPr>
          <a:xfrm>
            <a:off x="35496" y="182568"/>
            <a:ext cx="88569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bg1"/>
                </a:solidFill>
              </a:rPr>
              <a:t>A EFICIÊNCIA DE UMA ESTAÇÃO COMPACTA DE TRATAMENTO DE ESGOTO EM NOVO HAMBURGO</a:t>
            </a:r>
            <a:br>
              <a:rPr lang="pt-PT" b="1" dirty="0"/>
            </a:br>
            <a:r>
              <a:rPr lang="pt-PT" sz="1200" b="1" dirty="0">
                <a:solidFill>
                  <a:schemeClr val="bg1"/>
                </a:solidFill>
              </a:rPr>
              <a:t>Luciane MARIA ¹, </a:t>
            </a:r>
            <a:r>
              <a:rPr lang="pt-PT" sz="10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lmaria@comusa.rs.gov.br</a:t>
            </a:r>
            <a:r>
              <a:rPr lang="pt-PT" sz="1200" b="1" dirty="0">
                <a:solidFill>
                  <a:schemeClr val="bg1"/>
                </a:solidFill>
              </a:rPr>
              <a:t>;  Geraldo Tadeu THIESEN ²</a:t>
            </a:r>
            <a:r>
              <a:rPr lang="pt-PT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PT" sz="10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gsilva@comusa.rs.gov.br</a:t>
            </a:r>
            <a:r>
              <a:rPr lang="pt-PT" sz="1200" b="1" dirty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pt-PT" sz="1200" b="1" dirty="0">
                <a:solidFill>
                  <a:schemeClr val="bg1"/>
                </a:solidFill>
              </a:rPr>
              <a:t> COMUSA- SERVIÇOS DE ÁGUA E ESGOTO DE NOVO HAMBURGO</a:t>
            </a: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4FD7A42-0EFA-4BC1-B327-977CD6A4BEB9}"/>
              </a:ext>
            </a:extLst>
          </p:cNvPr>
          <p:cNvSpPr txBox="1"/>
          <p:nvPr/>
        </p:nvSpPr>
        <p:spPr>
          <a:xfrm>
            <a:off x="197905" y="1167203"/>
            <a:ext cx="4536504" cy="93871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No Brasil, 43% da população possui esgoto coletado e tratado e 12% utilizam-se de fossa séptica (solução individual), ou seja, 55% possuem tratamento considerado adequado; 18% têm seu esgoto coletado e não tratado, o que pode ser considerado como um atendimento precário; e 27% não possuem coleta nem tratamento.</a:t>
            </a:r>
            <a:endParaRPr lang="pt-BR" sz="16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1A25A4-5DE9-44F6-B1BE-D0BE7D0D21D1}"/>
              </a:ext>
            </a:extLst>
          </p:cNvPr>
          <p:cNvSpPr txBox="1"/>
          <p:nvPr/>
        </p:nvSpPr>
        <p:spPr>
          <a:xfrm>
            <a:off x="220952" y="2372276"/>
            <a:ext cx="4464496" cy="415498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pt-PT" sz="1050" dirty="0"/>
              <a:t>Demonstrar  a eficiência no tratamento de esgoto de uma estação compacta na Vila Palmeira em Novo Hamburgo, avaliando em três fases de operação.</a:t>
            </a:r>
            <a:endParaRPr lang="pt-BR" sz="105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740B75E-582C-49AD-B286-CE1577BA1215}"/>
              </a:ext>
            </a:extLst>
          </p:cNvPr>
          <p:cNvSpPr txBox="1"/>
          <p:nvPr/>
        </p:nvSpPr>
        <p:spPr>
          <a:xfrm>
            <a:off x="197905" y="2723239"/>
            <a:ext cx="379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83E0546-60F1-4FCB-BBAE-CAE612868DB8}"/>
              </a:ext>
            </a:extLst>
          </p:cNvPr>
          <p:cNvSpPr txBox="1"/>
          <p:nvPr/>
        </p:nvSpPr>
        <p:spPr>
          <a:xfrm>
            <a:off x="4822961" y="4155926"/>
            <a:ext cx="4045094" cy="7232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1000" dirty="0"/>
              <a:t>A Estação de Tratamento Compacta Vila Palmeira atende os padrões CONAMA 430/2011 e CONSEMA 355/2017.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1050" dirty="0"/>
              <a:t>Pode-se notar evolução nas remoções de parâmetros </a:t>
            </a:r>
            <a:r>
              <a:rPr lang="pt-PT" sz="1050" dirty="0"/>
              <a:t>de acordo com o progresso operacional e ajustes realizados no processo.</a:t>
            </a:r>
            <a:endParaRPr lang="pt-BR" sz="5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2AFE0E1-1CA7-4998-BBB4-87CF1AD1120E}"/>
              </a:ext>
            </a:extLst>
          </p:cNvPr>
          <p:cNvSpPr txBox="1"/>
          <p:nvPr/>
        </p:nvSpPr>
        <p:spPr>
          <a:xfrm>
            <a:off x="2699792" y="3291830"/>
            <a:ext cx="1584176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69F6120-BB38-4A50-895F-9EEB58C819F7}"/>
              </a:ext>
            </a:extLst>
          </p:cNvPr>
          <p:cNvSpPr txBox="1"/>
          <p:nvPr/>
        </p:nvSpPr>
        <p:spPr>
          <a:xfrm>
            <a:off x="4858243" y="908981"/>
            <a:ext cx="337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4-RESULTADOS: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B0BE588-3C51-4351-BA82-20B569E9F6C7}"/>
              </a:ext>
            </a:extLst>
          </p:cNvPr>
          <p:cNvSpPr txBox="1"/>
          <p:nvPr/>
        </p:nvSpPr>
        <p:spPr>
          <a:xfrm>
            <a:off x="220952" y="270303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3- METODOLOGIA:</a:t>
            </a:r>
          </a:p>
        </p:txBody>
      </p:sp>
      <p:pic>
        <p:nvPicPr>
          <p:cNvPr id="22" name="Picture 2" descr="C:\Users\gguedes\Desktop\Comusa-Lu\Estacoes-NH_12.png">
            <a:extLst>
              <a:ext uri="{FF2B5EF4-FFF2-40B4-BE49-F238E27FC236}">
                <a16:creationId xmlns:a16="http://schemas.microsoft.com/office/drawing/2014/main" id="{5F14A1F1-9448-430C-815C-306BCE12CDA5}"/>
              </a:ext>
            </a:extLst>
          </p:cNvPr>
          <p:cNvPicPr/>
          <p:nvPr/>
        </p:nvPicPr>
        <p:blipFill rotWithShape="1">
          <a:blip r:embed="rId4" cstate="print"/>
          <a:srcRect l="3945" t="20692" r="62294" b="11480"/>
          <a:stretch/>
        </p:blipFill>
        <p:spPr bwMode="auto">
          <a:xfrm>
            <a:off x="275945" y="3087220"/>
            <a:ext cx="1748191" cy="17952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3" name="Picture 2" descr="C:\Users\gguedes\Desktop\Comusa-Lu\Estacoes-NH_12.png">
            <a:extLst>
              <a:ext uri="{FF2B5EF4-FFF2-40B4-BE49-F238E27FC236}">
                <a16:creationId xmlns:a16="http://schemas.microsoft.com/office/drawing/2014/main" id="{6473B18D-D760-44A5-8AC5-BF708A0814C1}"/>
              </a:ext>
            </a:extLst>
          </p:cNvPr>
          <p:cNvPicPr/>
          <p:nvPr/>
        </p:nvPicPr>
        <p:blipFill rotWithShape="1">
          <a:blip r:embed="rId4" cstate="print"/>
          <a:srcRect l="57312" t="25303" r="4817" b="27731"/>
          <a:stretch/>
        </p:blipFill>
        <p:spPr bwMode="auto">
          <a:xfrm>
            <a:off x="2125517" y="3096516"/>
            <a:ext cx="2453649" cy="1785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62592C3-0F24-40C1-B235-256193104058}"/>
              </a:ext>
            </a:extLst>
          </p:cNvPr>
          <p:cNvSpPr txBox="1"/>
          <p:nvPr/>
        </p:nvSpPr>
        <p:spPr>
          <a:xfrm>
            <a:off x="197905" y="901574"/>
            <a:ext cx="337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1-INTRODUÇÃO: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68A14FD-463E-4487-A78A-9852D9229E46}"/>
              </a:ext>
            </a:extLst>
          </p:cNvPr>
          <p:cNvSpPr txBox="1"/>
          <p:nvPr/>
        </p:nvSpPr>
        <p:spPr>
          <a:xfrm>
            <a:off x="197905" y="2089180"/>
            <a:ext cx="337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2- OBJETIVOS</a:t>
            </a:r>
            <a:r>
              <a:rPr lang="pt-BR" sz="1600" dirty="0"/>
              <a:t>:</a:t>
            </a:r>
            <a:endParaRPr lang="en-GB" sz="16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F542F1-38BE-41B2-9CDB-A48FBA79F42E}"/>
              </a:ext>
            </a:extLst>
          </p:cNvPr>
          <p:cNvSpPr/>
          <p:nvPr/>
        </p:nvSpPr>
        <p:spPr>
          <a:xfrm>
            <a:off x="4858243" y="3939902"/>
            <a:ext cx="15467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1" cap="all" dirty="0"/>
              <a:t>5-Conclusões:</a:t>
            </a:r>
            <a:endParaRPr lang="pt-BR" sz="1600" b="1" cap="all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369D98-332A-48BB-8C5A-EECF274460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324"/>
          <a:stretch/>
        </p:blipFill>
        <p:spPr>
          <a:xfrm>
            <a:off x="5449662" y="2345039"/>
            <a:ext cx="3137641" cy="1628725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B61C9B2B-916F-4072-B263-9B9E9E2E2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9662" y="1206252"/>
            <a:ext cx="3154786" cy="11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8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186</Words>
  <Application>Microsoft Office PowerPoint</Application>
  <PresentationFormat>Apresentação na tela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slide</dc:title>
  <dc:creator>gguedes</dc:creator>
  <cp:lastModifiedBy>Luciane Maria</cp:lastModifiedBy>
  <cp:revision>231</cp:revision>
  <dcterms:created xsi:type="dcterms:W3CDTF">2021-07-26T17:07:04Z</dcterms:created>
  <dcterms:modified xsi:type="dcterms:W3CDTF">2022-06-22T19:55:43Z</dcterms:modified>
</cp:coreProperties>
</file>