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971" autoAdjust="0"/>
    <p:restoredTop sz="94660"/>
  </p:normalViewPr>
  <p:slideViewPr>
    <p:cSldViewPr snapToGrid="0">
      <p:cViewPr varScale="1">
        <p:scale>
          <a:sx n="87" d="100"/>
          <a:sy n="87" d="100"/>
        </p:scale>
        <p:origin x="43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7DF72C-7AA0-2705-E33D-BFCBEAC26DBE}"/>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8E7D46B1-0D91-8F7E-0DB5-98E9ADCE54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EA0D0A0C-728A-D54C-BE5B-7C317A78B38D}"/>
              </a:ext>
            </a:extLst>
          </p:cNvPr>
          <p:cNvSpPr>
            <a:spLocks noGrp="1"/>
          </p:cNvSpPr>
          <p:nvPr>
            <p:ph type="dt" sz="half" idx="10"/>
          </p:nvPr>
        </p:nvSpPr>
        <p:spPr/>
        <p:txBody>
          <a:bodyPr/>
          <a:lstStyle/>
          <a:p>
            <a:fld id="{CEE8AC97-E4B7-433D-A75B-4E36D7CEBFFD}" type="datetimeFigureOut">
              <a:rPr lang="pt-BR" smtClean="0"/>
              <a:t>20/06/2022</a:t>
            </a:fld>
            <a:endParaRPr lang="pt-BR"/>
          </a:p>
        </p:txBody>
      </p:sp>
      <p:sp>
        <p:nvSpPr>
          <p:cNvPr id="5" name="Espaço Reservado para Rodapé 4">
            <a:extLst>
              <a:ext uri="{FF2B5EF4-FFF2-40B4-BE49-F238E27FC236}">
                <a16:creationId xmlns:a16="http://schemas.microsoft.com/office/drawing/2014/main" id="{3E140BEB-24C5-DA74-4CCD-FE482B09E9F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83EEA66E-16FC-71BD-7BEB-077B9858AE63}"/>
              </a:ext>
            </a:extLst>
          </p:cNvPr>
          <p:cNvSpPr>
            <a:spLocks noGrp="1"/>
          </p:cNvSpPr>
          <p:nvPr>
            <p:ph type="sldNum" sz="quarter" idx="12"/>
          </p:nvPr>
        </p:nvSpPr>
        <p:spPr/>
        <p:txBody>
          <a:bodyPr/>
          <a:lstStyle/>
          <a:p>
            <a:fld id="{7FC64117-A8BC-455F-AF7A-09A8C9F0D586}" type="slidenum">
              <a:rPr lang="pt-BR" smtClean="0"/>
              <a:t>‹nº›</a:t>
            </a:fld>
            <a:endParaRPr lang="pt-BR"/>
          </a:p>
        </p:txBody>
      </p:sp>
    </p:spTree>
    <p:extLst>
      <p:ext uri="{BB962C8B-B14F-4D97-AF65-F5344CB8AC3E}">
        <p14:creationId xmlns:p14="http://schemas.microsoft.com/office/powerpoint/2010/main" val="3926287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96DB5A-9267-2BC4-547F-5F3DEC2FB639}"/>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390C68A3-AC31-3834-09F1-A1910792F8C0}"/>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64B07E8E-C71C-62CD-21C7-66E0756A628E}"/>
              </a:ext>
            </a:extLst>
          </p:cNvPr>
          <p:cNvSpPr>
            <a:spLocks noGrp="1"/>
          </p:cNvSpPr>
          <p:nvPr>
            <p:ph type="dt" sz="half" idx="10"/>
          </p:nvPr>
        </p:nvSpPr>
        <p:spPr/>
        <p:txBody>
          <a:bodyPr/>
          <a:lstStyle/>
          <a:p>
            <a:fld id="{CEE8AC97-E4B7-433D-A75B-4E36D7CEBFFD}" type="datetimeFigureOut">
              <a:rPr lang="pt-BR" smtClean="0"/>
              <a:t>20/06/2022</a:t>
            </a:fld>
            <a:endParaRPr lang="pt-BR"/>
          </a:p>
        </p:txBody>
      </p:sp>
      <p:sp>
        <p:nvSpPr>
          <p:cNvPr id="5" name="Espaço Reservado para Rodapé 4">
            <a:extLst>
              <a:ext uri="{FF2B5EF4-FFF2-40B4-BE49-F238E27FC236}">
                <a16:creationId xmlns:a16="http://schemas.microsoft.com/office/drawing/2014/main" id="{0C7165EC-CE3F-94A1-CEF8-DF86EDA693E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08DE338-73E6-281B-BE1E-47CB1CF4DBD4}"/>
              </a:ext>
            </a:extLst>
          </p:cNvPr>
          <p:cNvSpPr>
            <a:spLocks noGrp="1"/>
          </p:cNvSpPr>
          <p:nvPr>
            <p:ph type="sldNum" sz="quarter" idx="12"/>
          </p:nvPr>
        </p:nvSpPr>
        <p:spPr/>
        <p:txBody>
          <a:bodyPr/>
          <a:lstStyle/>
          <a:p>
            <a:fld id="{7FC64117-A8BC-455F-AF7A-09A8C9F0D586}" type="slidenum">
              <a:rPr lang="pt-BR" smtClean="0"/>
              <a:t>‹nº›</a:t>
            </a:fld>
            <a:endParaRPr lang="pt-BR"/>
          </a:p>
        </p:txBody>
      </p:sp>
    </p:spTree>
    <p:extLst>
      <p:ext uri="{BB962C8B-B14F-4D97-AF65-F5344CB8AC3E}">
        <p14:creationId xmlns:p14="http://schemas.microsoft.com/office/powerpoint/2010/main" val="2249200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CBCDFA2-BC59-86A2-267C-078454279010}"/>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A65F5A5C-E723-C897-FDBA-B1319FE26368}"/>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6AD8A03F-C711-A4C2-590F-5B9142AA271B}"/>
              </a:ext>
            </a:extLst>
          </p:cNvPr>
          <p:cNvSpPr>
            <a:spLocks noGrp="1"/>
          </p:cNvSpPr>
          <p:nvPr>
            <p:ph type="dt" sz="half" idx="10"/>
          </p:nvPr>
        </p:nvSpPr>
        <p:spPr/>
        <p:txBody>
          <a:bodyPr/>
          <a:lstStyle/>
          <a:p>
            <a:fld id="{CEE8AC97-E4B7-433D-A75B-4E36D7CEBFFD}" type="datetimeFigureOut">
              <a:rPr lang="pt-BR" smtClean="0"/>
              <a:t>20/06/2022</a:t>
            </a:fld>
            <a:endParaRPr lang="pt-BR"/>
          </a:p>
        </p:txBody>
      </p:sp>
      <p:sp>
        <p:nvSpPr>
          <p:cNvPr id="5" name="Espaço Reservado para Rodapé 4">
            <a:extLst>
              <a:ext uri="{FF2B5EF4-FFF2-40B4-BE49-F238E27FC236}">
                <a16:creationId xmlns:a16="http://schemas.microsoft.com/office/drawing/2014/main" id="{4526394A-99AD-BB9F-8CD1-1B20B8F631D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B8A9279E-FAE9-6F36-8D7B-4E510E3F8D67}"/>
              </a:ext>
            </a:extLst>
          </p:cNvPr>
          <p:cNvSpPr>
            <a:spLocks noGrp="1"/>
          </p:cNvSpPr>
          <p:nvPr>
            <p:ph type="sldNum" sz="quarter" idx="12"/>
          </p:nvPr>
        </p:nvSpPr>
        <p:spPr/>
        <p:txBody>
          <a:bodyPr/>
          <a:lstStyle/>
          <a:p>
            <a:fld id="{7FC64117-A8BC-455F-AF7A-09A8C9F0D586}" type="slidenum">
              <a:rPr lang="pt-BR" smtClean="0"/>
              <a:t>‹nº›</a:t>
            </a:fld>
            <a:endParaRPr lang="pt-BR"/>
          </a:p>
        </p:txBody>
      </p:sp>
    </p:spTree>
    <p:extLst>
      <p:ext uri="{BB962C8B-B14F-4D97-AF65-F5344CB8AC3E}">
        <p14:creationId xmlns:p14="http://schemas.microsoft.com/office/powerpoint/2010/main" val="1393559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DD3C3A-19BC-D91E-B471-7EEC3FB72EB6}"/>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2CFB93DF-4778-B57B-EA62-607A8681F985}"/>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66B47AC5-33A4-B173-5FA9-C80431F589F7}"/>
              </a:ext>
            </a:extLst>
          </p:cNvPr>
          <p:cNvSpPr>
            <a:spLocks noGrp="1"/>
          </p:cNvSpPr>
          <p:nvPr>
            <p:ph type="dt" sz="half" idx="10"/>
          </p:nvPr>
        </p:nvSpPr>
        <p:spPr/>
        <p:txBody>
          <a:bodyPr/>
          <a:lstStyle/>
          <a:p>
            <a:fld id="{CEE8AC97-E4B7-433D-A75B-4E36D7CEBFFD}" type="datetimeFigureOut">
              <a:rPr lang="pt-BR" smtClean="0"/>
              <a:t>20/06/2022</a:t>
            </a:fld>
            <a:endParaRPr lang="pt-BR"/>
          </a:p>
        </p:txBody>
      </p:sp>
      <p:sp>
        <p:nvSpPr>
          <p:cNvPr id="5" name="Espaço Reservado para Rodapé 4">
            <a:extLst>
              <a:ext uri="{FF2B5EF4-FFF2-40B4-BE49-F238E27FC236}">
                <a16:creationId xmlns:a16="http://schemas.microsoft.com/office/drawing/2014/main" id="{5DC748B1-A71C-1EAB-50C2-3FFCE21F4C6D}"/>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468FB238-24C0-255E-27B2-0475261CD02C}"/>
              </a:ext>
            </a:extLst>
          </p:cNvPr>
          <p:cNvSpPr>
            <a:spLocks noGrp="1"/>
          </p:cNvSpPr>
          <p:nvPr>
            <p:ph type="sldNum" sz="quarter" idx="12"/>
          </p:nvPr>
        </p:nvSpPr>
        <p:spPr/>
        <p:txBody>
          <a:bodyPr/>
          <a:lstStyle/>
          <a:p>
            <a:fld id="{7FC64117-A8BC-455F-AF7A-09A8C9F0D586}" type="slidenum">
              <a:rPr lang="pt-BR" smtClean="0"/>
              <a:t>‹nº›</a:t>
            </a:fld>
            <a:endParaRPr lang="pt-BR"/>
          </a:p>
        </p:txBody>
      </p:sp>
    </p:spTree>
    <p:extLst>
      <p:ext uri="{BB962C8B-B14F-4D97-AF65-F5344CB8AC3E}">
        <p14:creationId xmlns:p14="http://schemas.microsoft.com/office/powerpoint/2010/main" val="4240208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65741E-F125-F244-F735-E39777B9D8F7}"/>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4A540A8F-A40A-7E3A-CAF2-3EDB841640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A94F155C-C9B0-5D81-F8A3-7DB968838796}"/>
              </a:ext>
            </a:extLst>
          </p:cNvPr>
          <p:cNvSpPr>
            <a:spLocks noGrp="1"/>
          </p:cNvSpPr>
          <p:nvPr>
            <p:ph type="dt" sz="half" idx="10"/>
          </p:nvPr>
        </p:nvSpPr>
        <p:spPr/>
        <p:txBody>
          <a:bodyPr/>
          <a:lstStyle/>
          <a:p>
            <a:fld id="{CEE8AC97-E4B7-433D-A75B-4E36D7CEBFFD}" type="datetimeFigureOut">
              <a:rPr lang="pt-BR" smtClean="0"/>
              <a:t>20/06/2022</a:t>
            </a:fld>
            <a:endParaRPr lang="pt-BR"/>
          </a:p>
        </p:txBody>
      </p:sp>
      <p:sp>
        <p:nvSpPr>
          <p:cNvPr id="5" name="Espaço Reservado para Rodapé 4">
            <a:extLst>
              <a:ext uri="{FF2B5EF4-FFF2-40B4-BE49-F238E27FC236}">
                <a16:creationId xmlns:a16="http://schemas.microsoft.com/office/drawing/2014/main" id="{0A0B400D-5C71-D0F0-4A0A-D12E105C5425}"/>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76609245-14D8-3AF1-55D8-8CB61394F4BE}"/>
              </a:ext>
            </a:extLst>
          </p:cNvPr>
          <p:cNvSpPr>
            <a:spLocks noGrp="1"/>
          </p:cNvSpPr>
          <p:nvPr>
            <p:ph type="sldNum" sz="quarter" idx="12"/>
          </p:nvPr>
        </p:nvSpPr>
        <p:spPr/>
        <p:txBody>
          <a:bodyPr/>
          <a:lstStyle/>
          <a:p>
            <a:fld id="{7FC64117-A8BC-455F-AF7A-09A8C9F0D586}" type="slidenum">
              <a:rPr lang="pt-BR" smtClean="0"/>
              <a:t>‹nº›</a:t>
            </a:fld>
            <a:endParaRPr lang="pt-BR"/>
          </a:p>
        </p:txBody>
      </p:sp>
    </p:spTree>
    <p:extLst>
      <p:ext uri="{BB962C8B-B14F-4D97-AF65-F5344CB8AC3E}">
        <p14:creationId xmlns:p14="http://schemas.microsoft.com/office/powerpoint/2010/main" val="3811959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EA505D-289F-6688-74D4-CC843CE901BF}"/>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F27972A1-EC43-9730-19FE-2BE5D73AA1AB}"/>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7F41995A-342F-6803-2185-EAF43447F346}"/>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D2E8D0B0-BB7C-D160-06B1-DDDEC907225E}"/>
              </a:ext>
            </a:extLst>
          </p:cNvPr>
          <p:cNvSpPr>
            <a:spLocks noGrp="1"/>
          </p:cNvSpPr>
          <p:nvPr>
            <p:ph type="dt" sz="half" idx="10"/>
          </p:nvPr>
        </p:nvSpPr>
        <p:spPr/>
        <p:txBody>
          <a:bodyPr/>
          <a:lstStyle/>
          <a:p>
            <a:fld id="{CEE8AC97-E4B7-433D-A75B-4E36D7CEBFFD}" type="datetimeFigureOut">
              <a:rPr lang="pt-BR" smtClean="0"/>
              <a:t>20/06/2022</a:t>
            </a:fld>
            <a:endParaRPr lang="pt-BR"/>
          </a:p>
        </p:txBody>
      </p:sp>
      <p:sp>
        <p:nvSpPr>
          <p:cNvPr id="6" name="Espaço Reservado para Rodapé 5">
            <a:extLst>
              <a:ext uri="{FF2B5EF4-FFF2-40B4-BE49-F238E27FC236}">
                <a16:creationId xmlns:a16="http://schemas.microsoft.com/office/drawing/2014/main" id="{C7ACF8AB-7279-E2B1-E489-45961CEF908C}"/>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DDD42DAF-14FF-64F7-290B-151E5AA94FAF}"/>
              </a:ext>
            </a:extLst>
          </p:cNvPr>
          <p:cNvSpPr>
            <a:spLocks noGrp="1"/>
          </p:cNvSpPr>
          <p:nvPr>
            <p:ph type="sldNum" sz="quarter" idx="12"/>
          </p:nvPr>
        </p:nvSpPr>
        <p:spPr/>
        <p:txBody>
          <a:bodyPr/>
          <a:lstStyle/>
          <a:p>
            <a:fld id="{7FC64117-A8BC-455F-AF7A-09A8C9F0D586}" type="slidenum">
              <a:rPr lang="pt-BR" smtClean="0"/>
              <a:t>‹nº›</a:t>
            </a:fld>
            <a:endParaRPr lang="pt-BR"/>
          </a:p>
        </p:txBody>
      </p:sp>
    </p:spTree>
    <p:extLst>
      <p:ext uri="{BB962C8B-B14F-4D97-AF65-F5344CB8AC3E}">
        <p14:creationId xmlns:p14="http://schemas.microsoft.com/office/powerpoint/2010/main" val="1946568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13EAEE-FC09-E851-9EA3-B95B3F700A55}"/>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D4221561-0C65-7B47-DF8F-AC1E69F0DD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62383959-9A2D-B6DA-0185-BC2F10F886CA}"/>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32EE8178-73EE-3057-3302-0221E10835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F3D53D07-C592-4B24-BE6A-EE5ACF563EFA}"/>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36749488-5DA6-B4A8-635B-F25B679A4E8B}"/>
              </a:ext>
            </a:extLst>
          </p:cNvPr>
          <p:cNvSpPr>
            <a:spLocks noGrp="1"/>
          </p:cNvSpPr>
          <p:nvPr>
            <p:ph type="dt" sz="half" idx="10"/>
          </p:nvPr>
        </p:nvSpPr>
        <p:spPr/>
        <p:txBody>
          <a:bodyPr/>
          <a:lstStyle/>
          <a:p>
            <a:fld id="{CEE8AC97-E4B7-433D-A75B-4E36D7CEBFFD}" type="datetimeFigureOut">
              <a:rPr lang="pt-BR" smtClean="0"/>
              <a:t>20/06/2022</a:t>
            </a:fld>
            <a:endParaRPr lang="pt-BR"/>
          </a:p>
        </p:txBody>
      </p:sp>
      <p:sp>
        <p:nvSpPr>
          <p:cNvPr id="8" name="Espaço Reservado para Rodapé 7">
            <a:extLst>
              <a:ext uri="{FF2B5EF4-FFF2-40B4-BE49-F238E27FC236}">
                <a16:creationId xmlns:a16="http://schemas.microsoft.com/office/drawing/2014/main" id="{5197476B-93B8-C496-BCCD-D94A2767C3A4}"/>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F7D29436-3725-21B9-794A-60E7B02E8177}"/>
              </a:ext>
            </a:extLst>
          </p:cNvPr>
          <p:cNvSpPr>
            <a:spLocks noGrp="1"/>
          </p:cNvSpPr>
          <p:nvPr>
            <p:ph type="sldNum" sz="quarter" idx="12"/>
          </p:nvPr>
        </p:nvSpPr>
        <p:spPr/>
        <p:txBody>
          <a:bodyPr/>
          <a:lstStyle/>
          <a:p>
            <a:fld id="{7FC64117-A8BC-455F-AF7A-09A8C9F0D586}" type="slidenum">
              <a:rPr lang="pt-BR" smtClean="0"/>
              <a:t>‹nº›</a:t>
            </a:fld>
            <a:endParaRPr lang="pt-BR"/>
          </a:p>
        </p:txBody>
      </p:sp>
    </p:spTree>
    <p:extLst>
      <p:ext uri="{BB962C8B-B14F-4D97-AF65-F5344CB8AC3E}">
        <p14:creationId xmlns:p14="http://schemas.microsoft.com/office/powerpoint/2010/main" val="3177392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88EFD0-CBA6-A5F3-B22A-A549721D1A81}"/>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B57D315C-1D77-85E2-D71B-6C86FB00BD35}"/>
              </a:ext>
            </a:extLst>
          </p:cNvPr>
          <p:cNvSpPr>
            <a:spLocks noGrp="1"/>
          </p:cNvSpPr>
          <p:nvPr>
            <p:ph type="dt" sz="half" idx="10"/>
          </p:nvPr>
        </p:nvSpPr>
        <p:spPr/>
        <p:txBody>
          <a:bodyPr/>
          <a:lstStyle/>
          <a:p>
            <a:fld id="{CEE8AC97-E4B7-433D-A75B-4E36D7CEBFFD}" type="datetimeFigureOut">
              <a:rPr lang="pt-BR" smtClean="0"/>
              <a:t>20/06/2022</a:t>
            </a:fld>
            <a:endParaRPr lang="pt-BR"/>
          </a:p>
        </p:txBody>
      </p:sp>
      <p:sp>
        <p:nvSpPr>
          <p:cNvPr id="4" name="Espaço Reservado para Rodapé 3">
            <a:extLst>
              <a:ext uri="{FF2B5EF4-FFF2-40B4-BE49-F238E27FC236}">
                <a16:creationId xmlns:a16="http://schemas.microsoft.com/office/drawing/2014/main" id="{A49DBCB8-00D2-E208-DA23-CC3C142BA223}"/>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3CB0F1FF-9489-66AD-F45A-D674D259F238}"/>
              </a:ext>
            </a:extLst>
          </p:cNvPr>
          <p:cNvSpPr>
            <a:spLocks noGrp="1"/>
          </p:cNvSpPr>
          <p:nvPr>
            <p:ph type="sldNum" sz="quarter" idx="12"/>
          </p:nvPr>
        </p:nvSpPr>
        <p:spPr/>
        <p:txBody>
          <a:bodyPr/>
          <a:lstStyle/>
          <a:p>
            <a:fld id="{7FC64117-A8BC-455F-AF7A-09A8C9F0D586}" type="slidenum">
              <a:rPr lang="pt-BR" smtClean="0"/>
              <a:t>‹nº›</a:t>
            </a:fld>
            <a:endParaRPr lang="pt-BR"/>
          </a:p>
        </p:txBody>
      </p:sp>
    </p:spTree>
    <p:extLst>
      <p:ext uri="{BB962C8B-B14F-4D97-AF65-F5344CB8AC3E}">
        <p14:creationId xmlns:p14="http://schemas.microsoft.com/office/powerpoint/2010/main" val="1529827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23FB3999-C85F-75E1-5BE2-85292FE126CD}"/>
              </a:ext>
            </a:extLst>
          </p:cNvPr>
          <p:cNvSpPr>
            <a:spLocks noGrp="1"/>
          </p:cNvSpPr>
          <p:nvPr>
            <p:ph type="dt" sz="half" idx="10"/>
          </p:nvPr>
        </p:nvSpPr>
        <p:spPr/>
        <p:txBody>
          <a:bodyPr/>
          <a:lstStyle/>
          <a:p>
            <a:fld id="{CEE8AC97-E4B7-433D-A75B-4E36D7CEBFFD}" type="datetimeFigureOut">
              <a:rPr lang="pt-BR" smtClean="0"/>
              <a:t>20/06/2022</a:t>
            </a:fld>
            <a:endParaRPr lang="pt-BR"/>
          </a:p>
        </p:txBody>
      </p:sp>
      <p:sp>
        <p:nvSpPr>
          <p:cNvPr id="3" name="Espaço Reservado para Rodapé 2">
            <a:extLst>
              <a:ext uri="{FF2B5EF4-FFF2-40B4-BE49-F238E27FC236}">
                <a16:creationId xmlns:a16="http://schemas.microsoft.com/office/drawing/2014/main" id="{D24FDB05-99F7-45C8-F066-8E3D40C56BD5}"/>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E8C444AD-1976-0B03-07E1-992728F37D52}"/>
              </a:ext>
            </a:extLst>
          </p:cNvPr>
          <p:cNvSpPr>
            <a:spLocks noGrp="1"/>
          </p:cNvSpPr>
          <p:nvPr>
            <p:ph type="sldNum" sz="quarter" idx="12"/>
          </p:nvPr>
        </p:nvSpPr>
        <p:spPr/>
        <p:txBody>
          <a:bodyPr/>
          <a:lstStyle/>
          <a:p>
            <a:fld id="{7FC64117-A8BC-455F-AF7A-09A8C9F0D586}" type="slidenum">
              <a:rPr lang="pt-BR" smtClean="0"/>
              <a:t>‹nº›</a:t>
            </a:fld>
            <a:endParaRPr lang="pt-BR"/>
          </a:p>
        </p:txBody>
      </p:sp>
    </p:spTree>
    <p:extLst>
      <p:ext uri="{BB962C8B-B14F-4D97-AF65-F5344CB8AC3E}">
        <p14:creationId xmlns:p14="http://schemas.microsoft.com/office/powerpoint/2010/main" val="2510745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33F15-E3BA-CE2A-EFDE-37A7CF8EB9B5}"/>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87AF9C1A-1594-6F2F-58C9-6D1BB42C44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283AC947-2D87-D8D5-749C-4953EC5983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031242CB-82C0-5F03-5854-087CBB7566C9}"/>
              </a:ext>
            </a:extLst>
          </p:cNvPr>
          <p:cNvSpPr>
            <a:spLocks noGrp="1"/>
          </p:cNvSpPr>
          <p:nvPr>
            <p:ph type="dt" sz="half" idx="10"/>
          </p:nvPr>
        </p:nvSpPr>
        <p:spPr/>
        <p:txBody>
          <a:bodyPr/>
          <a:lstStyle/>
          <a:p>
            <a:fld id="{CEE8AC97-E4B7-433D-A75B-4E36D7CEBFFD}" type="datetimeFigureOut">
              <a:rPr lang="pt-BR" smtClean="0"/>
              <a:t>20/06/2022</a:t>
            </a:fld>
            <a:endParaRPr lang="pt-BR"/>
          </a:p>
        </p:txBody>
      </p:sp>
      <p:sp>
        <p:nvSpPr>
          <p:cNvPr id="6" name="Espaço Reservado para Rodapé 5">
            <a:extLst>
              <a:ext uri="{FF2B5EF4-FFF2-40B4-BE49-F238E27FC236}">
                <a16:creationId xmlns:a16="http://schemas.microsoft.com/office/drawing/2014/main" id="{EA8E7E04-EECE-2BC7-A208-4A4838403C81}"/>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3ED5B86E-6A28-4A95-8247-20E76DC93E5E}"/>
              </a:ext>
            </a:extLst>
          </p:cNvPr>
          <p:cNvSpPr>
            <a:spLocks noGrp="1"/>
          </p:cNvSpPr>
          <p:nvPr>
            <p:ph type="sldNum" sz="quarter" idx="12"/>
          </p:nvPr>
        </p:nvSpPr>
        <p:spPr/>
        <p:txBody>
          <a:bodyPr/>
          <a:lstStyle/>
          <a:p>
            <a:fld id="{7FC64117-A8BC-455F-AF7A-09A8C9F0D586}" type="slidenum">
              <a:rPr lang="pt-BR" smtClean="0"/>
              <a:t>‹nº›</a:t>
            </a:fld>
            <a:endParaRPr lang="pt-BR"/>
          </a:p>
        </p:txBody>
      </p:sp>
    </p:spTree>
    <p:extLst>
      <p:ext uri="{BB962C8B-B14F-4D97-AF65-F5344CB8AC3E}">
        <p14:creationId xmlns:p14="http://schemas.microsoft.com/office/powerpoint/2010/main" val="3368807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F79BC7-17EA-5AC7-5309-25EE45A8D5EB}"/>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1F5F8F60-A275-A5FD-6375-1C026DE62B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0EC4549A-925C-267E-EA99-CF9D30F3A1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E6993B37-03B2-2E7F-6B09-7D9964AE3B0C}"/>
              </a:ext>
            </a:extLst>
          </p:cNvPr>
          <p:cNvSpPr>
            <a:spLocks noGrp="1"/>
          </p:cNvSpPr>
          <p:nvPr>
            <p:ph type="dt" sz="half" idx="10"/>
          </p:nvPr>
        </p:nvSpPr>
        <p:spPr/>
        <p:txBody>
          <a:bodyPr/>
          <a:lstStyle/>
          <a:p>
            <a:fld id="{CEE8AC97-E4B7-433D-A75B-4E36D7CEBFFD}" type="datetimeFigureOut">
              <a:rPr lang="pt-BR" smtClean="0"/>
              <a:t>20/06/2022</a:t>
            </a:fld>
            <a:endParaRPr lang="pt-BR"/>
          </a:p>
        </p:txBody>
      </p:sp>
      <p:sp>
        <p:nvSpPr>
          <p:cNvPr id="6" name="Espaço Reservado para Rodapé 5">
            <a:extLst>
              <a:ext uri="{FF2B5EF4-FFF2-40B4-BE49-F238E27FC236}">
                <a16:creationId xmlns:a16="http://schemas.microsoft.com/office/drawing/2014/main" id="{5987172A-E9CB-0122-4C57-1BDCCF9026EF}"/>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514AEA68-74EF-4FF5-D17A-50A3C6F758AA}"/>
              </a:ext>
            </a:extLst>
          </p:cNvPr>
          <p:cNvSpPr>
            <a:spLocks noGrp="1"/>
          </p:cNvSpPr>
          <p:nvPr>
            <p:ph type="sldNum" sz="quarter" idx="12"/>
          </p:nvPr>
        </p:nvSpPr>
        <p:spPr/>
        <p:txBody>
          <a:bodyPr/>
          <a:lstStyle/>
          <a:p>
            <a:fld id="{7FC64117-A8BC-455F-AF7A-09A8C9F0D586}" type="slidenum">
              <a:rPr lang="pt-BR" smtClean="0"/>
              <a:t>‹nº›</a:t>
            </a:fld>
            <a:endParaRPr lang="pt-BR"/>
          </a:p>
        </p:txBody>
      </p:sp>
    </p:spTree>
    <p:extLst>
      <p:ext uri="{BB962C8B-B14F-4D97-AF65-F5344CB8AC3E}">
        <p14:creationId xmlns:p14="http://schemas.microsoft.com/office/powerpoint/2010/main" val="1804249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0551CB65-FC7F-87E1-A6DE-1AD8962B42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9970952C-2CFC-29F7-EF4F-A88FDE9655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0F66228-953D-99C5-0B36-A98BD1DA16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E8AC97-E4B7-433D-A75B-4E36D7CEBFFD}" type="datetimeFigureOut">
              <a:rPr lang="pt-BR" smtClean="0"/>
              <a:t>20/06/2022</a:t>
            </a:fld>
            <a:endParaRPr lang="pt-BR"/>
          </a:p>
        </p:txBody>
      </p:sp>
      <p:sp>
        <p:nvSpPr>
          <p:cNvPr id="5" name="Espaço Reservado para Rodapé 4">
            <a:extLst>
              <a:ext uri="{FF2B5EF4-FFF2-40B4-BE49-F238E27FC236}">
                <a16:creationId xmlns:a16="http://schemas.microsoft.com/office/drawing/2014/main" id="{8F3AF92A-52C9-64A9-25FC-BB9072CC17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E1AC2C6B-E195-2EFB-F1A9-3A5CF65680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64117-A8BC-455F-AF7A-09A8C9F0D586}" type="slidenum">
              <a:rPr lang="pt-BR" smtClean="0"/>
              <a:t>‹nº›</a:t>
            </a:fld>
            <a:endParaRPr lang="pt-BR"/>
          </a:p>
        </p:txBody>
      </p:sp>
    </p:spTree>
    <p:extLst>
      <p:ext uri="{BB962C8B-B14F-4D97-AF65-F5344CB8AC3E}">
        <p14:creationId xmlns:p14="http://schemas.microsoft.com/office/powerpoint/2010/main" val="2709176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ixaDeTexto 9">
            <a:extLst>
              <a:ext uri="{FF2B5EF4-FFF2-40B4-BE49-F238E27FC236}">
                <a16:creationId xmlns:a16="http://schemas.microsoft.com/office/drawing/2014/main" id="{1814BB68-679A-2984-3038-258AF9FC3FB6}"/>
              </a:ext>
            </a:extLst>
          </p:cNvPr>
          <p:cNvSpPr txBox="1"/>
          <p:nvPr/>
        </p:nvSpPr>
        <p:spPr>
          <a:xfrm>
            <a:off x="0" y="68807"/>
            <a:ext cx="12192000" cy="969496"/>
          </a:xfrm>
          <a:prstGeom prst="rect">
            <a:avLst/>
          </a:prstGeom>
          <a:noFill/>
        </p:spPr>
        <p:txBody>
          <a:bodyPr wrap="square" rtlCol="0">
            <a:spAutoFit/>
          </a:bodyPr>
          <a:lstStyle/>
          <a:p>
            <a:pPr algn="ctr"/>
            <a:r>
              <a:rPr lang="pt-PT" sz="1600" b="1" cap="all" dirty="0">
                <a:effectLst/>
                <a:ea typeface="Times New Roman" panose="02020603050405020304" pitchFamily="18" charset="0"/>
                <a:cs typeface="Times New Roman" panose="02020603050405020304" pitchFamily="18" charset="0"/>
              </a:rPr>
              <a:t>ANÁLISE BIBLIOMÉTRICA DE PUBLICAÇÕES NA ÁREA DE RESÍDUOS DOMICILIARES E COMPORTAMENTO PRÓ-AMBIENTAL</a:t>
            </a:r>
          </a:p>
          <a:p>
            <a:pPr algn="ctr"/>
            <a:r>
              <a:rPr lang="pt-PT" sz="1400" b="1" i="1" dirty="0">
                <a:solidFill>
                  <a:schemeClr val="tx1">
                    <a:lumMod val="65000"/>
                    <a:lumOff val="35000"/>
                  </a:schemeClr>
                </a:solidFill>
                <a:effectLst/>
                <a:ea typeface="Times New Roman" panose="02020603050405020304" pitchFamily="18" charset="0"/>
                <a:cs typeface="Times New Roman" panose="02020603050405020304" pitchFamily="18" charset="0"/>
              </a:rPr>
              <a:t>de Albuquerque Fujiwara FLORA LYN, Javier Contreras Pineda FRANCISCO (flora.fujiwara@aluno.unb.br)</a:t>
            </a:r>
          </a:p>
          <a:p>
            <a:pPr algn="ctr">
              <a:spcAft>
                <a:spcPts val="300"/>
              </a:spcAft>
              <a:tabLst>
                <a:tab pos="914400" algn="l"/>
              </a:tabLst>
            </a:pPr>
            <a:r>
              <a:rPr lang="pt-PT" sz="1400" i="1" dirty="0">
                <a:solidFill>
                  <a:schemeClr val="tx1">
                    <a:lumMod val="65000"/>
                    <a:lumOff val="35000"/>
                  </a:schemeClr>
                </a:solidFill>
                <a:effectLst/>
                <a:ea typeface="Times New Roman" panose="02020603050405020304" pitchFamily="18" charset="0"/>
              </a:rPr>
              <a:t>Programa de Pós-Graduação em Tecnologia Ambiental e Recursos Hidrícos. Departamento de Engenharia Civil e Ambiental. Universidade de Brasília</a:t>
            </a:r>
            <a:endParaRPr lang="pt-BR" sz="1400" i="1" dirty="0">
              <a:solidFill>
                <a:schemeClr val="tx1">
                  <a:lumMod val="65000"/>
                  <a:lumOff val="35000"/>
                </a:schemeClr>
              </a:solidFill>
              <a:effectLst/>
              <a:ea typeface="Times New Roman" panose="02020603050405020304" pitchFamily="18" charset="0"/>
            </a:endParaRPr>
          </a:p>
          <a:p>
            <a:pPr algn="ctr">
              <a:spcAft>
                <a:spcPts val="300"/>
              </a:spcAft>
              <a:tabLst>
                <a:tab pos="914400" algn="l"/>
              </a:tabLst>
            </a:pPr>
            <a:r>
              <a:rPr lang="pt-PT" sz="1050" i="1" dirty="0">
                <a:effectLst/>
                <a:ea typeface="Times New Roman" panose="02020603050405020304" pitchFamily="18" charset="0"/>
              </a:rPr>
              <a:t>Universidade de Brasília. Campus Darcy Ribeiro, Asa Norte 70910-900 - Brasília, DF – Brasil</a:t>
            </a:r>
            <a:endParaRPr lang="pt-BR" sz="1200" i="1" dirty="0">
              <a:effectLst/>
              <a:ea typeface="Times New Roman" panose="02020603050405020304" pitchFamily="18" charset="0"/>
              <a:cs typeface="Times New Roman" panose="02020603050405020304" pitchFamily="18" charset="0"/>
            </a:endParaRPr>
          </a:p>
        </p:txBody>
      </p:sp>
      <p:sp>
        <p:nvSpPr>
          <p:cNvPr id="13" name="CaixaDeTexto 12">
            <a:extLst>
              <a:ext uri="{FF2B5EF4-FFF2-40B4-BE49-F238E27FC236}">
                <a16:creationId xmlns:a16="http://schemas.microsoft.com/office/drawing/2014/main" id="{52BCE17A-8347-DC82-A848-53A3DA4B2E2F}"/>
              </a:ext>
            </a:extLst>
          </p:cNvPr>
          <p:cNvSpPr txBox="1"/>
          <p:nvPr/>
        </p:nvSpPr>
        <p:spPr>
          <a:xfrm>
            <a:off x="123117" y="1097086"/>
            <a:ext cx="5940000" cy="1631216"/>
          </a:xfrm>
          <a:prstGeom prst="rect">
            <a:avLst/>
          </a:prstGeom>
          <a:solidFill>
            <a:schemeClr val="bg1">
              <a:lumMod val="85000"/>
            </a:schemeClr>
          </a:solidFill>
          <a:ln>
            <a:noFill/>
          </a:ln>
        </p:spPr>
        <p:txBody>
          <a:bodyPr wrap="square" rtlCol="0">
            <a:spAutoFit/>
          </a:bodyPr>
          <a:lstStyle/>
          <a:p>
            <a:pPr algn="just"/>
            <a:r>
              <a:rPr lang="pt-BR" sz="1200" b="1" dirty="0">
                <a:effectLst/>
                <a:ea typeface="Times New Roman" panose="02020603050405020304" pitchFamily="18" charset="0"/>
                <a:cs typeface="Times New Roman" panose="02020603050405020304" pitchFamily="18" charset="0"/>
              </a:rPr>
              <a:t>Introdução</a:t>
            </a:r>
          </a:p>
          <a:p>
            <a:pPr algn="just"/>
            <a:r>
              <a:rPr lang="pt-BR" sz="1100" dirty="0">
                <a:effectLst/>
                <a:ea typeface="Times New Roman" panose="02020603050405020304" pitchFamily="18" charset="0"/>
                <a:cs typeface="Times New Roman" panose="02020603050405020304" pitchFamily="18" charset="0"/>
              </a:rPr>
              <a:t>Questões ambientais são entendidos por grande parte da população global como importantes problemas da sociedade moderna, no entanto poucos são os indivíduos que de fato se engajam em comportamentos que efetivamente contribuam para as soluções dessas questões (</a:t>
            </a:r>
            <a:r>
              <a:rPr lang="pt-BR" sz="1100" dirty="0" err="1">
                <a:effectLst/>
                <a:ea typeface="Times New Roman" panose="02020603050405020304" pitchFamily="18" charset="0"/>
                <a:cs typeface="Times New Roman" panose="02020603050405020304" pitchFamily="18" charset="0"/>
              </a:rPr>
              <a:t>Gifford</a:t>
            </a:r>
            <a:r>
              <a:rPr lang="pt-BR" sz="1100" dirty="0">
                <a:effectLst/>
                <a:ea typeface="Times New Roman" panose="02020603050405020304" pitchFamily="18" charset="0"/>
                <a:cs typeface="Times New Roman" panose="02020603050405020304" pitchFamily="18" charset="0"/>
              </a:rPr>
              <a:t>, 2011). Diversos são os fatores que distanciam a preocupação da ação humana, demandando das investigações interdisciplinaridade. A problemática ambiental dos resíduos sólidos tem ganhado notoriedade na sociedade, e a investigação dos aspectos comportamentais podem fundamentar as discussões, afim de promover mudanças duráveis e que de fato garantam a continuidade do comportamento de preservação do meio ambiente (Kaiser et al., 2017). </a:t>
            </a:r>
          </a:p>
        </p:txBody>
      </p:sp>
      <p:sp>
        <p:nvSpPr>
          <p:cNvPr id="17" name="CaixaDeTexto 16">
            <a:extLst>
              <a:ext uri="{FF2B5EF4-FFF2-40B4-BE49-F238E27FC236}">
                <a16:creationId xmlns:a16="http://schemas.microsoft.com/office/drawing/2014/main" id="{70D26BF7-2B95-06BA-A7A1-6C294320612B}"/>
              </a:ext>
            </a:extLst>
          </p:cNvPr>
          <p:cNvSpPr txBox="1"/>
          <p:nvPr/>
        </p:nvSpPr>
        <p:spPr>
          <a:xfrm>
            <a:off x="123117" y="2654367"/>
            <a:ext cx="5940000" cy="615553"/>
          </a:xfrm>
          <a:prstGeom prst="rect">
            <a:avLst/>
          </a:prstGeom>
          <a:solidFill>
            <a:schemeClr val="bg1">
              <a:lumMod val="95000"/>
            </a:schemeClr>
          </a:solidFill>
          <a:ln>
            <a:noFill/>
          </a:ln>
        </p:spPr>
        <p:txBody>
          <a:bodyPr wrap="square" rtlCol="0">
            <a:spAutoFit/>
          </a:bodyPr>
          <a:lstStyle/>
          <a:p>
            <a:pPr algn="just"/>
            <a:r>
              <a:rPr lang="pt-BR" sz="1200" b="1" dirty="0">
                <a:ea typeface="Times New Roman" panose="02020603050405020304" pitchFamily="18" charset="0"/>
                <a:cs typeface="Times New Roman" panose="02020603050405020304" pitchFamily="18" charset="0"/>
              </a:rPr>
              <a:t>Objetivos</a:t>
            </a:r>
          </a:p>
          <a:p>
            <a:pPr algn="just"/>
            <a:r>
              <a:rPr lang="pt-BR" sz="1100" dirty="0">
                <a:ea typeface="Times New Roman" panose="02020603050405020304" pitchFamily="18" charset="0"/>
                <a:cs typeface="Times New Roman" panose="02020603050405020304" pitchFamily="18" charset="0"/>
              </a:rPr>
              <a:t>Avaliar os aspectos estruturais e dinâmicos de pesquisas científicas na área de comportamento pró-ambiental (CPA) e resíduos sólidos domiciliares (RSD) por meio do mapeamento bibliométrico.</a:t>
            </a:r>
          </a:p>
        </p:txBody>
      </p:sp>
      <p:sp>
        <p:nvSpPr>
          <p:cNvPr id="18" name="CaixaDeTexto 17">
            <a:extLst>
              <a:ext uri="{FF2B5EF4-FFF2-40B4-BE49-F238E27FC236}">
                <a16:creationId xmlns:a16="http://schemas.microsoft.com/office/drawing/2014/main" id="{4AC2A198-DA6D-4817-A1D8-CFED280A368E}"/>
              </a:ext>
            </a:extLst>
          </p:cNvPr>
          <p:cNvSpPr txBox="1"/>
          <p:nvPr/>
        </p:nvSpPr>
        <p:spPr>
          <a:xfrm>
            <a:off x="123117" y="3269920"/>
            <a:ext cx="5940000" cy="1969770"/>
          </a:xfrm>
          <a:prstGeom prst="rect">
            <a:avLst/>
          </a:prstGeom>
          <a:solidFill>
            <a:schemeClr val="bg1">
              <a:lumMod val="85000"/>
            </a:schemeClr>
          </a:solidFill>
        </p:spPr>
        <p:txBody>
          <a:bodyPr wrap="square" rtlCol="0">
            <a:spAutoFit/>
          </a:bodyPr>
          <a:lstStyle/>
          <a:p>
            <a:pPr algn="just"/>
            <a:r>
              <a:rPr lang="pt-BR" sz="1200" b="1" dirty="0">
                <a:effectLst/>
                <a:ea typeface="Times New Roman" panose="02020603050405020304" pitchFamily="18" charset="0"/>
                <a:cs typeface="Times New Roman" panose="02020603050405020304" pitchFamily="18" charset="0"/>
              </a:rPr>
              <a:t>Metodologia</a:t>
            </a:r>
          </a:p>
          <a:p>
            <a:pPr algn="just"/>
            <a:r>
              <a:rPr lang="pt-BR" sz="1100" dirty="0">
                <a:effectLst/>
                <a:ea typeface="Times New Roman" panose="02020603050405020304" pitchFamily="18" charset="0"/>
                <a:cs typeface="Times New Roman" panose="02020603050405020304" pitchFamily="18" charset="0"/>
              </a:rPr>
              <a:t>A base de dados utilizada foi a </a:t>
            </a:r>
            <a:r>
              <a:rPr lang="pt-BR" sz="1100" i="1" dirty="0">
                <a:effectLst/>
                <a:ea typeface="Times New Roman" panose="02020603050405020304" pitchFamily="18" charset="0"/>
                <a:cs typeface="Times New Roman" panose="02020603050405020304" pitchFamily="18" charset="0"/>
              </a:rPr>
              <a:t>Scopus</a:t>
            </a:r>
            <a:r>
              <a:rPr lang="pt-BR" sz="1100" dirty="0">
                <a:effectLst/>
                <a:ea typeface="Times New Roman" panose="02020603050405020304" pitchFamily="18" charset="0"/>
                <a:cs typeface="Times New Roman" panose="02020603050405020304" pitchFamily="18" charset="0"/>
              </a:rPr>
              <a:t>, pela sua relevância em termos de quantidades de citações revisadas por pares. Foram selecionados apenas publicações na língua inglesa, pela sua predominância do campo acadêmico, entre os anos de 1992 e 2022. As palavras chaves usadas foram “</a:t>
            </a:r>
            <a:r>
              <a:rPr lang="pt-BR" sz="1100" i="1" dirty="0" err="1">
                <a:effectLst/>
                <a:ea typeface="Times New Roman" panose="02020603050405020304" pitchFamily="18" charset="0"/>
                <a:cs typeface="Times New Roman" panose="02020603050405020304" pitchFamily="18" charset="0"/>
              </a:rPr>
              <a:t>Behaviour</a:t>
            </a:r>
            <a:r>
              <a:rPr lang="pt-BR" sz="1100" dirty="0">
                <a:effectLst/>
                <a:ea typeface="Times New Roman" panose="02020603050405020304" pitchFamily="18" charset="0"/>
                <a:cs typeface="Times New Roman" panose="02020603050405020304" pitchFamily="18" charset="0"/>
              </a:rPr>
              <a:t>”, “</a:t>
            </a:r>
            <a:r>
              <a:rPr lang="pt-BR" sz="1100" i="1" dirty="0" err="1">
                <a:effectLst/>
                <a:ea typeface="Times New Roman" panose="02020603050405020304" pitchFamily="18" charset="0"/>
                <a:cs typeface="Times New Roman" panose="02020603050405020304" pitchFamily="18" charset="0"/>
              </a:rPr>
              <a:t>Behavior</a:t>
            </a:r>
            <a:r>
              <a:rPr lang="pt-BR" sz="1100" dirty="0">
                <a:effectLst/>
                <a:ea typeface="Times New Roman" panose="02020603050405020304" pitchFamily="18" charset="0"/>
                <a:cs typeface="Times New Roman" panose="02020603050405020304" pitchFamily="18" charset="0"/>
              </a:rPr>
              <a:t>”, “</a:t>
            </a:r>
            <a:r>
              <a:rPr lang="pt-BR" sz="1100" i="1" dirty="0" err="1">
                <a:effectLst/>
                <a:ea typeface="Times New Roman" panose="02020603050405020304" pitchFamily="18" charset="0"/>
                <a:cs typeface="Times New Roman" panose="02020603050405020304" pitchFamily="18" charset="0"/>
              </a:rPr>
              <a:t>Waste</a:t>
            </a:r>
            <a:r>
              <a:rPr lang="pt-BR" sz="1100" dirty="0">
                <a:effectLst/>
                <a:ea typeface="Times New Roman" panose="02020603050405020304" pitchFamily="18" charset="0"/>
                <a:cs typeface="Times New Roman" panose="02020603050405020304" pitchFamily="18" charset="0"/>
              </a:rPr>
              <a:t>”, “</a:t>
            </a:r>
            <a:r>
              <a:rPr lang="pt-BR" sz="1100" i="1" dirty="0" err="1">
                <a:effectLst/>
                <a:ea typeface="Times New Roman" panose="02020603050405020304" pitchFamily="18" charset="0"/>
                <a:cs typeface="Times New Roman" panose="02020603050405020304" pitchFamily="18" charset="0"/>
              </a:rPr>
              <a:t>Household</a:t>
            </a:r>
            <a:r>
              <a:rPr lang="pt-BR" sz="1100" dirty="0">
                <a:effectLst/>
                <a:ea typeface="Times New Roman" panose="02020603050405020304" pitchFamily="18" charset="0"/>
                <a:cs typeface="Times New Roman" panose="02020603050405020304" pitchFamily="18" charset="0"/>
              </a:rPr>
              <a:t>”. A busca ocorreu nas palavras-chaves e os operadores booleanos utilizados foram o AND e OR, sendo o último aplicado apenas para contemplar a variação das escritas “</a:t>
            </a:r>
            <a:r>
              <a:rPr lang="pt-BR" sz="1100" i="1" dirty="0" err="1">
                <a:effectLst/>
                <a:ea typeface="Times New Roman" panose="02020603050405020304" pitchFamily="18" charset="0"/>
                <a:cs typeface="Times New Roman" panose="02020603050405020304" pitchFamily="18" charset="0"/>
              </a:rPr>
              <a:t>Behaviour</a:t>
            </a:r>
            <a:r>
              <a:rPr lang="pt-BR" sz="1100" dirty="0">
                <a:effectLst/>
                <a:ea typeface="Times New Roman" panose="02020603050405020304" pitchFamily="18" charset="0"/>
                <a:cs typeface="Times New Roman" panose="02020603050405020304" pitchFamily="18" charset="0"/>
              </a:rPr>
              <a:t>” e “</a:t>
            </a:r>
            <a:r>
              <a:rPr lang="pt-BR" sz="1100" i="1" dirty="0" err="1">
                <a:effectLst/>
                <a:ea typeface="Times New Roman" panose="02020603050405020304" pitchFamily="18" charset="0"/>
                <a:cs typeface="Times New Roman" panose="02020603050405020304" pitchFamily="18" charset="0"/>
              </a:rPr>
              <a:t>Behavior</a:t>
            </a:r>
            <a:r>
              <a:rPr lang="pt-BR" sz="1100" dirty="0">
                <a:effectLst/>
                <a:ea typeface="Times New Roman" panose="02020603050405020304" pitchFamily="18" charset="0"/>
                <a:cs typeface="Times New Roman" panose="02020603050405020304" pitchFamily="18" charset="0"/>
              </a:rPr>
              <a:t>”. O pré-processamento foi feito no </a:t>
            </a:r>
            <a:r>
              <a:rPr lang="pt-BR" sz="1100" i="1" dirty="0" err="1">
                <a:effectLst/>
                <a:ea typeface="Times New Roman" panose="02020603050405020304" pitchFamily="18" charset="0"/>
                <a:cs typeface="Times New Roman" panose="02020603050405020304" pitchFamily="18" charset="0"/>
              </a:rPr>
              <a:t>SciMAT</a:t>
            </a:r>
            <a:r>
              <a:rPr lang="pt-BR" sz="1100" dirty="0">
                <a:effectLst/>
                <a:ea typeface="Times New Roman" panose="02020603050405020304" pitchFamily="18" charset="0"/>
                <a:cs typeface="Times New Roman" panose="02020603050405020304" pitchFamily="18" charset="0"/>
              </a:rPr>
              <a:t>, que incorpora métodos e algoritmos para a visualização de dados bibliométricos por meio de um software de código aberto (</a:t>
            </a:r>
            <a:r>
              <a:rPr lang="pt-BR" sz="1100" dirty="0" err="1">
                <a:effectLst/>
                <a:ea typeface="Times New Roman" panose="02020603050405020304" pitchFamily="18" charset="0"/>
                <a:cs typeface="Times New Roman" panose="02020603050405020304" pitchFamily="18" charset="0"/>
              </a:rPr>
              <a:t>Cobo</a:t>
            </a:r>
            <a:r>
              <a:rPr lang="pt-BR" sz="1100" dirty="0">
                <a:effectLst/>
                <a:ea typeface="Times New Roman" panose="02020603050405020304" pitchFamily="18" charset="0"/>
                <a:cs typeface="Times New Roman" panose="02020603050405020304" pitchFamily="18" charset="0"/>
              </a:rPr>
              <a:t> et al., 2012). Foram aplicadas funções de agrupamento de palavras para: remoção de palavras duplicadas; agrupamento de palavras singulares e plurais; e grafias distintas.</a:t>
            </a:r>
          </a:p>
        </p:txBody>
      </p:sp>
      <p:sp>
        <p:nvSpPr>
          <p:cNvPr id="19" name="CaixaDeTexto 18">
            <a:extLst>
              <a:ext uri="{FF2B5EF4-FFF2-40B4-BE49-F238E27FC236}">
                <a16:creationId xmlns:a16="http://schemas.microsoft.com/office/drawing/2014/main" id="{20FD7406-0DF7-DF3B-63D1-20B511B99C27}"/>
              </a:ext>
            </a:extLst>
          </p:cNvPr>
          <p:cNvSpPr txBox="1"/>
          <p:nvPr/>
        </p:nvSpPr>
        <p:spPr>
          <a:xfrm>
            <a:off x="6128883" y="1099019"/>
            <a:ext cx="5940000" cy="1800493"/>
          </a:xfrm>
          <a:prstGeom prst="rect">
            <a:avLst/>
          </a:prstGeom>
          <a:solidFill>
            <a:schemeClr val="bg1">
              <a:lumMod val="85000"/>
            </a:schemeClr>
          </a:solidFill>
        </p:spPr>
        <p:txBody>
          <a:bodyPr wrap="square" rtlCol="0">
            <a:spAutoFit/>
          </a:bodyPr>
          <a:lstStyle/>
          <a:p>
            <a:pPr algn="just"/>
            <a:r>
              <a:rPr lang="pt-BR" sz="1200" b="1" dirty="0">
                <a:ea typeface="Times New Roman" panose="02020603050405020304" pitchFamily="18" charset="0"/>
                <a:cs typeface="Times New Roman" panose="02020603050405020304" pitchFamily="18" charset="0"/>
              </a:rPr>
              <a:t>Resultados</a:t>
            </a:r>
          </a:p>
          <a:p>
            <a:pPr algn="just"/>
            <a:r>
              <a:rPr lang="pt-BR" sz="1100" dirty="0">
                <a:ea typeface="Times New Roman" panose="02020603050405020304" pitchFamily="18" charset="0"/>
                <a:cs typeface="Times New Roman" panose="02020603050405020304" pitchFamily="18" charset="0"/>
              </a:rPr>
              <a:t>O levantamento de documentos retornou 465 artigos, sendo 51% das publicações feitas entre 2019 e 2022 (Figura 1). O período 1 registrou publicações em seis dos 11 anos que compõe o intervalo, o período 2 em sete dos oito anos do intervalo. A partir de 2011, foram identificadas publicações todos os anos. No mapa de evolução (Figura 2) são apresentados os relacionamentos entre os temas. Observa-se a emergência do tema de “resíduos de embalagens” (</a:t>
            </a:r>
            <a:r>
              <a:rPr lang="pt-BR" sz="1100" i="1" dirty="0" err="1">
                <a:ea typeface="Times New Roman" panose="02020603050405020304" pitchFamily="18" charset="0"/>
                <a:cs typeface="Times New Roman" panose="02020603050405020304" pitchFamily="18" charset="0"/>
              </a:rPr>
              <a:t>packaging-waste</a:t>
            </a:r>
            <a:r>
              <a:rPr lang="pt-BR" sz="1100" dirty="0">
                <a:ea typeface="Times New Roman" panose="02020603050405020304" pitchFamily="18" charset="0"/>
                <a:cs typeface="Times New Roman" panose="02020603050405020304" pitchFamily="18" charset="0"/>
              </a:rPr>
              <a:t>) no último período, vinculado ao tema de “reciclagem de resíduos”. O último período também apresentou uma distribuição mais uniforme entre as citações dos temas em comparação ao anterior. Os círculos aproximaram-se em tamanho, reduzindo a diferença da temática de “resíduos de alimentos” (</a:t>
            </a:r>
            <a:r>
              <a:rPr lang="pt-BR" sz="1100" i="1" dirty="0">
                <a:ea typeface="Times New Roman" panose="02020603050405020304" pitchFamily="18" charset="0"/>
                <a:cs typeface="Times New Roman" panose="02020603050405020304" pitchFamily="18" charset="0"/>
              </a:rPr>
              <a:t>food </a:t>
            </a:r>
            <a:r>
              <a:rPr lang="pt-BR" sz="1100" i="1" dirty="0" err="1">
                <a:ea typeface="Times New Roman" panose="02020603050405020304" pitchFamily="18" charset="0"/>
                <a:cs typeface="Times New Roman" panose="02020603050405020304" pitchFamily="18" charset="0"/>
              </a:rPr>
              <a:t>waste</a:t>
            </a:r>
            <a:r>
              <a:rPr lang="pt-BR" sz="1100" dirty="0">
                <a:ea typeface="Times New Roman" panose="02020603050405020304" pitchFamily="18" charset="0"/>
                <a:cs typeface="Times New Roman" panose="02020603050405020304" pitchFamily="18" charset="0"/>
              </a:rPr>
              <a:t>) para os demais temas mapeados.</a:t>
            </a:r>
          </a:p>
        </p:txBody>
      </p:sp>
      <p:pic>
        <p:nvPicPr>
          <p:cNvPr id="20" name="Imagem 19" descr="Gráfico, Gráfico de barras&#10;&#10;Descrição gerada automaticamente">
            <a:extLst>
              <a:ext uri="{FF2B5EF4-FFF2-40B4-BE49-F238E27FC236}">
                <a16:creationId xmlns:a16="http://schemas.microsoft.com/office/drawing/2014/main" id="{A418509F-1B67-7EE1-748B-6968240EDD10}"/>
              </a:ext>
            </a:extLst>
          </p:cNvPr>
          <p:cNvPicPr>
            <a:picLocks noChangeAspect="1"/>
          </p:cNvPicPr>
          <p:nvPr/>
        </p:nvPicPr>
        <p:blipFill rotWithShape="1">
          <a:blip r:embed="rId2"/>
          <a:srcRect l="2149" t="-2204" b="-1"/>
          <a:stretch/>
        </p:blipFill>
        <p:spPr bwMode="auto">
          <a:xfrm>
            <a:off x="512456" y="5233824"/>
            <a:ext cx="5191125" cy="1496586"/>
          </a:xfrm>
          <a:prstGeom prst="rect">
            <a:avLst/>
          </a:prstGeom>
          <a:ln>
            <a:noFill/>
          </a:ln>
          <a:extLst>
            <a:ext uri="{53640926-AAD7-44D8-BBD7-CCE9431645EC}">
              <a14:shadowObscured xmlns:a14="http://schemas.microsoft.com/office/drawing/2010/main"/>
            </a:ext>
          </a:extLst>
        </p:spPr>
      </p:pic>
      <p:pic>
        <p:nvPicPr>
          <p:cNvPr id="22" name="Imagem 21">
            <a:extLst>
              <a:ext uri="{FF2B5EF4-FFF2-40B4-BE49-F238E27FC236}">
                <a16:creationId xmlns:a16="http://schemas.microsoft.com/office/drawing/2014/main" id="{737E5E44-9632-F590-48E5-01A79435738A}"/>
              </a:ext>
            </a:extLst>
          </p:cNvPr>
          <p:cNvPicPr>
            <a:picLocks noChangeAspect="1"/>
          </p:cNvPicPr>
          <p:nvPr/>
        </p:nvPicPr>
        <p:blipFill rotWithShape="1">
          <a:blip r:embed="rId3"/>
          <a:srcRect l="2066" r="2968" b="84764"/>
          <a:stretch/>
        </p:blipFill>
        <p:spPr>
          <a:xfrm>
            <a:off x="6188477" y="2962144"/>
            <a:ext cx="5760000" cy="246221"/>
          </a:xfrm>
          <a:prstGeom prst="rect">
            <a:avLst/>
          </a:prstGeom>
        </p:spPr>
      </p:pic>
      <p:sp>
        <p:nvSpPr>
          <p:cNvPr id="25" name="CaixaDeTexto 24">
            <a:extLst>
              <a:ext uri="{FF2B5EF4-FFF2-40B4-BE49-F238E27FC236}">
                <a16:creationId xmlns:a16="http://schemas.microsoft.com/office/drawing/2014/main" id="{310DC039-B7CD-434F-FD47-808DA5E787E6}"/>
              </a:ext>
            </a:extLst>
          </p:cNvPr>
          <p:cNvSpPr txBox="1"/>
          <p:nvPr/>
        </p:nvSpPr>
        <p:spPr>
          <a:xfrm>
            <a:off x="479806" y="6648434"/>
            <a:ext cx="5191126" cy="230832"/>
          </a:xfrm>
          <a:prstGeom prst="rect">
            <a:avLst/>
          </a:prstGeom>
          <a:noFill/>
        </p:spPr>
        <p:txBody>
          <a:bodyPr wrap="square" rtlCol="0">
            <a:spAutoFit/>
          </a:bodyPr>
          <a:lstStyle/>
          <a:p>
            <a:pPr algn="ctr"/>
            <a:r>
              <a:rPr lang="pt-BR" sz="900" b="1" dirty="0">
                <a:effectLst/>
                <a:ea typeface="Times New Roman" panose="02020603050405020304" pitchFamily="18" charset="0"/>
                <a:cs typeface="Times New Roman" panose="02020603050405020304" pitchFamily="18" charset="0"/>
              </a:rPr>
              <a:t>Fig. 1. Distribuição das publicações por ano</a:t>
            </a:r>
          </a:p>
        </p:txBody>
      </p:sp>
      <p:sp>
        <p:nvSpPr>
          <p:cNvPr id="29" name="CaixaDeTexto 28">
            <a:extLst>
              <a:ext uri="{FF2B5EF4-FFF2-40B4-BE49-F238E27FC236}">
                <a16:creationId xmlns:a16="http://schemas.microsoft.com/office/drawing/2014/main" id="{0D780FF3-2564-5255-156D-06DBE7A9DBAC}"/>
              </a:ext>
            </a:extLst>
          </p:cNvPr>
          <p:cNvSpPr txBox="1"/>
          <p:nvPr/>
        </p:nvSpPr>
        <p:spPr>
          <a:xfrm>
            <a:off x="6308883" y="4485082"/>
            <a:ext cx="5760000" cy="246221"/>
          </a:xfrm>
          <a:prstGeom prst="rect">
            <a:avLst/>
          </a:prstGeom>
          <a:noFill/>
        </p:spPr>
        <p:txBody>
          <a:bodyPr wrap="square" rtlCol="0">
            <a:spAutoFit/>
          </a:bodyPr>
          <a:lstStyle/>
          <a:p>
            <a:pPr algn="ctr"/>
            <a:r>
              <a:rPr lang="pt-BR" sz="1000" b="1" dirty="0">
                <a:effectLst/>
                <a:ea typeface="Times New Roman" panose="02020603050405020304" pitchFamily="18" charset="0"/>
                <a:cs typeface="Times New Roman" panose="02020603050405020304" pitchFamily="18" charset="0"/>
              </a:rPr>
              <a:t>Fig. 2. Mapa de evolução – documentos centrais – soma de citações</a:t>
            </a:r>
          </a:p>
        </p:txBody>
      </p:sp>
      <p:sp>
        <p:nvSpPr>
          <p:cNvPr id="30" name="CaixaDeTexto 29">
            <a:extLst>
              <a:ext uri="{FF2B5EF4-FFF2-40B4-BE49-F238E27FC236}">
                <a16:creationId xmlns:a16="http://schemas.microsoft.com/office/drawing/2014/main" id="{3ED70420-0216-43AC-C5B7-CCDD25EB29CC}"/>
              </a:ext>
            </a:extLst>
          </p:cNvPr>
          <p:cNvSpPr txBox="1"/>
          <p:nvPr/>
        </p:nvSpPr>
        <p:spPr>
          <a:xfrm>
            <a:off x="6134458" y="4718953"/>
            <a:ext cx="5940000" cy="2139047"/>
          </a:xfrm>
          <a:prstGeom prst="rect">
            <a:avLst/>
          </a:prstGeom>
          <a:solidFill>
            <a:schemeClr val="bg1">
              <a:lumMod val="95000"/>
            </a:schemeClr>
          </a:solidFill>
        </p:spPr>
        <p:txBody>
          <a:bodyPr wrap="square" rtlCol="0">
            <a:spAutoFit/>
          </a:bodyPr>
          <a:lstStyle/>
          <a:p>
            <a:pPr algn="just"/>
            <a:r>
              <a:rPr lang="pt-BR" sz="1200" b="1" dirty="0">
                <a:ea typeface="Times New Roman" panose="02020603050405020304" pitchFamily="18" charset="0"/>
                <a:cs typeface="Times New Roman" panose="02020603050405020304" pitchFamily="18" charset="0"/>
              </a:rPr>
              <a:t>Conclusões</a:t>
            </a:r>
          </a:p>
          <a:p>
            <a:pPr algn="just"/>
            <a:r>
              <a:rPr lang="pt-BR" sz="1100" dirty="0">
                <a:ea typeface="Times New Roman" panose="02020603050405020304" pitchFamily="18" charset="0"/>
                <a:cs typeface="Times New Roman" panose="02020603050405020304" pitchFamily="18" charset="0"/>
              </a:rPr>
              <a:t>O estudo indicou uma crescente quantidades de publicações voltadas para a as áreas de RSD e CPA. Em 2015 foi identificada a emergência do tema da teoria do comportamento planejado, indicando um aprofundamento na interdisciplinaridade de estudos de comportamento com a temática de RSD. É relevante observar a extinção do tema de prevenção de resíduos no mapeamento realizado (terceiro período), indicando uma maior exploração de comportamentos rotineiros (por exemplo reciclagem), e uma redução de estudos voltados a mudanças mais profundas em termos comportamentais, como a alterações do padrão de consumo e prevenção de resíduos. Análises mais aprofundadas, visando uma revisão sistêmica dos artigos levantados poderá elucidar o entendimento de conceitos que tem ganhado notoriedade no campo, como resíduos de alimentos (“</a:t>
            </a:r>
            <a:r>
              <a:rPr lang="pt-BR" sz="1100" i="1" dirty="0">
                <a:ea typeface="Times New Roman" panose="02020603050405020304" pitchFamily="18" charset="0"/>
                <a:cs typeface="Times New Roman" panose="02020603050405020304" pitchFamily="18" charset="0"/>
              </a:rPr>
              <a:t>food-</a:t>
            </a:r>
            <a:r>
              <a:rPr lang="pt-BR" sz="1100" i="1" dirty="0" err="1">
                <a:ea typeface="Times New Roman" panose="02020603050405020304" pitchFamily="18" charset="0"/>
                <a:cs typeface="Times New Roman" panose="02020603050405020304" pitchFamily="18" charset="0"/>
              </a:rPr>
              <a:t>waste</a:t>
            </a:r>
            <a:r>
              <a:rPr lang="pt-BR" sz="1100" dirty="0">
                <a:ea typeface="Times New Roman" panose="02020603050405020304" pitchFamily="18" charset="0"/>
                <a:cs typeface="Times New Roman" panose="02020603050405020304" pitchFamily="18" charset="0"/>
              </a:rPr>
              <a:t>”) e como temas vinculados à comportamentos ambientais diferentes da reciclagem têm sido trabalhados na literatura.</a:t>
            </a:r>
          </a:p>
        </p:txBody>
      </p:sp>
      <p:pic>
        <p:nvPicPr>
          <p:cNvPr id="32" name="Imagem 31" descr="Uma imagem contendo bola, atletismo, flor, mesa&#10;&#10;Descrição gerada automaticamente">
            <a:extLst>
              <a:ext uri="{FF2B5EF4-FFF2-40B4-BE49-F238E27FC236}">
                <a16:creationId xmlns:a16="http://schemas.microsoft.com/office/drawing/2014/main" id="{9C438BBD-246F-1D8F-1AD7-AB71F5D0C4B1}"/>
              </a:ext>
            </a:extLst>
          </p:cNvPr>
          <p:cNvPicPr>
            <a:picLocks noChangeAspect="1"/>
          </p:cNvPicPr>
          <p:nvPr/>
        </p:nvPicPr>
        <p:blipFill rotWithShape="1">
          <a:blip r:embed="rId4">
            <a:extLst>
              <a:ext uri="{28A0092B-C50C-407E-A947-70E740481C1C}">
                <a14:useLocalDpi xmlns:a14="http://schemas.microsoft.com/office/drawing/2010/main" val="0"/>
              </a:ext>
            </a:extLst>
          </a:blip>
          <a:srcRect b="10024"/>
          <a:stretch/>
        </p:blipFill>
        <p:spPr>
          <a:xfrm>
            <a:off x="6063117" y="3196850"/>
            <a:ext cx="5940000" cy="1369227"/>
          </a:xfrm>
          <a:prstGeom prst="rect">
            <a:avLst/>
          </a:prstGeom>
        </p:spPr>
      </p:pic>
    </p:spTree>
    <p:extLst>
      <p:ext uri="{BB962C8B-B14F-4D97-AF65-F5344CB8AC3E}">
        <p14:creationId xmlns:p14="http://schemas.microsoft.com/office/powerpoint/2010/main" val="2723612019"/>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690</Words>
  <Application>Microsoft Office PowerPoint</Application>
  <PresentationFormat>Widescreen</PresentationFormat>
  <Paragraphs>16</Paragraphs>
  <Slides>1</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vt:i4>
      </vt:variant>
    </vt:vector>
  </HeadingPairs>
  <TitlesOfParts>
    <vt:vector size="5" baseType="lpstr">
      <vt:lpstr>Arial</vt:lpstr>
      <vt:lpstr>Calibri</vt:lpstr>
      <vt:lpstr>Calibri Light</vt:lpstr>
      <vt:lpstr>Tema do Office</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Flora Lyn de Albuquerque Fujiwara</dc:creator>
  <cp:lastModifiedBy>Flora Lyn de Albuquerque Fujiwara</cp:lastModifiedBy>
  <cp:revision>1</cp:revision>
  <dcterms:created xsi:type="dcterms:W3CDTF">2022-06-20T14:26:16Z</dcterms:created>
  <dcterms:modified xsi:type="dcterms:W3CDTF">2022-06-20T15:26:26Z</dcterms:modified>
</cp:coreProperties>
</file>