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0A5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82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94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83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46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51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36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42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01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99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95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62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42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644F4-6D75-4316-BBE2-8562E81FF24F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3E96-EF50-48D2-A779-381039A3EE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75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m texto, símbolo&#10;&#10;Descrição gerada automaticamente">
            <a:extLst>
              <a:ext uri="{FF2B5EF4-FFF2-40B4-BE49-F238E27FC236}">
                <a16:creationId xmlns:a16="http://schemas.microsoft.com/office/drawing/2014/main" xmlns="" id="{B39C681A-53FC-6AD1-DE68-1B36358FA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10" y="92968"/>
            <a:ext cx="1383375" cy="1548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5E85AE9D-6CD5-79E6-9B36-4FCAC4A5B50E}"/>
              </a:ext>
            </a:extLst>
          </p:cNvPr>
          <p:cNvSpPr txBox="1"/>
          <p:nvPr/>
        </p:nvSpPr>
        <p:spPr>
          <a:xfrm>
            <a:off x="1824479" y="37372"/>
            <a:ext cx="194382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pt-PT" sz="1600" b="1" cap="all" dirty="0">
                <a:solidFill>
                  <a:srgbClr val="3C50A5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AVALIAÇÃO DA REMOÇÃO DOS MICROPLÁSTICOS DE POLIETILENO E POLIESTIRENO EXPANDIDO POR COAGULAÇÃO QUÍMICA </a:t>
            </a:r>
            <a:endParaRPr lang="pt-BR" sz="1600" b="1" cap="all" dirty="0">
              <a:solidFill>
                <a:srgbClr val="3C50A5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B6D44D6B-259E-09A7-B8FC-D026EBA9ED09}"/>
              </a:ext>
            </a:extLst>
          </p:cNvPr>
          <p:cNvSpPr txBox="1"/>
          <p:nvPr/>
        </p:nvSpPr>
        <p:spPr>
          <a:xfrm>
            <a:off x="1941429" y="390861"/>
            <a:ext cx="194382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pt-P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Thaynara Lorrayne de OLIVEIRA</a:t>
            </a:r>
            <a:r>
              <a:rPr lang="pt-PT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P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Francisco Javier Cuba TERAN</a:t>
            </a:r>
            <a:r>
              <a:rPr lang="pt-PT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Renata Medici Frayne CUBA³, Fernanda Ferreira FREITAS</a:t>
            </a:r>
            <a:r>
              <a:rPr lang="pt-PT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P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Hellem Victoria Ribeiro SANTOS</a:t>
            </a:r>
            <a:r>
              <a:rPr lang="pt-PT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3322CA36-9B69-4115-8D49-10EDBEF267B1}"/>
              </a:ext>
            </a:extLst>
          </p:cNvPr>
          <p:cNvSpPr txBox="1"/>
          <p:nvPr/>
        </p:nvSpPr>
        <p:spPr>
          <a:xfrm>
            <a:off x="1797395" y="744350"/>
            <a:ext cx="1972627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Escola de Engenharia Civil e Ambiental, Universidade Federal de Goiás, Goiânia-Go, thaynaralorrayne_@</a:t>
            </a:r>
            <a:r>
              <a:rPr lang="pt-PT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hotmail.com; 2</a:t>
            </a:r>
            <a:r>
              <a:rPr lang="pt-P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Escola de Engenharia Civil e Ambiental, Universidade Federal de Goiás, Goiânia-Go, </a:t>
            </a:r>
            <a:r>
              <a:rPr lang="pt-PT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paco.ufg@gmail.com; 3</a:t>
            </a:r>
            <a:r>
              <a:rPr lang="pt-P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Escola de Engenharia Civil e Ambiental, Universidade Federal de Goiás, Goiânia-Go, </a:t>
            </a:r>
            <a:r>
              <a:rPr lang="pt-PT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renatafrayne@ufg.br; 4</a:t>
            </a:r>
            <a:r>
              <a:rPr lang="pt-P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Instituto de Química, Universidade Federal de Goiás, Goiânia-Go, </a:t>
            </a:r>
            <a:r>
              <a:rPr lang="pt-PT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fernanda_ferreira_freitas@ufg.br; 5</a:t>
            </a:r>
            <a:r>
              <a:rPr lang="pt-P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Escola de Engenharia Civil e Ambiental, Universidade Federal de Goiás, Goiânia-Go, </a:t>
            </a:r>
            <a:r>
              <a:rPr lang="pt-PT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hellemvsantos@gmail.com.</a:t>
            </a:r>
            <a:endParaRPr lang="pt-B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2C7E9A16-DF72-AA72-A6F5-494189645160}"/>
              </a:ext>
            </a:extLst>
          </p:cNvPr>
          <p:cNvSpPr txBox="1"/>
          <p:nvPr/>
        </p:nvSpPr>
        <p:spPr>
          <a:xfrm>
            <a:off x="14236" y="2817254"/>
            <a:ext cx="17894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PT" sz="1600" b="1" cap="all" dirty="0">
                <a:solidFill>
                  <a:srgbClr val="3C50A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1600" b="1" cap="all" dirty="0">
              <a:solidFill>
                <a:srgbClr val="3C50A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D39EAA64-3343-86D3-0787-2FB1B28E1031}"/>
              </a:ext>
            </a:extLst>
          </p:cNvPr>
          <p:cNvSpPr txBox="1"/>
          <p:nvPr/>
        </p:nvSpPr>
        <p:spPr>
          <a:xfrm>
            <a:off x="14236" y="1836437"/>
            <a:ext cx="12435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PT" sz="1600" b="1" cap="all" dirty="0">
                <a:solidFill>
                  <a:srgbClr val="3C50A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pt-BR" sz="1600" b="1" cap="all" dirty="0">
              <a:solidFill>
                <a:srgbClr val="3C50A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FE6F5DF3-725F-1B0E-8B0F-B77CF2CFB86D}"/>
              </a:ext>
            </a:extLst>
          </p:cNvPr>
          <p:cNvSpPr txBox="1"/>
          <p:nvPr/>
        </p:nvSpPr>
        <p:spPr>
          <a:xfrm>
            <a:off x="14236" y="5032829"/>
            <a:ext cx="35487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BR" sz="1600" b="1" cap="all" dirty="0" smtClean="0">
                <a:solidFill>
                  <a:srgbClr val="3C50A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MATERIAIS E MÉTODOS </a:t>
            </a:r>
            <a:endParaRPr lang="pt-BR" sz="1600" b="1" cap="all" dirty="0">
              <a:solidFill>
                <a:srgbClr val="3C50A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7C882666-2032-2D71-8F9A-42A0BF768ADD}"/>
              </a:ext>
            </a:extLst>
          </p:cNvPr>
          <p:cNvSpPr txBox="1"/>
          <p:nvPr/>
        </p:nvSpPr>
        <p:spPr>
          <a:xfrm>
            <a:off x="14236" y="7405712"/>
            <a:ext cx="41070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BR" sz="1600" b="1" cap="all" dirty="0" smtClean="0">
                <a:solidFill>
                  <a:srgbClr val="3C50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  <a:endParaRPr lang="pt-BR" sz="1600" b="1" cap="all" dirty="0">
              <a:solidFill>
                <a:srgbClr val="3C50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xmlns="" id="{5B32B17A-794E-B157-14A5-E8F050E18AB3}"/>
              </a:ext>
            </a:extLst>
          </p:cNvPr>
          <p:cNvSpPr txBox="1"/>
          <p:nvPr/>
        </p:nvSpPr>
        <p:spPr>
          <a:xfrm>
            <a:off x="11571696" y="5510723"/>
            <a:ext cx="18366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BR" sz="1600" b="1" cap="all" dirty="0" smtClean="0">
                <a:solidFill>
                  <a:srgbClr val="3C50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1600" b="1" cap="all" dirty="0">
              <a:solidFill>
                <a:srgbClr val="3C50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xmlns="" id="{E25609E3-F0F8-4818-ACFB-82D1B8C5DBE1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11571696" y="1483014"/>
            <a:ext cx="88834" cy="1060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-24143" y="2206460"/>
            <a:ext cx="11493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3C50A5"/>
              </a:buClr>
            </a:pP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Avaliar as condições ideais para remoção do microplástico de polietileno (PE) e poliestireno expandido (EPS), por processo de coagulação e floculação, utilizando o sulfato de alumínio (Al</a:t>
            </a:r>
            <a:r>
              <a:rPr lang="pt-BR" sz="1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pt-BR" sz="1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1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9907" y="3173368"/>
            <a:ext cx="11493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microplásticos (MPs) podem chegar até mananciais superficiais, subterrâneos, mares e oceanos pelo percurso natural ou por despejos de efluentes líquidos e podem persistir no meio ambiente e suportar às intempéries por anos (Thompson et al., 2004), com capacidade 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adsorver compostos orgânicos, metais pesados e insumos com altos teores tóxicos em sua </a:t>
            </a:r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superfície (Ma et al., 2019).</a:t>
            </a: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MPs são fáceis de ser ingeridos pelos animais aquáticos, logo a toxicidade presente nas superfícies dos MPs passa a se abrigar nos seres aquáticos, prejudicando o crescimento reprodutivo (Coppock et al., 2017), além de inibir o apetite e alterar o comportamento das espécies (Pan et al., 2019). E pela cadeia alimentar, conseguem alcançar os órgãos humanos (Ragusa et al., 2021).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Todavia, os potenciais riscos dos MPs na saúde humana ainda precisam ser investigados.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24143" y="5343609"/>
            <a:ext cx="114452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Foram aplicados dois fatoriais completos a 2</a:t>
            </a:r>
            <a:r>
              <a:rPr lang="pt-PT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incluindo duas repetições nos pontos centrais (pc), um para cada tipo de microplástico (PE e EPS). Os tamanhos dos MPs foram fixados em 0,6 mm e 0,9 mm, para o PE e EPS, respectivamente. As variáveis independentes selecionadas foram Al</a:t>
            </a:r>
            <a:r>
              <a:rPr lang="pt-P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pt-P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P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(mg.L</a:t>
            </a:r>
            <a:r>
              <a:rPr lang="pt-PT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pH. </a:t>
            </a:r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experimentos foram realizados com um despejo líquido produzido em laboratório, considerando os parâmetros de mistura rápida (400 rpm por 1 min), mistura lenta (100 rpm por 15 min) e sedimentação (30 min), com uma velocidade de 0,1 cm/min, no Jar Test. Após o periodo de espera para a sedimentação, uma amostra foi coletada de cada jarro, com auxílio de uma seringa de 50 mL. Para quantificação dos microplásticos remanescentes, a determinação de turbidez foi aplicada. Vale ressaltar que, para efeitos de confiabilidade do método nefelométrico, em cada coleta das amostras, foram evitadas perturbações aos sistemas.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7787845"/>
            <a:ext cx="1142107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partir do esquema fatorial 2</a:t>
            </a:r>
            <a:r>
              <a:rPr lang="pt-PT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foi possível identificar quanto as variáveis pH e sulfato de alumínio (mg L</a:t>
            </a:r>
            <a:r>
              <a:rPr lang="pt-PT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foram significativas para a coagulação dos MPs de PE e EPS, como também as combinações que forneceram maior eficiência de remoção dos microplásticos. Na Tabela 1 são apresentados os valores das variáveis codificados e não-codificados e as respostas obtidas, como também o coeficiente de determinação (R²) dos respectivos MPs</a:t>
            </a:r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Após os resultados obtidos, foi possível também obter modelos reduzidos representados pelas Equações 1 e 2, na qual descreve os parâmetros que foram significativos (p&lt;0,1). Esses modelos apresentaram um R² de 0,72415 e 0,92398 para os microplástico PE e EPS, respectivamente. Podendo também ser expressos em percentual, o maior R² (92,4%) foi para o EPS, mostrando que o modelo se ajustou bem ao sistema, ou seja, quão próximos os dados ficaram da linha de regressão, entretanto, para o microplástico PE o R² ficou 72,4%, demonstrando uma baixa adequação aos dados experimentais.</a:t>
            </a:r>
          </a:p>
          <a:p>
            <a:pPr algn="just"/>
            <a:endParaRPr lang="pt-P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sz="1600" dirty="0"/>
              <a:t>Remoção microplástico PE= 94,14 - 3,50pH</a:t>
            </a:r>
            <a:r>
              <a:rPr lang="en-GB" sz="1600" dirty="0"/>
              <a:t>		</a:t>
            </a:r>
            <a:r>
              <a:rPr lang="en-GB" sz="1600" dirty="0" smtClean="0"/>
              <a:t>  	[</a:t>
            </a:r>
            <a:r>
              <a:rPr lang="en-GB" sz="1600" dirty="0"/>
              <a:t>Eq. 1</a:t>
            </a:r>
            <a:r>
              <a:rPr lang="en-GB" sz="1600" dirty="0" smtClean="0"/>
              <a:t>]</a:t>
            </a:r>
          </a:p>
          <a:p>
            <a:pPr algn="ctr"/>
            <a:r>
              <a:rPr lang="pt-PT" sz="1600" dirty="0"/>
              <a:t>Remoção microplástico EPS= 91,16 + 1,25Al - 3,11pH</a:t>
            </a:r>
            <a:r>
              <a:rPr lang="en-GB" sz="1600" dirty="0"/>
              <a:t>	[Eq. 2]</a:t>
            </a:r>
          </a:p>
          <a:p>
            <a:pPr algn="just"/>
            <a:endParaRPr lang="en-GB" sz="1600" dirty="0"/>
          </a:p>
          <a:p>
            <a:pPr algn="just"/>
            <a:r>
              <a:rPr lang="pt-P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pt-P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1660530" y="1748092"/>
            <a:ext cx="96562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Tabela 1. Resultados do planejamento fatorial completo 2² para remoção dos microplásticos por coagulação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85678"/>
              </p:ext>
            </p:extLst>
          </p:nvPr>
        </p:nvGraphicFramePr>
        <p:xfrm>
          <a:off x="13502606" y="2188814"/>
          <a:ext cx="6166653" cy="312129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028948"/>
                <a:gridCol w="828271"/>
                <a:gridCol w="686822"/>
                <a:gridCol w="905810"/>
                <a:gridCol w="782892"/>
                <a:gridCol w="1028948"/>
                <a:gridCol w="904962"/>
              </a:tblGrid>
              <a:tr h="741730">
                <a:tc row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Ensaio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 reais das variáveis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Valores codificados das variáveis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Resultados da eficiência de remoção (%)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12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pt-PT" sz="1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(SO</a:t>
                      </a:r>
                      <a:r>
                        <a:rPr lang="pt-PT" sz="1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pt-PT" sz="1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pt-PT" sz="1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(SO</a:t>
                      </a:r>
                      <a:r>
                        <a:rPr lang="pt-PT" sz="1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pt-PT" sz="1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EPS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72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96,26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72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72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89,23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72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89,57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89,62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72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96,47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90,08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724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4,25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96,81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90,08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24625">
                <a:tc>
                  <a:txBody>
                    <a:bodyPr/>
                    <a:lstStyle/>
                    <a:p>
                      <a:endParaRPr lang="pt-BR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pt-PT" sz="1400" b="1" baseline="30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pt-BR" sz="1400" b="1" baseline="30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pt-PT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r>
                        <a:rPr lang="pt-PT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pt-PT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pt-PT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r>
                        <a:rPr lang="pt-PT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t-B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14236" y="10878412"/>
            <a:ext cx="11406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turbidez remanescente, quantificada após o teste de jarros, se mostrou admissível para os experimentos por coagulação com o microplástico, assim foi visto nos estudos do Skaf et al. (2020), que relataram uma maior sensibilidade à concentração de MPs.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1689272" y="5889397"/>
            <a:ext cx="98627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presente trabalho permite concluir que, por meio do fatorial completo a 2</a:t>
            </a:r>
            <a:r>
              <a:rPr lang="pt-B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variáveis concentração de coagulante 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pt-P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pt-P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PT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pH exercem influência sobre a remoção dos MPs de PE e EPS. A técnica de coagulação e floculação, analisadas com a ferramenta de planejamento experimental, mostra que os resultados são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significativos, até mesmo, por se </a:t>
            </a:r>
            <a:r>
              <a:rPr lang="pt-BR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tratarem de polímeros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condensação, sendo esses solúveis apenas em compostos orgânicos.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Além disso, apesar do método com a turbidez ser sensível e seletivo, ela consegue ser suficientemente capaz de analisar a remoção dos MPs. Sugere-se a realização de mais pesquisas com concentrações do coagulante sulfato de alumínio, uma vez que as estações de tratamento de água podem aumentar consideravelmente os MPs na água.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11689272" y="8014260"/>
            <a:ext cx="3980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38"/>
              </a:spcBef>
              <a:spcAft>
                <a:spcPts val="1013"/>
              </a:spcAft>
              <a:tabLst>
                <a:tab pos="514350" algn="l"/>
              </a:tabLst>
            </a:pPr>
            <a:r>
              <a:rPr lang="pt-BR" b="1" cap="all" dirty="0">
                <a:solidFill>
                  <a:srgbClr val="3C50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 </a:t>
            </a:r>
            <a:endParaRPr lang="pt-BR" b="1" cap="all" dirty="0">
              <a:solidFill>
                <a:srgbClr val="3C50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1616113" y="8495731"/>
            <a:ext cx="99353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pt-P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Coppock RL, Cole M, Lindeque PK, Queirós AM, Galloway TA (2017). Small-scale, portable method for extracting microplastics from marine sediments. Environmental Pollution, v. 230, p. 829-837, 2017. DOI: 10.1016/j.envpol.2017.07.17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B,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W, Hu C, Liu H,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Li L (2019). Characteristics of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microplastic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removal via coagulation and ultrafiltration during drinking water treatment. Chemical Engineering Journal, v. 359, p. 159-167, 2019. DOI: doi.org/10.1016/j.cej.2018.11.155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pt-P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Z, Guo H, Chen H, Wang S, Sun X, Xou Q, Zhang Y, Lin H, Cai S, Huang J (2019). Microplastics in the Northwestern Pacific: Abundance, distribution, and characteristics. Science of the Total Environment, v. 650, p. 1913-1922, 2019. DOI: /doi.org/10.1016/j.scitotenv.2018.09.244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pt-P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Ragusa A, Svelato A, Santacroce C, Catalano P, Notarstefano V, Carnevali O, Papa F, Rongioletti MCA, Baiocco F, Draghi S, D’amore E, Rinaldo D, Matta M, Giorgini E (2021). Plasticenta: First evidence of microplastics in human placenta. Environmental International, v. 146, n. 106274, 2021. DOI: 10.1016/j.envint.2020.106274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pt-P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Skaf </a:t>
            </a:r>
            <a:r>
              <a:rPr lang="pt-P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DW, Punzi VL, Rolle JT, Kleinberg KA (2020). Removal of micron-sized microplastic particles from simulated drinking water via alum coagulation. Chemical Engineering Journal, v. 386, n. 123807, 2020. DOI: 10.1016/j.cej.2019.123807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Thompson RC, Olsen Y, Mitchell RP, Davis A, Rowland SJ, John AWG,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Mcgonigle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Russel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AE (2004). Lost at Sea: Where Is All the Plastic? Science, v. 304, p. 838, 2004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1283</Words>
  <Application>Microsoft Office PowerPoint</Application>
  <PresentationFormat>Personalizar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Hellem Santos</dc:creator>
  <cp:lastModifiedBy>user</cp:lastModifiedBy>
  <cp:revision>23</cp:revision>
  <dcterms:created xsi:type="dcterms:W3CDTF">2022-06-02T01:26:14Z</dcterms:created>
  <dcterms:modified xsi:type="dcterms:W3CDTF">2022-06-24T21:20:40Z</dcterms:modified>
</cp:coreProperties>
</file>