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0" r:id="rId2"/>
  </p:sldIdLst>
  <p:sldSz cx="51206400" cy="28803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463" userDrawn="1">
          <p15:clr>
            <a:srgbClr val="A4A3A4"/>
          </p15:clr>
        </p15:guide>
        <p15:guide id="2" pos="1432" userDrawn="1">
          <p15:clr>
            <a:srgbClr val="A4A3A4"/>
          </p15:clr>
        </p15:guide>
        <p15:guide id="3" pos="30847" userDrawn="1">
          <p15:clr>
            <a:srgbClr val="A4A3A4"/>
          </p15:clr>
        </p15:guide>
        <p15:guide id="4" orient="horz" pos="659" userDrawn="1">
          <p15:clr>
            <a:srgbClr val="A4A3A4"/>
          </p15:clr>
        </p15:guide>
        <p15:guide id="5" pos="1612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3055"/>
    <a:srgbClr val="FFFFEF"/>
    <a:srgbClr val="A8E6DD"/>
    <a:srgbClr val="FFFFE7"/>
    <a:srgbClr val="57CFBE"/>
    <a:srgbClr val="FFFFF7"/>
    <a:srgbClr val="0033CC"/>
    <a:srgbClr val="3857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728" autoAdjust="0"/>
  </p:normalViewPr>
  <p:slideViewPr>
    <p:cSldViewPr snapToGrid="0">
      <p:cViewPr>
        <p:scale>
          <a:sx n="66" d="100"/>
          <a:sy n="66" d="100"/>
        </p:scale>
        <p:origin x="-7062" y="-1158"/>
      </p:cViewPr>
      <p:guideLst>
        <p:guide orient="horz" pos="17463"/>
        <p:guide pos="1432"/>
        <p:guide pos="30847"/>
        <p:guide orient="horz" pos="659"/>
        <p:guide pos="1612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713925"/>
            <a:ext cx="38404800" cy="10027920"/>
          </a:xfrm>
        </p:spPr>
        <p:txBody>
          <a:bodyPr anchor="b"/>
          <a:lstStyle>
            <a:lvl1pPr algn="ctr">
              <a:defRPr sz="25200"/>
            </a:lvl1pPr>
          </a:lstStyle>
          <a:p>
            <a:r>
              <a:rPr lang="pt-BR"/>
              <a:t>Clique para editar o título Mestre</a:t>
            </a:r>
            <a:endParaRPr lang="en-US" dirty="0"/>
          </a:p>
        </p:txBody>
      </p:sp>
      <p:sp>
        <p:nvSpPr>
          <p:cNvPr id="3" name="Subtitle 2"/>
          <p:cNvSpPr>
            <a:spLocks noGrp="1"/>
          </p:cNvSpPr>
          <p:nvPr>
            <p:ph type="subTitle" idx="1"/>
          </p:nvPr>
        </p:nvSpPr>
        <p:spPr>
          <a:xfrm>
            <a:off x="6400800" y="15128560"/>
            <a:ext cx="38404800" cy="6954200"/>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pPr>
              <a:defRPr/>
            </a:pPr>
            <a:fld id="{D172B6FE-03F2-4850-B3B9-3B858BD44DEB}" type="datetimeFigureOut">
              <a:rPr lang="pt-BR" smtClean="0"/>
              <a:pPr>
                <a:defRPr/>
              </a:pPr>
              <a:t>14/06/2022</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pPr>
              <a:defRPr/>
            </a:pPr>
            <a:fld id="{3CFFBD36-F129-49C6-B6D4-36A457F08535}" type="slidenum">
              <a:rPr lang="pt-BR" smtClean="0"/>
              <a:pPr>
                <a:defRPr/>
              </a:pPr>
              <a:t>‹nº›</a:t>
            </a:fld>
            <a:endParaRPr lang="pt-BR"/>
          </a:p>
        </p:txBody>
      </p:sp>
    </p:spTree>
    <p:extLst>
      <p:ext uri="{BB962C8B-B14F-4D97-AF65-F5344CB8AC3E}">
        <p14:creationId xmlns:p14="http://schemas.microsoft.com/office/powerpoint/2010/main" val="3682311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a:defRPr/>
            </a:pPr>
            <a:fld id="{3FC2BC99-E55B-44A9-BE0C-0CD0FBFC9497}" type="datetimeFigureOut">
              <a:rPr lang="pt-BR" smtClean="0"/>
              <a:pPr>
                <a:defRPr/>
              </a:pPr>
              <a:t>14/06/2022</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pPr>
              <a:defRPr/>
            </a:pPr>
            <a:fld id="{7DA7AF58-4CD1-4771-82FD-A336A402A776}" type="slidenum">
              <a:rPr lang="pt-BR" smtClean="0"/>
              <a:pPr>
                <a:defRPr/>
              </a:pPr>
              <a:t>‹nº›</a:t>
            </a:fld>
            <a:endParaRPr lang="pt-BR"/>
          </a:p>
        </p:txBody>
      </p:sp>
    </p:spTree>
    <p:extLst>
      <p:ext uri="{BB962C8B-B14F-4D97-AF65-F5344CB8AC3E}">
        <p14:creationId xmlns:p14="http://schemas.microsoft.com/office/powerpoint/2010/main" val="2508639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533525"/>
            <a:ext cx="11041380" cy="2440972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3520440" y="1533525"/>
            <a:ext cx="32484060" cy="2440972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a:defRPr/>
            </a:pPr>
            <a:fld id="{87D894B9-CE26-423F-BDE3-53F3B5665AD3}" type="datetimeFigureOut">
              <a:rPr lang="pt-BR" smtClean="0"/>
              <a:pPr>
                <a:defRPr/>
              </a:pPr>
              <a:t>14/06/2022</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pPr>
              <a:defRPr/>
            </a:pPr>
            <a:fld id="{4500BFF4-7FCD-4F72-9954-898EDA90BE37}" type="slidenum">
              <a:rPr lang="pt-BR" smtClean="0"/>
              <a:pPr>
                <a:defRPr/>
              </a:pPr>
              <a:t>‹nº›</a:t>
            </a:fld>
            <a:endParaRPr lang="pt-BR"/>
          </a:p>
        </p:txBody>
      </p:sp>
    </p:spTree>
    <p:extLst>
      <p:ext uri="{BB962C8B-B14F-4D97-AF65-F5344CB8AC3E}">
        <p14:creationId xmlns:p14="http://schemas.microsoft.com/office/powerpoint/2010/main" val="2836063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a:defRPr/>
            </a:pPr>
            <a:fld id="{96CB0DFC-7F86-4EBD-B018-87BE7DAB1241}" type="datetimeFigureOut">
              <a:rPr lang="pt-BR" smtClean="0"/>
              <a:pPr>
                <a:defRPr/>
              </a:pPr>
              <a:t>14/06/2022</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pPr>
              <a:defRPr/>
            </a:pPr>
            <a:fld id="{01143437-8117-473C-AC3E-AB9848CBECCB}" type="slidenum">
              <a:rPr lang="pt-BR" smtClean="0"/>
              <a:pPr>
                <a:defRPr/>
              </a:pPr>
              <a:t>‹nº›</a:t>
            </a:fld>
            <a:endParaRPr lang="pt-BR"/>
          </a:p>
        </p:txBody>
      </p:sp>
    </p:spTree>
    <p:extLst>
      <p:ext uri="{BB962C8B-B14F-4D97-AF65-F5344CB8AC3E}">
        <p14:creationId xmlns:p14="http://schemas.microsoft.com/office/powerpoint/2010/main" val="151987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3493770" y="7180902"/>
            <a:ext cx="44165520" cy="11981495"/>
          </a:xfrm>
        </p:spPr>
        <p:txBody>
          <a:bodyPr anchor="b"/>
          <a:lstStyle>
            <a:lvl1pPr>
              <a:defRPr sz="25200"/>
            </a:lvl1pPr>
          </a:lstStyle>
          <a:p>
            <a:r>
              <a:rPr lang="pt-BR"/>
              <a:t>Clique para editar o título Mestre</a:t>
            </a:r>
            <a:endParaRPr lang="en-US" dirty="0"/>
          </a:p>
        </p:txBody>
      </p:sp>
      <p:sp>
        <p:nvSpPr>
          <p:cNvPr id="3" name="Text Placeholder 2"/>
          <p:cNvSpPr>
            <a:spLocks noGrp="1"/>
          </p:cNvSpPr>
          <p:nvPr>
            <p:ph type="body" idx="1"/>
          </p:nvPr>
        </p:nvSpPr>
        <p:spPr>
          <a:xfrm>
            <a:off x="3493770" y="19275747"/>
            <a:ext cx="44165520" cy="6300785"/>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pPr>
              <a:defRPr/>
            </a:pPr>
            <a:fld id="{D70B8EC6-51B6-4851-A19B-757C8A2E06C4}" type="datetimeFigureOut">
              <a:rPr lang="pt-BR" smtClean="0"/>
              <a:pPr>
                <a:defRPr/>
              </a:pPr>
              <a:t>14/06/2022</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pPr>
              <a:defRPr/>
            </a:pPr>
            <a:fld id="{4B83810A-DE9D-4209-9993-3FC9414A6A7A}" type="slidenum">
              <a:rPr lang="pt-BR" smtClean="0"/>
              <a:pPr>
                <a:defRPr/>
              </a:pPr>
              <a:t>‹nº›</a:t>
            </a:fld>
            <a:endParaRPr lang="pt-BR"/>
          </a:p>
        </p:txBody>
      </p:sp>
    </p:spTree>
    <p:extLst>
      <p:ext uri="{BB962C8B-B14F-4D97-AF65-F5344CB8AC3E}">
        <p14:creationId xmlns:p14="http://schemas.microsoft.com/office/powerpoint/2010/main" val="2376055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3520440" y="7667625"/>
            <a:ext cx="21762720" cy="182756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25923240" y="7667625"/>
            <a:ext cx="21762720" cy="182756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pPr>
              <a:defRPr/>
            </a:pPr>
            <a:fld id="{B9CCAF84-65CB-48E2-A041-404F7CA3EF96}" type="datetimeFigureOut">
              <a:rPr lang="pt-BR" smtClean="0"/>
              <a:pPr>
                <a:defRPr/>
              </a:pPr>
              <a:t>14/06/2022</a:t>
            </a:fld>
            <a:endParaRPr lang="pt-BR"/>
          </a:p>
        </p:txBody>
      </p:sp>
      <p:sp>
        <p:nvSpPr>
          <p:cNvPr id="6" name="Footer Placeholder 5"/>
          <p:cNvSpPr>
            <a:spLocks noGrp="1"/>
          </p:cNvSpPr>
          <p:nvPr>
            <p:ph type="ftr" sz="quarter" idx="11"/>
          </p:nvPr>
        </p:nvSpPr>
        <p:spPr/>
        <p:txBody>
          <a:bodyPr/>
          <a:lstStyle/>
          <a:p>
            <a:pPr>
              <a:defRPr/>
            </a:pPr>
            <a:endParaRPr lang="pt-BR"/>
          </a:p>
        </p:txBody>
      </p:sp>
      <p:sp>
        <p:nvSpPr>
          <p:cNvPr id="7" name="Slide Number Placeholder 6"/>
          <p:cNvSpPr>
            <a:spLocks noGrp="1"/>
          </p:cNvSpPr>
          <p:nvPr>
            <p:ph type="sldNum" sz="quarter" idx="12"/>
          </p:nvPr>
        </p:nvSpPr>
        <p:spPr/>
        <p:txBody>
          <a:bodyPr/>
          <a:lstStyle/>
          <a:p>
            <a:pPr>
              <a:defRPr/>
            </a:pPr>
            <a:fld id="{549DCF85-9BD4-4895-B108-5989F0CBA181}" type="slidenum">
              <a:rPr lang="pt-BR" smtClean="0"/>
              <a:pPr>
                <a:defRPr/>
              </a:pPr>
              <a:t>‹nº›</a:t>
            </a:fld>
            <a:endParaRPr lang="pt-BR"/>
          </a:p>
        </p:txBody>
      </p:sp>
    </p:spTree>
    <p:extLst>
      <p:ext uri="{BB962C8B-B14F-4D97-AF65-F5344CB8AC3E}">
        <p14:creationId xmlns:p14="http://schemas.microsoft.com/office/powerpoint/2010/main" val="2191082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3527110" y="1533527"/>
            <a:ext cx="44165520" cy="5567365"/>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3527112" y="7060885"/>
            <a:ext cx="21662705"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pt-BR"/>
              <a:t>Clique para editar os estilos de texto Mestres</a:t>
            </a:r>
          </a:p>
        </p:txBody>
      </p:sp>
      <p:sp>
        <p:nvSpPr>
          <p:cNvPr id="4" name="Content Placeholder 3"/>
          <p:cNvSpPr>
            <a:spLocks noGrp="1"/>
          </p:cNvSpPr>
          <p:nvPr>
            <p:ph sz="half" idx="2"/>
          </p:nvPr>
        </p:nvSpPr>
        <p:spPr>
          <a:xfrm>
            <a:off x="3527112" y="10521315"/>
            <a:ext cx="21662705" cy="1547527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25923240" y="7060885"/>
            <a:ext cx="21769390"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pt-BR"/>
              <a:t>Clique para editar os estilos de texto Mestres</a:t>
            </a:r>
          </a:p>
        </p:txBody>
      </p:sp>
      <p:sp>
        <p:nvSpPr>
          <p:cNvPr id="6" name="Content Placeholder 5"/>
          <p:cNvSpPr>
            <a:spLocks noGrp="1"/>
          </p:cNvSpPr>
          <p:nvPr>
            <p:ph sz="quarter" idx="4"/>
          </p:nvPr>
        </p:nvSpPr>
        <p:spPr>
          <a:xfrm>
            <a:off x="25923240" y="10521315"/>
            <a:ext cx="21769390" cy="1547527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pPr>
              <a:defRPr/>
            </a:pPr>
            <a:fld id="{896232DE-53D6-4649-96B0-3CC5786A9CB0}" type="datetimeFigureOut">
              <a:rPr lang="pt-BR" smtClean="0"/>
              <a:pPr>
                <a:defRPr/>
              </a:pPr>
              <a:t>14/06/2022</a:t>
            </a:fld>
            <a:endParaRPr lang="pt-BR"/>
          </a:p>
        </p:txBody>
      </p:sp>
      <p:sp>
        <p:nvSpPr>
          <p:cNvPr id="8" name="Footer Placeholder 7"/>
          <p:cNvSpPr>
            <a:spLocks noGrp="1"/>
          </p:cNvSpPr>
          <p:nvPr>
            <p:ph type="ftr" sz="quarter" idx="11"/>
          </p:nvPr>
        </p:nvSpPr>
        <p:spPr/>
        <p:txBody>
          <a:bodyPr/>
          <a:lstStyle/>
          <a:p>
            <a:pPr>
              <a:defRPr/>
            </a:pPr>
            <a:endParaRPr lang="pt-BR"/>
          </a:p>
        </p:txBody>
      </p:sp>
      <p:sp>
        <p:nvSpPr>
          <p:cNvPr id="9" name="Slide Number Placeholder 8"/>
          <p:cNvSpPr>
            <a:spLocks noGrp="1"/>
          </p:cNvSpPr>
          <p:nvPr>
            <p:ph type="sldNum" sz="quarter" idx="12"/>
          </p:nvPr>
        </p:nvSpPr>
        <p:spPr/>
        <p:txBody>
          <a:bodyPr/>
          <a:lstStyle/>
          <a:p>
            <a:pPr>
              <a:defRPr/>
            </a:pPr>
            <a:fld id="{201EB790-4198-4FE6-A5B4-A7D59978DC80}" type="slidenum">
              <a:rPr lang="pt-BR" smtClean="0"/>
              <a:pPr>
                <a:defRPr/>
              </a:pPr>
              <a:t>‹nº›</a:t>
            </a:fld>
            <a:endParaRPr lang="pt-BR"/>
          </a:p>
        </p:txBody>
      </p:sp>
    </p:spTree>
    <p:extLst>
      <p:ext uri="{BB962C8B-B14F-4D97-AF65-F5344CB8AC3E}">
        <p14:creationId xmlns:p14="http://schemas.microsoft.com/office/powerpoint/2010/main" val="1894135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pPr>
              <a:defRPr/>
            </a:pPr>
            <a:fld id="{2A978EC9-F2E8-40E4-8C7B-B9F0CC0075F5}" type="datetimeFigureOut">
              <a:rPr lang="pt-BR" smtClean="0"/>
              <a:pPr>
                <a:defRPr/>
              </a:pPr>
              <a:t>14/06/2022</a:t>
            </a:fld>
            <a:endParaRPr lang="pt-BR"/>
          </a:p>
        </p:txBody>
      </p:sp>
      <p:sp>
        <p:nvSpPr>
          <p:cNvPr id="4" name="Footer Placeholder 3"/>
          <p:cNvSpPr>
            <a:spLocks noGrp="1"/>
          </p:cNvSpPr>
          <p:nvPr>
            <p:ph type="ftr" sz="quarter" idx="11"/>
          </p:nvPr>
        </p:nvSpPr>
        <p:spPr/>
        <p:txBody>
          <a:bodyPr/>
          <a:lstStyle/>
          <a:p>
            <a:pPr>
              <a:defRPr/>
            </a:pPr>
            <a:endParaRPr lang="pt-BR"/>
          </a:p>
        </p:txBody>
      </p:sp>
      <p:sp>
        <p:nvSpPr>
          <p:cNvPr id="5" name="Slide Number Placeholder 4"/>
          <p:cNvSpPr>
            <a:spLocks noGrp="1"/>
          </p:cNvSpPr>
          <p:nvPr>
            <p:ph type="sldNum" sz="quarter" idx="12"/>
          </p:nvPr>
        </p:nvSpPr>
        <p:spPr/>
        <p:txBody>
          <a:bodyPr/>
          <a:lstStyle/>
          <a:p>
            <a:pPr>
              <a:defRPr/>
            </a:pPr>
            <a:fld id="{AE4BF4EC-90A0-4A86-925E-A16725FDBA54}" type="slidenum">
              <a:rPr lang="pt-BR" smtClean="0"/>
              <a:pPr>
                <a:defRPr/>
              </a:pPr>
              <a:t>‹nº›</a:t>
            </a:fld>
            <a:endParaRPr lang="pt-BR"/>
          </a:p>
        </p:txBody>
      </p:sp>
    </p:spTree>
    <p:extLst>
      <p:ext uri="{BB962C8B-B14F-4D97-AF65-F5344CB8AC3E}">
        <p14:creationId xmlns:p14="http://schemas.microsoft.com/office/powerpoint/2010/main" val="1500547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E419E81-7DC3-4ABD-B5A5-CDD7191E0E28}" type="datetimeFigureOut">
              <a:rPr lang="pt-BR" smtClean="0"/>
              <a:pPr>
                <a:defRPr/>
              </a:pPr>
              <a:t>14/06/2022</a:t>
            </a:fld>
            <a:endParaRPr lang="pt-BR"/>
          </a:p>
        </p:txBody>
      </p:sp>
      <p:sp>
        <p:nvSpPr>
          <p:cNvPr id="3" name="Footer Placeholder 2"/>
          <p:cNvSpPr>
            <a:spLocks noGrp="1"/>
          </p:cNvSpPr>
          <p:nvPr>
            <p:ph type="ftr" sz="quarter" idx="11"/>
          </p:nvPr>
        </p:nvSpPr>
        <p:spPr/>
        <p:txBody>
          <a:bodyPr/>
          <a:lstStyle/>
          <a:p>
            <a:pPr>
              <a:defRPr/>
            </a:pPr>
            <a:endParaRPr lang="pt-BR"/>
          </a:p>
        </p:txBody>
      </p:sp>
      <p:sp>
        <p:nvSpPr>
          <p:cNvPr id="4" name="Slide Number Placeholder 3"/>
          <p:cNvSpPr>
            <a:spLocks noGrp="1"/>
          </p:cNvSpPr>
          <p:nvPr>
            <p:ph type="sldNum" sz="quarter" idx="12"/>
          </p:nvPr>
        </p:nvSpPr>
        <p:spPr/>
        <p:txBody>
          <a:bodyPr/>
          <a:lstStyle/>
          <a:p>
            <a:pPr>
              <a:defRPr/>
            </a:pPr>
            <a:fld id="{A1A4AACA-8642-463D-AA28-94FAFFACAD8C}" type="slidenum">
              <a:rPr lang="pt-BR" smtClean="0"/>
              <a:pPr>
                <a:defRPr/>
              </a:pPr>
              <a:t>‹nº›</a:t>
            </a:fld>
            <a:endParaRPr lang="pt-BR"/>
          </a:p>
        </p:txBody>
      </p:sp>
    </p:spTree>
    <p:extLst>
      <p:ext uri="{BB962C8B-B14F-4D97-AF65-F5344CB8AC3E}">
        <p14:creationId xmlns:p14="http://schemas.microsoft.com/office/powerpoint/2010/main" val="2937682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pt-BR"/>
              <a:t>Clique para editar o título Mestre</a:t>
            </a:r>
            <a:endParaRPr lang="en-US" dirty="0"/>
          </a:p>
        </p:txBody>
      </p:sp>
      <p:sp>
        <p:nvSpPr>
          <p:cNvPr id="3" name="Content Placeholder 2"/>
          <p:cNvSpPr>
            <a:spLocks noGrp="1"/>
          </p:cNvSpPr>
          <p:nvPr>
            <p:ph idx="1"/>
          </p:nvPr>
        </p:nvSpPr>
        <p:spPr>
          <a:xfrm>
            <a:off x="21769390" y="4147187"/>
            <a:ext cx="25923240" cy="20469225"/>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pPr>
              <a:defRPr/>
            </a:pPr>
            <a:fld id="{A582FCEF-925A-4911-A012-20FFF26C59E7}" type="datetimeFigureOut">
              <a:rPr lang="pt-BR" smtClean="0"/>
              <a:pPr>
                <a:defRPr/>
              </a:pPr>
              <a:t>14/06/2022</a:t>
            </a:fld>
            <a:endParaRPr lang="pt-BR"/>
          </a:p>
        </p:txBody>
      </p:sp>
      <p:sp>
        <p:nvSpPr>
          <p:cNvPr id="6" name="Footer Placeholder 5"/>
          <p:cNvSpPr>
            <a:spLocks noGrp="1"/>
          </p:cNvSpPr>
          <p:nvPr>
            <p:ph type="ftr" sz="quarter" idx="11"/>
          </p:nvPr>
        </p:nvSpPr>
        <p:spPr/>
        <p:txBody>
          <a:bodyPr/>
          <a:lstStyle/>
          <a:p>
            <a:pPr>
              <a:defRPr/>
            </a:pPr>
            <a:endParaRPr lang="pt-BR"/>
          </a:p>
        </p:txBody>
      </p:sp>
      <p:sp>
        <p:nvSpPr>
          <p:cNvPr id="7" name="Slide Number Placeholder 6"/>
          <p:cNvSpPr>
            <a:spLocks noGrp="1"/>
          </p:cNvSpPr>
          <p:nvPr>
            <p:ph type="sldNum" sz="quarter" idx="12"/>
          </p:nvPr>
        </p:nvSpPr>
        <p:spPr/>
        <p:txBody>
          <a:bodyPr/>
          <a:lstStyle/>
          <a:p>
            <a:pPr>
              <a:defRPr/>
            </a:pPr>
            <a:fld id="{77A8365D-4577-4904-B0E0-3462103456B7}" type="slidenum">
              <a:rPr lang="pt-BR" smtClean="0"/>
              <a:pPr>
                <a:defRPr/>
              </a:pPr>
              <a:t>‹nº›</a:t>
            </a:fld>
            <a:endParaRPr lang="pt-BR"/>
          </a:p>
        </p:txBody>
      </p:sp>
    </p:spTree>
    <p:extLst>
      <p:ext uri="{BB962C8B-B14F-4D97-AF65-F5344CB8AC3E}">
        <p14:creationId xmlns:p14="http://schemas.microsoft.com/office/powerpoint/2010/main" val="4244673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1769390" y="4147187"/>
            <a:ext cx="25923240" cy="20469225"/>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pt-BR"/>
              <a:t>Clique no ícone para adicionar uma imagem</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pPr>
              <a:defRPr/>
            </a:pPr>
            <a:fld id="{534DB74A-C911-4091-B3AB-F0B33334D1A6}" type="datetimeFigureOut">
              <a:rPr lang="pt-BR" smtClean="0"/>
              <a:pPr>
                <a:defRPr/>
              </a:pPr>
              <a:t>14/06/2022</a:t>
            </a:fld>
            <a:endParaRPr lang="pt-BR"/>
          </a:p>
        </p:txBody>
      </p:sp>
      <p:sp>
        <p:nvSpPr>
          <p:cNvPr id="6" name="Footer Placeholder 5"/>
          <p:cNvSpPr>
            <a:spLocks noGrp="1"/>
          </p:cNvSpPr>
          <p:nvPr>
            <p:ph type="ftr" sz="quarter" idx="11"/>
          </p:nvPr>
        </p:nvSpPr>
        <p:spPr/>
        <p:txBody>
          <a:bodyPr/>
          <a:lstStyle/>
          <a:p>
            <a:pPr>
              <a:defRPr/>
            </a:pPr>
            <a:endParaRPr lang="pt-BR"/>
          </a:p>
        </p:txBody>
      </p:sp>
      <p:sp>
        <p:nvSpPr>
          <p:cNvPr id="7" name="Slide Number Placeholder 6"/>
          <p:cNvSpPr>
            <a:spLocks noGrp="1"/>
          </p:cNvSpPr>
          <p:nvPr>
            <p:ph type="sldNum" sz="quarter" idx="12"/>
          </p:nvPr>
        </p:nvSpPr>
        <p:spPr/>
        <p:txBody>
          <a:bodyPr/>
          <a:lstStyle/>
          <a:p>
            <a:pPr>
              <a:defRPr/>
            </a:pPr>
            <a:fld id="{A425D15D-3681-4DFE-B176-A58B22CF72EF}" type="slidenum">
              <a:rPr lang="pt-BR" smtClean="0"/>
              <a:pPr>
                <a:defRPr/>
              </a:pPr>
              <a:t>‹nº›</a:t>
            </a:fld>
            <a:endParaRPr lang="pt-BR"/>
          </a:p>
        </p:txBody>
      </p:sp>
    </p:spTree>
    <p:extLst>
      <p:ext uri="{BB962C8B-B14F-4D97-AF65-F5344CB8AC3E}">
        <p14:creationId xmlns:p14="http://schemas.microsoft.com/office/powerpoint/2010/main" val="1188710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533527"/>
            <a:ext cx="44165520" cy="5567365"/>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3520440" y="7667625"/>
            <a:ext cx="44165520" cy="1827562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3520440" y="26696672"/>
            <a:ext cx="11521440" cy="1533525"/>
          </a:xfrm>
          <a:prstGeom prst="rect">
            <a:avLst/>
          </a:prstGeom>
        </p:spPr>
        <p:txBody>
          <a:bodyPr vert="horz" lIns="91440" tIns="45720" rIns="91440" bIns="45720" rtlCol="0" anchor="ctr"/>
          <a:lstStyle>
            <a:lvl1pPr algn="l">
              <a:defRPr sz="5040">
                <a:solidFill>
                  <a:schemeClr val="tx1">
                    <a:tint val="75000"/>
                  </a:schemeClr>
                </a:solidFill>
              </a:defRPr>
            </a:lvl1pPr>
          </a:lstStyle>
          <a:p>
            <a:pPr>
              <a:defRPr/>
            </a:pPr>
            <a:fld id="{75E08559-2C85-42A4-A1C0-A9F0F379355C}" type="datetimeFigureOut">
              <a:rPr lang="pt-BR" smtClean="0"/>
              <a:pPr>
                <a:defRPr/>
              </a:pPr>
              <a:t>14/06/2022</a:t>
            </a:fld>
            <a:endParaRPr lang="pt-BR"/>
          </a:p>
        </p:txBody>
      </p:sp>
      <p:sp>
        <p:nvSpPr>
          <p:cNvPr id="5" name="Footer Placeholder 4"/>
          <p:cNvSpPr>
            <a:spLocks noGrp="1"/>
          </p:cNvSpPr>
          <p:nvPr>
            <p:ph type="ftr" sz="quarter" idx="3"/>
          </p:nvPr>
        </p:nvSpPr>
        <p:spPr>
          <a:xfrm>
            <a:off x="16962120" y="26696672"/>
            <a:ext cx="17282160" cy="1533525"/>
          </a:xfrm>
          <a:prstGeom prst="rect">
            <a:avLst/>
          </a:prstGeom>
        </p:spPr>
        <p:txBody>
          <a:bodyPr vert="horz" lIns="91440" tIns="45720" rIns="91440" bIns="45720" rtlCol="0" anchor="ctr"/>
          <a:lstStyle>
            <a:lvl1pPr algn="ctr">
              <a:defRPr sz="5040">
                <a:solidFill>
                  <a:schemeClr val="tx1">
                    <a:tint val="75000"/>
                  </a:schemeClr>
                </a:solidFill>
              </a:defRPr>
            </a:lvl1pPr>
          </a:lstStyle>
          <a:p>
            <a:pPr>
              <a:defRPr/>
            </a:pPr>
            <a:endParaRPr lang="pt-BR"/>
          </a:p>
        </p:txBody>
      </p:sp>
      <p:sp>
        <p:nvSpPr>
          <p:cNvPr id="6" name="Slide Number Placeholder 5"/>
          <p:cNvSpPr>
            <a:spLocks noGrp="1"/>
          </p:cNvSpPr>
          <p:nvPr>
            <p:ph type="sldNum" sz="quarter" idx="4"/>
          </p:nvPr>
        </p:nvSpPr>
        <p:spPr>
          <a:xfrm>
            <a:off x="36164520" y="26696672"/>
            <a:ext cx="11521440" cy="1533525"/>
          </a:xfrm>
          <a:prstGeom prst="rect">
            <a:avLst/>
          </a:prstGeom>
        </p:spPr>
        <p:txBody>
          <a:bodyPr vert="horz" lIns="91440" tIns="45720" rIns="91440" bIns="45720" rtlCol="0" anchor="ctr"/>
          <a:lstStyle>
            <a:lvl1pPr algn="r">
              <a:defRPr sz="5040">
                <a:solidFill>
                  <a:schemeClr val="tx1">
                    <a:tint val="75000"/>
                  </a:schemeClr>
                </a:solidFill>
              </a:defRPr>
            </a:lvl1pPr>
          </a:lstStyle>
          <a:p>
            <a:pPr>
              <a:defRPr/>
            </a:pPr>
            <a:fld id="{03248287-81AC-49C4-A6E6-B578EDC5B74F}" type="slidenum">
              <a:rPr lang="pt-BR" smtClean="0"/>
              <a:pPr>
                <a:defRPr/>
              </a:pPr>
              <a:t>‹nº›</a:t>
            </a:fld>
            <a:endParaRPr lang="pt-BR"/>
          </a:p>
        </p:txBody>
      </p:sp>
    </p:spTree>
    <p:extLst>
      <p:ext uri="{BB962C8B-B14F-4D97-AF65-F5344CB8AC3E}">
        <p14:creationId xmlns:p14="http://schemas.microsoft.com/office/powerpoint/2010/main" val="27557016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5.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4.png"/><Relationship Id="rId2" Type="http://schemas.openxmlformats.org/officeDocument/2006/relationships/image" Target="../media/image1.jpg"/><Relationship Id="rId16" Type="http://schemas.openxmlformats.org/officeDocument/2006/relationships/hyperlink" Target="mailto:vitorpereiravaz@gmail.com" TargetMode="Externa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microsoft.com/office/2007/relationships/hdphoto" Target="../media/hdphoto1.wdp"/><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D6AB14EA-E662-99D5-8BBB-2206520FADC6}"/>
              </a:ext>
            </a:extLst>
          </p:cNvPr>
          <p:cNvPicPr>
            <a:picLocks noChangeAspect="1"/>
          </p:cNvPicPr>
          <p:nvPr/>
        </p:nvPicPr>
        <p:blipFill rotWithShape="1">
          <a:blip r:embed="rId2">
            <a:extLst>
              <a:ext uri="{28A0092B-C50C-407E-A947-70E740481C1C}">
                <a14:useLocalDpi xmlns:a14="http://schemas.microsoft.com/office/drawing/2010/main" val="0"/>
              </a:ext>
            </a:extLst>
          </a:blip>
          <a:srcRect l="18797" t="3632" r="16144"/>
          <a:stretch/>
        </p:blipFill>
        <p:spPr>
          <a:xfrm>
            <a:off x="17990485" y="15243476"/>
            <a:ext cx="15133186" cy="12609063"/>
          </a:xfrm>
          <a:prstGeom prst="rect">
            <a:avLst/>
          </a:prstGeom>
        </p:spPr>
      </p:pic>
      <p:sp>
        <p:nvSpPr>
          <p:cNvPr id="56" name="Freeform 68">
            <a:extLst>
              <a:ext uri="{FF2B5EF4-FFF2-40B4-BE49-F238E27FC236}">
                <a16:creationId xmlns:a16="http://schemas.microsoft.com/office/drawing/2014/main" id="{478DEFE4-4270-7409-46D9-1E926A3628EF}"/>
              </a:ext>
            </a:extLst>
          </p:cNvPr>
          <p:cNvSpPr>
            <a:spLocks/>
          </p:cNvSpPr>
          <p:nvPr/>
        </p:nvSpPr>
        <p:spPr bwMode="auto">
          <a:xfrm>
            <a:off x="31311382" y="15980832"/>
            <a:ext cx="9237" cy="12702"/>
          </a:xfrm>
          <a:custGeom>
            <a:avLst/>
            <a:gdLst>
              <a:gd name="T0" fmla="*/ 2147483646 w 8"/>
              <a:gd name="T1" fmla="*/ 2147483646 h 8"/>
              <a:gd name="T2" fmla="*/ 2147483646 w 8"/>
              <a:gd name="T3" fmla="*/ 2147483646 h 8"/>
              <a:gd name="T4" fmla="*/ 2147483646 w 8"/>
              <a:gd name="T5" fmla="*/ 2147483646 h 8"/>
              <a:gd name="T6" fmla="*/ 2147483646 w 8"/>
              <a:gd name="T7" fmla="*/ 2147483646 h 8"/>
              <a:gd name="T8" fmla="*/ 2147483646 w 8"/>
              <a:gd name="T9" fmla="*/ 2147483646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8">
                <a:moveTo>
                  <a:pt x="2" y="2"/>
                </a:moveTo>
                <a:cubicBezTo>
                  <a:pt x="3" y="0"/>
                  <a:pt x="5" y="0"/>
                  <a:pt x="7" y="2"/>
                </a:cubicBezTo>
                <a:cubicBezTo>
                  <a:pt x="8" y="3"/>
                  <a:pt x="8" y="5"/>
                  <a:pt x="7" y="7"/>
                </a:cubicBezTo>
                <a:cubicBezTo>
                  <a:pt x="5" y="8"/>
                  <a:pt x="3" y="8"/>
                  <a:pt x="1" y="7"/>
                </a:cubicBezTo>
                <a:cubicBezTo>
                  <a:pt x="0" y="5"/>
                  <a:pt x="0" y="3"/>
                  <a:pt x="2"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57" name="Retângulo 56">
            <a:extLst>
              <a:ext uri="{FF2B5EF4-FFF2-40B4-BE49-F238E27FC236}">
                <a16:creationId xmlns:a16="http://schemas.microsoft.com/office/drawing/2014/main" id="{317486D3-7E03-B30F-C7F8-40E38F032E76}"/>
              </a:ext>
            </a:extLst>
          </p:cNvPr>
          <p:cNvSpPr/>
          <p:nvPr/>
        </p:nvSpPr>
        <p:spPr bwMode="auto">
          <a:xfrm>
            <a:off x="15322469" y="19141203"/>
            <a:ext cx="1431809" cy="3147669"/>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58" name="CaixaDeTexto 29">
            <a:extLst>
              <a:ext uri="{FF2B5EF4-FFF2-40B4-BE49-F238E27FC236}">
                <a16:creationId xmlns:a16="http://schemas.microsoft.com/office/drawing/2014/main" id="{BBF2BDE2-DDBE-0602-4785-CAA4FF4109EF}"/>
              </a:ext>
            </a:extLst>
          </p:cNvPr>
          <p:cNvSpPr txBox="1">
            <a:spLocks noChangeArrowheads="1"/>
          </p:cNvSpPr>
          <p:nvPr/>
        </p:nvSpPr>
        <p:spPr bwMode="auto">
          <a:xfrm>
            <a:off x="1142009" y="6962225"/>
            <a:ext cx="10504559" cy="956881"/>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pt-BR" altLang="pt-BR" sz="5400" b="1" dirty="0">
                <a:solidFill>
                  <a:srgbClr val="263055"/>
                </a:solidFill>
                <a:latin typeface="Bahnschrift" panose="020B0502040204020203" pitchFamily="34" charset="0"/>
                <a:cs typeface="Times New Roman" panose="02020603050405020304" pitchFamily="18" charset="0"/>
              </a:rPr>
              <a:t>INTRODUCTION</a:t>
            </a:r>
          </a:p>
        </p:txBody>
      </p:sp>
      <p:sp>
        <p:nvSpPr>
          <p:cNvPr id="59" name="CaixaDeTexto 29">
            <a:extLst>
              <a:ext uri="{FF2B5EF4-FFF2-40B4-BE49-F238E27FC236}">
                <a16:creationId xmlns:a16="http://schemas.microsoft.com/office/drawing/2014/main" id="{B896FF74-427B-4F6E-B135-0F03B54DD211}"/>
              </a:ext>
            </a:extLst>
          </p:cNvPr>
          <p:cNvSpPr txBox="1">
            <a:spLocks noChangeArrowheads="1"/>
          </p:cNvSpPr>
          <p:nvPr/>
        </p:nvSpPr>
        <p:spPr bwMode="auto">
          <a:xfrm>
            <a:off x="34843716" y="7016112"/>
            <a:ext cx="10604912" cy="92333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pt-BR" altLang="pt-BR" sz="5400" b="1" dirty="0">
                <a:solidFill>
                  <a:srgbClr val="263055"/>
                </a:solidFill>
                <a:latin typeface="Bahnschrift" panose="020B0502040204020203" pitchFamily="34" charset="0"/>
                <a:cs typeface="Times New Roman" panose="02020603050405020304" pitchFamily="18" charset="0"/>
              </a:rPr>
              <a:t>CONCLUSIONS</a:t>
            </a:r>
          </a:p>
        </p:txBody>
      </p:sp>
      <p:sp>
        <p:nvSpPr>
          <p:cNvPr id="60" name="CaixaDeTexto 29">
            <a:extLst>
              <a:ext uri="{FF2B5EF4-FFF2-40B4-BE49-F238E27FC236}">
                <a16:creationId xmlns:a16="http://schemas.microsoft.com/office/drawing/2014/main" id="{014D214D-5975-54F8-58C3-E492E45498B2}"/>
              </a:ext>
            </a:extLst>
          </p:cNvPr>
          <p:cNvSpPr txBox="1">
            <a:spLocks noChangeArrowheads="1"/>
          </p:cNvSpPr>
          <p:nvPr/>
        </p:nvSpPr>
        <p:spPr bwMode="auto">
          <a:xfrm>
            <a:off x="34769104" y="13736393"/>
            <a:ext cx="10604912" cy="92333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pt-BR" altLang="pt-BR" sz="5400" b="1" dirty="0">
                <a:solidFill>
                  <a:srgbClr val="263055"/>
                </a:solidFill>
                <a:latin typeface="Bahnschrift" panose="020B0502040204020203" pitchFamily="34" charset="0"/>
                <a:cs typeface="Times New Roman" panose="02020603050405020304" pitchFamily="18" charset="0"/>
              </a:rPr>
              <a:t>REFERENCES</a:t>
            </a:r>
          </a:p>
        </p:txBody>
      </p:sp>
      <p:cxnSp>
        <p:nvCxnSpPr>
          <p:cNvPr id="61" name="Conector de Seta Reta 60">
            <a:extLst>
              <a:ext uri="{FF2B5EF4-FFF2-40B4-BE49-F238E27FC236}">
                <a16:creationId xmlns:a16="http://schemas.microsoft.com/office/drawing/2014/main" id="{3DA9C762-CD2E-7991-D892-100CCB17BF8C}"/>
              </a:ext>
            </a:extLst>
          </p:cNvPr>
          <p:cNvCxnSpPr>
            <a:cxnSpLocks/>
          </p:cNvCxnSpPr>
          <p:nvPr/>
        </p:nvCxnSpPr>
        <p:spPr>
          <a:xfrm>
            <a:off x="16940752" y="7080214"/>
            <a:ext cx="0" cy="20677223"/>
          </a:xfrm>
          <a:prstGeom prst="straightConnector1">
            <a:avLst/>
          </a:prstGeom>
          <a:ln w="28575">
            <a:solidFill>
              <a:srgbClr val="263055"/>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2" name="Conector de Seta Reta 61">
            <a:extLst>
              <a:ext uri="{FF2B5EF4-FFF2-40B4-BE49-F238E27FC236}">
                <a16:creationId xmlns:a16="http://schemas.microsoft.com/office/drawing/2014/main" id="{24368590-9667-6048-10C2-8DC3DFF2948C}"/>
              </a:ext>
            </a:extLst>
          </p:cNvPr>
          <p:cNvCxnSpPr>
            <a:cxnSpLocks/>
          </p:cNvCxnSpPr>
          <p:nvPr/>
        </p:nvCxnSpPr>
        <p:spPr>
          <a:xfrm>
            <a:off x="34365152" y="7080214"/>
            <a:ext cx="0" cy="20677223"/>
          </a:xfrm>
          <a:prstGeom prst="straightConnector1">
            <a:avLst/>
          </a:prstGeom>
          <a:ln w="28575">
            <a:solidFill>
              <a:srgbClr val="263055"/>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3" name="Conector reto 62">
            <a:extLst>
              <a:ext uri="{FF2B5EF4-FFF2-40B4-BE49-F238E27FC236}">
                <a16:creationId xmlns:a16="http://schemas.microsoft.com/office/drawing/2014/main" id="{8B097B30-5C1D-6121-1851-5A24B1BDA1B4}"/>
              </a:ext>
            </a:extLst>
          </p:cNvPr>
          <p:cNvCxnSpPr>
            <a:cxnSpLocks/>
          </p:cNvCxnSpPr>
          <p:nvPr/>
        </p:nvCxnSpPr>
        <p:spPr>
          <a:xfrm>
            <a:off x="34943722" y="13375701"/>
            <a:ext cx="15144758" cy="0"/>
          </a:xfrm>
          <a:prstGeom prst="line">
            <a:avLst/>
          </a:prstGeom>
          <a:ln w="28575">
            <a:solidFill>
              <a:srgbClr val="263055"/>
            </a:solidFill>
            <a:prstDash val="sysDash"/>
          </a:ln>
        </p:spPr>
        <p:style>
          <a:lnRef idx="1">
            <a:schemeClr val="accent1"/>
          </a:lnRef>
          <a:fillRef idx="0">
            <a:schemeClr val="accent1"/>
          </a:fillRef>
          <a:effectRef idx="0">
            <a:schemeClr val="accent1"/>
          </a:effectRef>
          <a:fontRef idx="minor">
            <a:schemeClr val="tx1"/>
          </a:fontRef>
        </p:style>
      </p:cxnSp>
      <p:cxnSp>
        <p:nvCxnSpPr>
          <p:cNvPr id="64" name="Conector reto 63">
            <a:extLst>
              <a:ext uri="{FF2B5EF4-FFF2-40B4-BE49-F238E27FC236}">
                <a16:creationId xmlns:a16="http://schemas.microsoft.com/office/drawing/2014/main" id="{9DA0E9DB-69B3-3C35-D22D-6A797611DE0A}"/>
              </a:ext>
            </a:extLst>
          </p:cNvPr>
          <p:cNvCxnSpPr>
            <a:cxnSpLocks/>
          </p:cNvCxnSpPr>
          <p:nvPr/>
        </p:nvCxnSpPr>
        <p:spPr>
          <a:xfrm>
            <a:off x="34943722" y="26216280"/>
            <a:ext cx="15144758" cy="0"/>
          </a:xfrm>
          <a:prstGeom prst="line">
            <a:avLst/>
          </a:prstGeom>
          <a:ln w="28575">
            <a:solidFill>
              <a:srgbClr val="263055"/>
            </a:solidFill>
            <a:prstDash val="sysDash"/>
          </a:ln>
        </p:spPr>
        <p:style>
          <a:lnRef idx="1">
            <a:schemeClr val="accent1"/>
          </a:lnRef>
          <a:fillRef idx="0">
            <a:schemeClr val="accent1"/>
          </a:fillRef>
          <a:effectRef idx="0">
            <a:schemeClr val="accent1"/>
          </a:effectRef>
          <a:fontRef idx="minor">
            <a:schemeClr val="tx1"/>
          </a:fontRef>
        </p:style>
      </p:cxnSp>
      <p:sp>
        <p:nvSpPr>
          <p:cNvPr id="65" name="CaixaDeTexto 64">
            <a:extLst>
              <a:ext uri="{FF2B5EF4-FFF2-40B4-BE49-F238E27FC236}">
                <a16:creationId xmlns:a16="http://schemas.microsoft.com/office/drawing/2014/main" id="{7081948B-98A4-55EB-F8E3-A149988B9DA4}"/>
              </a:ext>
            </a:extLst>
          </p:cNvPr>
          <p:cNvSpPr txBox="1"/>
          <p:nvPr/>
        </p:nvSpPr>
        <p:spPr>
          <a:xfrm>
            <a:off x="35015073" y="26491375"/>
            <a:ext cx="7074719" cy="769441"/>
          </a:xfrm>
          <a:prstGeom prst="rect">
            <a:avLst/>
          </a:prstGeom>
          <a:noFill/>
        </p:spPr>
        <p:txBody>
          <a:bodyPr wrap="square">
            <a:spAutoFit/>
          </a:bodyPr>
          <a:lstStyle/>
          <a:p>
            <a:pPr algn="just">
              <a:spcBef>
                <a:spcPts val="2400"/>
              </a:spcBef>
              <a:spcAft>
                <a:spcPts val="600"/>
              </a:spcAft>
              <a:tabLst>
                <a:tab pos="914400" algn="l"/>
              </a:tabLst>
            </a:pPr>
            <a:r>
              <a:rPr lang="en-US" sz="4400" b="1" dirty="0">
                <a:solidFill>
                  <a:srgbClr val="263055"/>
                </a:solidFill>
                <a:effectLst/>
                <a:latin typeface="Bahnschrift" panose="020B0502040204020203" pitchFamily="34" charset="0"/>
                <a:ea typeface="Times New Roman" panose="02020603050405020304" pitchFamily="18" charset="0"/>
                <a:cs typeface="Times New Roman" panose="02020603050405020304" pitchFamily="18" charset="0"/>
              </a:rPr>
              <a:t>Acknowledgements:</a:t>
            </a:r>
            <a:endParaRPr lang="pt-BR" sz="4400" b="1" dirty="0">
              <a:solidFill>
                <a:srgbClr val="263055"/>
              </a:solidFill>
              <a:effectLst/>
              <a:latin typeface="Bahnschrift" panose="020B0502040204020203" pitchFamily="34" charset="0"/>
              <a:ea typeface="Times New Roman" panose="02020603050405020304" pitchFamily="18" charset="0"/>
              <a:cs typeface="Times New Roman" panose="02020603050405020304" pitchFamily="18" charset="0"/>
            </a:endParaRPr>
          </a:p>
        </p:txBody>
      </p:sp>
      <p:sp>
        <p:nvSpPr>
          <p:cNvPr id="66" name="CaixaDeTexto 29">
            <a:extLst>
              <a:ext uri="{FF2B5EF4-FFF2-40B4-BE49-F238E27FC236}">
                <a16:creationId xmlns:a16="http://schemas.microsoft.com/office/drawing/2014/main" id="{CD15A9BD-9F6F-31EB-878D-5FEF3FE35277}"/>
              </a:ext>
            </a:extLst>
          </p:cNvPr>
          <p:cNvSpPr txBox="1">
            <a:spLocks noChangeArrowheads="1"/>
          </p:cNvSpPr>
          <p:nvPr/>
        </p:nvSpPr>
        <p:spPr bwMode="auto">
          <a:xfrm>
            <a:off x="17611404" y="14180600"/>
            <a:ext cx="10604912" cy="92333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pt-BR" altLang="pt-BR" sz="5400" b="1" dirty="0">
                <a:solidFill>
                  <a:srgbClr val="263055"/>
                </a:solidFill>
                <a:latin typeface="Bahnschrift" panose="020B0502040204020203" pitchFamily="34" charset="0"/>
                <a:cs typeface="Times New Roman" panose="02020603050405020304" pitchFamily="18" charset="0"/>
              </a:rPr>
              <a:t>PERSPECTIVE</a:t>
            </a:r>
          </a:p>
        </p:txBody>
      </p:sp>
      <p:sp>
        <p:nvSpPr>
          <p:cNvPr id="67" name="CaixaDeTexto 29">
            <a:extLst>
              <a:ext uri="{FF2B5EF4-FFF2-40B4-BE49-F238E27FC236}">
                <a16:creationId xmlns:a16="http://schemas.microsoft.com/office/drawing/2014/main" id="{790949B9-43F7-BF11-437A-64D1AF9D48BA}"/>
              </a:ext>
            </a:extLst>
          </p:cNvPr>
          <p:cNvSpPr txBox="1">
            <a:spLocks noChangeArrowheads="1"/>
          </p:cNvSpPr>
          <p:nvPr/>
        </p:nvSpPr>
        <p:spPr bwMode="auto">
          <a:xfrm>
            <a:off x="700712" y="16083305"/>
            <a:ext cx="13782983" cy="769441"/>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1200150" lvl="1" indent="-742950" algn="just">
              <a:spcBef>
                <a:spcPts val="1800"/>
              </a:spcBef>
              <a:spcAft>
                <a:spcPts val="600"/>
              </a:spcAft>
              <a:buFont typeface="+mj-lt"/>
              <a:buAutoNum type="arabicPeriod"/>
            </a:pPr>
            <a:r>
              <a:rPr lang="en-US" sz="4400" b="1" dirty="0">
                <a:solidFill>
                  <a:srgbClr val="263055"/>
                </a:solidFill>
                <a:effectLst/>
                <a:latin typeface="Bahnschrift" panose="020B0502040204020203" pitchFamily="34" charset="0"/>
                <a:ea typeface="Times New Roman" panose="02020603050405020304" pitchFamily="18" charset="0"/>
                <a:cs typeface="Times New Roman" panose="02020603050405020304" pitchFamily="18" charset="0"/>
              </a:rPr>
              <a:t>Increased emission of greenhouse gases (GHG)</a:t>
            </a:r>
            <a:endParaRPr lang="pt-BR" sz="4400" b="1" dirty="0">
              <a:solidFill>
                <a:srgbClr val="263055"/>
              </a:solidFill>
              <a:effectLst/>
              <a:latin typeface="Bahnschrift" panose="020B0502040204020203" pitchFamily="34" charset="0"/>
              <a:ea typeface="Times New Roman" panose="02020603050405020304" pitchFamily="18" charset="0"/>
              <a:cs typeface="Times New Roman" panose="02020603050405020304" pitchFamily="18" charset="0"/>
            </a:endParaRPr>
          </a:p>
        </p:txBody>
      </p:sp>
      <p:sp>
        <p:nvSpPr>
          <p:cNvPr id="68" name="CaixaDeTexto 67">
            <a:extLst>
              <a:ext uri="{FF2B5EF4-FFF2-40B4-BE49-F238E27FC236}">
                <a16:creationId xmlns:a16="http://schemas.microsoft.com/office/drawing/2014/main" id="{914610BA-034E-D265-41F1-9A4F11E9FC90}"/>
              </a:ext>
            </a:extLst>
          </p:cNvPr>
          <p:cNvSpPr txBox="1"/>
          <p:nvPr/>
        </p:nvSpPr>
        <p:spPr>
          <a:xfrm>
            <a:off x="1142009" y="23156324"/>
            <a:ext cx="15128092" cy="1446550"/>
          </a:xfrm>
          <a:prstGeom prst="rect">
            <a:avLst/>
          </a:prstGeom>
          <a:noFill/>
        </p:spPr>
        <p:txBody>
          <a:bodyPr wrap="square">
            <a:spAutoFit/>
          </a:bodyPr>
          <a:lstStyle/>
          <a:p>
            <a:pPr marL="742950" indent="-742950">
              <a:buFont typeface="+mj-lt"/>
              <a:buAutoNum type="arabicPeriod" startAt="2"/>
            </a:pPr>
            <a:r>
              <a:rPr lang="en-US" sz="4400" b="1" dirty="0">
                <a:solidFill>
                  <a:srgbClr val="263055"/>
                </a:solidFill>
                <a:latin typeface="Bahnschrift" panose="020B0502040204020203" pitchFamily="34" charset="0"/>
              </a:rPr>
              <a:t>Increased sewage volume for treatment during hydrological events</a:t>
            </a:r>
            <a:endParaRPr lang="pt-BR" sz="4400" b="1" dirty="0">
              <a:solidFill>
                <a:srgbClr val="263055"/>
              </a:solidFill>
              <a:latin typeface="Bahnschrift" panose="020B0502040204020203" pitchFamily="34" charset="0"/>
            </a:endParaRPr>
          </a:p>
        </p:txBody>
      </p:sp>
      <p:sp>
        <p:nvSpPr>
          <p:cNvPr id="69" name="CaixaDeTexto 68">
            <a:extLst>
              <a:ext uri="{FF2B5EF4-FFF2-40B4-BE49-F238E27FC236}">
                <a16:creationId xmlns:a16="http://schemas.microsoft.com/office/drawing/2014/main" id="{8BDC87D7-F47D-F404-885C-194262C8BD05}"/>
              </a:ext>
            </a:extLst>
          </p:cNvPr>
          <p:cNvSpPr txBox="1"/>
          <p:nvPr/>
        </p:nvSpPr>
        <p:spPr>
          <a:xfrm>
            <a:off x="17176365" y="7080213"/>
            <a:ext cx="14635129" cy="795742"/>
          </a:xfrm>
          <a:prstGeom prst="rect">
            <a:avLst/>
          </a:prstGeom>
          <a:noFill/>
        </p:spPr>
        <p:txBody>
          <a:bodyPr wrap="square">
            <a:spAutoFit/>
          </a:bodyPr>
          <a:lstStyle/>
          <a:p>
            <a:pPr marL="1200150" lvl="1" indent="-742950" algn="just">
              <a:spcBef>
                <a:spcPts val="1800"/>
              </a:spcBef>
              <a:spcAft>
                <a:spcPts val="600"/>
              </a:spcAft>
              <a:buFont typeface="+mj-lt"/>
              <a:buAutoNum type="arabicPeriod" startAt="3"/>
            </a:pPr>
            <a:r>
              <a:rPr lang="en-US" sz="4400" b="1" dirty="0">
                <a:solidFill>
                  <a:srgbClr val="263055"/>
                </a:solidFill>
                <a:effectLst/>
                <a:latin typeface="Bahnschrift" panose="020B0502040204020203" pitchFamily="34" charset="0"/>
                <a:ea typeface="Times New Roman" panose="02020603050405020304" pitchFamily="18" charset="0"/>
                <a:cs typeface="Times New Roman" panose="02020603050405020304" pitchFamily="18" charset="0"/>
              </a:rPr>
              <a:t>Sea levels rise and subsequent discharge problems</a:t>
            </a:r>
            <a:endParaRPr lang="pt-BR" sz="4400" b="1" dirty="0">
              <a:solidFill>
                <a:srgbClr val="263055"/>
              </a:solidFill>
              <a:effectLst/>
              <a:latin typeface="Bahnschrift" panose="020B0502040204020203" pitchFamily="34" charset="0"/>
              <a:ea typeface="Times New Roman" panose="02020603050405020304" pitchFamily="18" charset="0"/>
              <a:cs typeface="Times New Roman" panose="02020603050405020304" pitchFamily="18" charset="0"/>
            </a:endParaRPr>
          </a:p>
        </p:txBody>
      </p:sp>
      <p:sp>
        <p:nvSpPr>
          <p:cNvPr id="70" name="CaixaDeTexto 29">
            <a:extLst>
              <a:ext uri="{FF2B5EF4-FFF2-40B4-BE49-F238E27FC236}">
                <a16:creationId xmlns:a16="http://schemas.microsoft.com/office/drawing/2014/main" id="{0313A7D7-F7A3-1741-3580-9B1C9E050307}"/>
              </a:ext>
            </a:extLst>
          </p:cNvPr>
          <p:cNvSpPr txBox="1">
            <a:spLocks noChangeArrowheads="1"/>
          </p:cNvSpPr>
          <p:nvPr/>
        </p:nvSpPr>
        <p:spPr bwMode="auto">
          <a:xfrm>
            <a:off x="1054906" y="14950114"/>
            <a:ext cx="15612269" cy="92333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lvl="0" algn="just">
              <a:spcBef>
                <a:spcPts val="1800"/>
              </a:spcBef>
              <a:spcAft>
                <a:spcPts val="600"/>
              </a:spcAft>
            </a:pPr>
            <a:r>
              <a:rPr lang="en-US" sz="5400" b="1" cap="all" dirty="0">
                <a:solidFill>
                  <a:srgbClr val="263055"/>
                </a:solidFill>
                <a:effectLst/>
                <a:latin typeface="Bahnschrift" panose="020B0502040204020203" pitchFamily="34" charset="0"/>
                <a:ea typeface="Times New Roman" panose="02020603050405020304" pitchFamily="18" charset="0"/>
                <a:cs typeface="Times New Roman" panose="02020603050405020304" pitchFamily="18" charset="0"/>
              </a:rPr>
              <a:t>Main effects of Climate change on WWTP</a:t>
            </a:r>
            <a:endParaRPr lang="pt-BR" sz="5400" b="1" cap="all" dirty="0">
              <a:solidFill>
                <a:srgbClr val="263055"/>
              </a:solidFill>
              <a:effectLst/>
              <a:latin typeface="Bahnschrift" panose="020B0502040204020203" pitchFamily="34" charset="0"/>
              <a:ea typeface="Times New Roman" panose="02020603050405020304" pitchFamily="18" charset="0"/>
              <a:cs typeface="Times New Roman" panose="02020603050405020304" pitchFamily="18" charset="0"/>
            </a:endParaRPr>
          </a:p>
        </p:txBody>
      </p:sp>
      <p:cxnSp>
        <p:nvCxnSpPr>
          <p:cNvPr id="71" name="Conector reto 70">
            <a:extLst>
              <a:ext uri="{FF2B5EF4-FFF2-40B4-BE49-F238E27FC236}">
                <a16:creationId xmlns:a16="http://schemas.microsoft.com/office/drawing/2014/main" id="{57F8FA5F-4AF3-E8E5-67EF-7EB45E004868}"/>
              </a:ext>
            </a:extLst>
          </p:cNvPr>
          <p:cNvCxnSpPr>
            <a:cxnSpLocks/>
          </p:cNvCxnSpPr>
          <p:nvPr/>
        </p:nvCxnSpPr>
        <p:spPr>
          <a:xfrm>
            <a:off x="1125343" y="14604537"/>
            <a:ext cx="15144758" cy="0"/>
          </a:xfrm>
          <a:prstGeom prst="line">
            <a:avLst/>
          </a:prstGeom>
          <a:ln w="28575">
            <a:solidFill>
              <a:srgbClr val="263055"/>
            </a:solidFill>
            <a:prstDash val="sysDash"/>
          </a:ln>
        </p:spPr>
        <p:style>
          <a:lnRef idx="1">
            <a:schemeClr val="accent1"/>
          </a:lnRef>
          <a:fillRef idx="0">
            <a:schemeClr val="accent1"/>
          </a:fillRef>
          <a:effectRef idx="0">
            <a:schemeClr val="accent1"/>
          </a:effectRef>
          <a:fontRef idx="minor">
            <a:schemeClr val="tx1"/>
          </a:fontRef>
        </p:style>
      </p:cxnSp>
      <p:cxnSp>
        <p:nvCxnSpPr>
          <p:cNvPr id="72" name="Conector reto 71">
            <a:extLst>
              <a:ext uri="{FF2B5EF4-FFF2-40B4-BE49-F238E27FC236}">
                <a16:creationId xmlns:a16="http://schemas.microsoft.com/office/drawing/2014/main" id="{266770BA-30CA-6568-BD3C-90F0E099366E}"/>
              </a:ext>
            </a:extLst>
          </p:cNvPr>
          <p:cNvCxnSpPr>
            <a:cxnSpLocks/>
          </p:cNvCxnSpPr>
          <p:nvPr/>
        </p:nvCxnSpPr>
        <p:spPr>
          <a:xfrm>
            <a:off x="17711008" y="13805481"/>
            <a:ext cx="16233472" cy="0"/>
          </a:xfrm>
          <a:prstGeom prst="line">
            <a:avLst/>
          </a:prstGeom>
          <a:ln w="28575">
            <a:solidFill>
              <a:srgbClr val="263055"/>
            </a:solidFill>
            <a:prstDash val="sysDash"/>
          </a:ln>
        </p:spPr>
        <p:style>
          <a:lnRef idx="1">
            <a:schemeClr val="accent1"/>
          </a:lnRef>
          <a:fillRef idx="0">
            <a:schemeClr val="accent1"/>
          </a:fillRef>
          <a:effectRef idx="0">
            <a:schemeClr val="accent1"/>
          </a:effectRef>
          <a:fontRef idx="minor">
            <a:schemeClr val="tx1"/>
          </a:fontRef>
        </p:style>
      </p:cxnSp>
      <p:sp>
        <p:nvSpPr>
          <p:cNvPr id="73" name="CaixaDeTexto 72">
            <a:extLst>
              <a:ext uri="{FF2B5EF4-FFF2-40B4-BE49-F238E27FC236}">
                <a16:creationId xmlns:a16="http://schemas.microsoft.com/office/drawing/2014/main" id="{187BDF01-C27D-45AB-C7A2-A277FCF181E9}"/>
              </a:ext>
            </a:extLst>
          </p:cNvPr>
          <p:cNvSpPr txBox="1"/>
          <p:nvPr/>
        </p:nvSpPr>
        <p:spPr>
          <a:xfrm>
            <a:off x="1199010" y="8024845"/>
            <a:ext cx="15194588" cy="6186309"/>
          </a:xfrm>
          <a:prstGeom prst="rect">
            <a:avLst/>
          </a:prstGeom>
          <a:noFill/>
        </p:spPr>
        <p:txBody>
          <a:bodyPr wrap="square">
            <a:spAutoFit/>
          </a:bodyPr>
          <a:lstStyle/>
          <a:p>
            <a:pPr algn="just">
              <a:spcAft>
                <a:spcPts val="300"/>
              </a:spcAft>
              <a:tabLst>
                <a:tab pos="914400" algn="l"/>
              </a:tabLst>
            </a:pPr>
            <a:r>
              <a:rPr lang="en-US" sz="3600" dirty="0">
                <a:effectLst/>
                <a:latin typeface="Bahnschrift" panose="020B0502040204020203" pitchFamily="34" charset="0"/>
                <a:ea typeface="Times New Roman" panose="02020603050405020304" pitchFamily="18" charset="0"/>
              </a:rPr>
              <a:t>Effects of climate change are already being seen as consequences of the increase of at least 1.5ºC on the global average</a:t>
            </a:r>
            <a:r>
              <a:rPr lang="en-US" sz="3600" baseline="30000" dirty="0">
                <a:solidFill>
                  <a:srgbClr val="263055"/>
                </a:solidFill>
                <a:effectLst/>
                <a:latin typeface="Bahnschrift" panose="020B0502040204020203" pitchFamily="34" charset="0"/>
                <a:ea typeface="Times New Roman" panose="02020603050405020304" pitchFamily="18" charset="0"/>
              </a:rPr>
              <a:t>[1]</a:t>
            </a:r>
            <a:r>
              <a:rPr lang="en-US" sz="3600" dirty="0">
                <a:effectLst/>
                <a:latin typeface="Bahnschrift" panose="020B0502040204020203" pitchFamily="34" charset="0"/>
                <a:ea typeface="Times New Roman" panose="02020603050405020304" pitchFamily="18" charset="0"/>
              </a:rPr>
              <a:t>. Quantifying these effects has been a task in fields such as hydrology, climatology, biology, and toxicology, providing an overview of the situation so that regulators can act up to reduce its effects, but also so that society can be prepared for new scenarios. Sanitation as a field of study however has not yet shown great efforts to modify Wastewater Treatment Plants (WWTP) processes to adapt to the induced (and future) changes </a:t>
            </a:r>
            <a:r>
              <a:rPr lang="en-US" sz="3600" baseline="30000" dirty="0">
                <a:solidFill>
                  <a:srgbClr val="263055"/>
                </a:solidFill>
                <a:effectLst/>
                <a:latin typeface="Bahnschrift" panose="020B0502040204020203" pitchFamily="34" charset="0"/>
                <a:ea typeface="Times New Roman" panose="02020603050405020304" pitchFamily="18" charset="0"/>
              </a:rPr>
              <a:t>[2]</a:t>
            </a:r>
            <a:r>
              <a:rPr lang="en-US" sz="3600" dirty="0">
                <a:solidFill>
                  <a:srgbClr val="263055"/>
                </a:solidFill>
                <a:effectLst/>
                <a:latin typeface="Bahnschrift" panose="020B0502040204020203" pitchFamily="34" charset="0"/>
                <a:ea typeface="Times New Roman" panose="02020603050405020304" pitchFamily="18" charset="0"/>
              </a:rPr>
              <a:t>.</a:t>
            </a:r>
            <a:r>
              <a:rPr lang="en-US" sz="3600" dirty="0">
                <a:effectLst/>
                <a:latin typeface="Bahnschrift" panose="020B0502040204020203" pitchFamily="34" charset="0"/>
                <a:ea typeface="Times New Roman" panose="02020603050405020304" pitchFamily="18" charset="0"/>
              </a:rPr>
              <a:t> This work aims to discuss the measures being taken globally to minimize the impacts of climate change in wastewater treatment processes while reducing its impact on the climate and discuss perspectives.</a:t>
            </a:r>
            <a:endParaRPr lang="pt-BR" sz="3600" dirty="0">
              <a:effectLst/>
              <a:latin typeface="Bahnschrift" panose="020B0502040204020203" pitchFamily="34" charset="0"/>
              <a:ea typeface="Times New Roman" panose="02020603050405020304" pitchFamily="18" charset="0"/>
            </a:endParaRPr>
          </a:p>
        </p:txBody>
      </p:sp>
      <p:sp>
        <p:nvSpPr>
          <p:cNvPr id="74" name="CaixaDeTexto 73">
            <a:extLst>
              <a:ext uri="{FF2B5EF4-FFF2-40B4-BE49-F238E27FC236}">
                <a16:creationId xmlns:a16="http://schemas.microsoft.com/office/drawing/2014/main" id="{FCA9C4C7-2293-B903-28FE-00E4A420C5D5}"/>
              </a:ext>
            </a:extLst>
          </p:cNvPr>
          <p:cNvSpPr txBox="1"/>
          <p:nvPr/>
        </p:nvSpPr>
        <p:spPr>
          <a:xfrm>
            <a:off x="35470263" y="14969005"/>
            <a:ext cx="14472428" cy="1077218"/>
          </a:xfrm>
          <a:prstGeom prst="rect">
            <a:avLst/>
          </a:prstGeom>
          <a:noFill/>
        </p:spPr>
        <p:txBody>
          <a:bodyPr wrap="square">
            <a:spAutoFit/>
          </a:bodyPr>
          <a:lstStyle/>
          <a:p>
            <a:pPr>
              <a:spcAft>
                <a:spcPts val="300"/>
              </a:spcAft>
            </a:pPr>
            <a:r>
              <a:rPr lang="pt-PT" sz="3200" dirty="0">
                <a:effectLst/>
                <a:latin typeface="Bahnschrift" panose="020B0502040204020203" pitchFamily="34" charset="0"/>
                <a:ea typeface="Times New Roman" panose="02020603050405020304" pitchFamily="18" charset="0"/>
              </a:rPr>
              <a:t>IPCC. (2021). </a:t>
            </a:r>
            <a:r>
              <a:rPr lang="pt-PT" sz="3200" i="1" dirty="0">
                <a:effectLst/>
                <a:latin typeface="Bahnschrift" panose="020B0502040204020203" pitchFamily="34" charset="0"/>
                <a:ea typeface="Times New Roman" panose="02020603050405020304" pitchFamily="18" charset="0"/>
              </a:rPr>
              <a:t>Climate Change 2021: The Physical Science Basis</a:t>
            </a:r>
            <a:r>
              <a:rPr lang="pt-PT" sz="3200" dirty="0">
                <a:effectLst/>
                <a:latin typeface="Bahnschrift" panose="020B0502040204020203" pitchFamily="34" charset="0"/>
                <a:ea typeface="Times New Roman" panose="02020603050405020304" pitchFamily="18" charset="0"/>
              </a:rPr>
              <a:t>. Cambridge   University Press. Retrieved from https://www.ipcc.ch/report/ar6/wg1/</a:t>
            </a:r>
            <a:endParaRPr lang="pt-BR" sz="4400" dirty="0">
              <a:effectLst/>
              <a:latin typeface="Bahnschrift" panose="020B0502040204020203" pitchFamily="34" charset="0"/>
              <a:ea typeface="Times New Roman" panose="02020603050405020304" pitchFamily="18" charset="0"/>
            </a:endParaRPr>
          </a:p>
        </p:txBody>
      </p:sp>
      <p:sp>
        <p:nvSpPr>
          <p:cNvPr id="75" name="CaixaDeTexto 74">
            <a:extLst>
              <a:ext uri="{FF2B5EF4-FFF2-40B4-BE49-F238E27FC236}">
                <a16:creationId xmlns:a16="http://schemas.microsoft.com/office/drawing/2014/main" id="{E8E9C98D-B10A-F527-646E-AD2ADC354CCC}"/>
              </a:ext>
            </a:extLst>
          </p:cNvPr>
          <p:cNvSpPr txBox="1"/>
          <p:nvPr/>
        </p:nvSpPr>
        <p:spPr>
          <a:xfrm>
            <a:off x="35483891" y="16455124"/>
            <a:ext cx="14120622" cy="2062103"/>
          </a:xfrm>
          <a:prstGeom prst="rect">
            <a:avLst/>
          </a:prstGeom>
          <a:noFill/>
        </p:spPr>
        <p:txBody>
          <a:bodyPr wrap="square">
            <a:spAutoFit/>
          </a:bodyPr>
          <a:lstStyle/>
          <a:p>
            <a:pPr>
              <a:spcAft>
                <a:spcPts val="300"/>
              </a:spcAft>
            </a:pPr>
            <a:r>
              <a:rPr lang="pt-PT" sz="3200" dirty="0">
                <a:effectLst/>
                <a:latin typeface="Bahnschrift" panose="020B0502040204020203" pitchFamily="34" charset="0"/>
                <a:ea typeface="Times New Roman" panose="02020603050405020304" pitchFamily="18" charset="0"/>
              </a:rPr>
              <a:t>Langeveld, J. G., Schilperoort, R. P. S., &amp; Weijers, S. R. (2013). Climate change and urban wastewater infrastructure: There is more to explore. </a:t>
            </a:r>
            <a:r>
              <a:rPr lang="pt-PT" sz="3200" i="1" dirty="0">
                <a:effectLst/>
                <a:latin typeface="Bahnschrift" panose="020B0502040204020203" pitchFamily="34" charset="0"/>
                <a:ea typeface="Times New Roman" panose="02020603050405020304" pitchFamily="18" charset="0"/>
              </a:rPr>
              <a:t>Journal of Hydrology</a:t>
            </a:r>
            <a:r>
              <a:rPr lang="pt-PT" sz="3200" dirty="0">
                <a:effectLst/>
                <a:latin typeface="Bahnschrift" panose="020B0502040204020203" pitchFamily="34" charset="0"/>
                <a:ea typeface="Times New Roman" panose="02020603050405020304" pitchFamily="18" charset="0"/>
              </a:rPr>
              <a:t>, </a:t>
            </a:r>
            <a:r>
              <a:rPr lang="pt-PT" sz="3200" i="1" dirty="0">
                <a:effectLst/>
                <a:latin typeface="Bahnschrift" panose="020B0502040204020203" pitchFamily="34" charset="0"/>
                <a:ea typeface="Times New Roman" panose="02020603050405020304" pitchFamily="18" charset="0"/>
              </a:rPr>
              <a:t>476</a:t>
            </a:r>
            <a:r>
              <a:rPr lang="pt-PT" sz="3200" dirty="0">
                <a:effectLst/>
                <a:latin typeface="Bahnschrift" panose="020B0502040204020203" pitchFamily="34" charset="0"/>
                <a:ea typeface="Times New Roman" panose="02020603050405020304" pitchFamily="18" charset="0"/>
              </a:rPr>
              <a:t>, 112–119. https://doi.org/https://doi.org/10.1016/j.jhydrol.2012.10.021</a:t>
            </a:r>
            <a:endParaRPr lang="pt-BR" sz="3200" dirty="0">
              <a:effectLst/>
              <a:latin typeface="Bahnschrift" panose="020B0502040204020203" pitchFamily="34" charset="0"/>
              <a:ea typeface="Times New Roman" panose="02020603050405020304" pitchFamily="18" charset="0"/>
            </a:endParaRPr>
          </a:p>
        </p:txBody>
      </p:sp>
      <p:sp>
        <p:nvSpPr>
          <p:cNvPr id="76" name="CaixaDeTexto 75">
            <a:extLst>
              <a:ext uri="{FF2B5EF4-FFF2-40B4-BE49-F238E27FC236}">
                <a16:creationId xmlns:a16="http://schemas.microsoft.com/office/drawing/2014/main" id="{2D6EA459-5087-A757-CDC6-A720DA6A6161}"/>
              </a:ext>
            </a:extLst>
          </p:cNvPr>
          <p:cNvSpPr txBox="1"/>
          <p:nvPr/>
        </p:nvSpPr>
        <p:spPr>
          <a:xfrm>
            <a:off x="1216365" y="17056189"/>
            <a:ext cx="14943775" cy="5632311"/>
          </a:xfrm>
          <a:prstGeom prst="rect">
            <a:avLst/>
          </a:prstGeom>
          <a:noFill/>
        </p:spPr>
        <p:txBody>
          <a:bodyPr wrap="square">
            <a:spAutoFit/>
          </a:bodyPr>
          <a:lstStyle/>
          <a:p>
            <a:pPr marL="571500" indent="-571500" algn="just">
              <a:buClr>
                <a:srgbClr val="263055"/>
              </a:buClr>
              <a:buFont typeface="Arial" panose="020B0604020202020204" pitchFamily="34" charset="0"/>
              <a:buChar char="•"/>
            </a:pPr>
            <a:r>
              <a:rPr lang="en-US" sz="3600" dirty="0">
                <a:effectLst/>
                <a:latin typeface="Bahnschrift" panose="020B0502040204020203" pitchFamily="34" charset="0"/>
                <a:ea typeface="Times New Roman" panose="02020603050405020304" pitchFamily="18" charset="0"/>
              </a:rPr>
              <a:t>During the treatment process, the emission of GHG is associated with microbial degradation of the organic matter; </a:t>
            </a:r>
          </a:p>
          <a:p>
            <a:pPr marL="571500" indent="-571500" algn="just">
              <a:buClr>
                <a:srgbClr val="263055"/>
              </a:buClr>
              <a:buFont typeface="Arial" panose="020B0604020202020204" pitchFamily="34" charset="0"/>
              <a:buChar char="•"/>
            </a:pPr>
            <a:endParaRPr lang="en-US" sz="3600" dirty="0">
              <a:latin typeface="Bahnschrift" panose="020B0502040204020203" pitchFamily="34" charset="0"/>
            </a:endParaRPr>
          </a:p>
          <a:p>
            <a:pPr marL="571500" indent="-571500" algn="just">
              <a:buClr>
                <a:srgbClr val="263055"/>
              </a:buClr>
              <a:buFont typeface="Arial" panose="020B0604020202020204" pitchFamily="34" charset="0"/>
              <a:buChar char="•"/>
            </a:pPr>
            <a:r>
              <a:rPr lang="en-US" sz="3600" dirty="0">
                <a:latin typeface="Bahnschrift" panose="020B0502040204020203" pitchFamily="34" charset="0"/>
              </a:rPr>
              <a:t>Increase on the average global temperature will accelerate organic matter degradation and its subsequent GHG emissions;</a:t>
            </a:r>
          </a:p>
          <a:p>
            <a:pPr marL="571500" indent="-571500" algn="just">
              <a:buClr>
                <a:srgbClr val="263055"/>
              </a:buClr>
              <a:buFont typeface="Arial" panose="020B0604020202020204" pitchFamily="34" charset="0"/>
              <a:buChar char="•"/>
            </a:pPr>
            <a:endParaRPr lang="en-US" sz="3600" dirty="0">
              <a:latin typeface="Bahnschrift" panose="020B0502040204020203" pitchFamily="34" charset="0"/>
            </a:endParaRPr>
          </a:p>
          <a:p>
            <a:pPr marL="571500" indent="-571500" algn="just">
              <a:buClr>
                <a:srgbClr val="263055"/>
              </a:buClr>
              <a:buFont typeface="Arial" panose="020B0604020202020204" pitchFamily="34" charset="0"/>
              <a:buChar char="•"/>
            </a:pPr>
            <a:r>
              <a:rPr lang="en-US" sz="3600" dirty="0">
                <a:effectLst/>
                <a:latin typeface="Bahnschrift" panose="020B0502040204020203" pitchFamily="34" charset="0"/>
                <a:ea typeface="Times New Roman" panose="02020603050405020304" pitchFamily="18" charset="0"/>
              </a:rPr>
              <a:t>Case studies show increase in Biological Oxygen Demand (BOD) and Chemical Oxygen Demand (COD) removal during summer and a decrease on the same parameters during winter comparing different temperature increase scenarios </a:t>
            </a:r>
            <a:r>
              <a:rPr lang="en-US" sz="3600" baseline="30000" dirty="0">
                <a:solidFill>
                  <a:srgbClr val="263055"/>
                </a:solidFill>
                <a:effectLst/>
                <a:latin typeface="Bahnschrift" panose="020B0502040204020203" pitchFamily="34" charset="0"/>
                <a:ea typeface="Times New Roman" panose="02020603050405020304" pitchFamily="18" charset="0"/>
              </a:rPr>
              <a:t>[3]</a:t>
            </a:r>
            <a:r>
              <a:rPr lang="en-US" sz="3600" dirty="0">
                <a:effectLst/>
                <a:latin typeface="Bahnschrift" panose="020B0502040204020203" pitchFamily="34" charset="0"/>
                <a:ea typeface="Times New Roman" panose="02020603050405020304" pitchFamily="18" charset="0"/>
              </a:rPr>
              <a:t>.</a:t>
            </a:r>
            <a:endParaRPr lang="en-US" sz="3600" dirty="0">
              <a:latin typeface="Bahnschrift" panose="020B0502040204020203" pitchFamily="34" charset="0"/>
            </a:endParaRPr>
          </a:p>
        </p:txBody>
      </p:sp>
      <p:sp>
        <p:nvSpPr>
          <p:cNvPr id="77" name="CaixaDeTexto 76">
            <a:extLst>
              <a:ext uri="{FF2B5EF4-FFF2-40B4-BE49-F238E27FC236}">
                <a16:creationId xmlns:a16="http://schemas.microsoft.com/office/drawing/2014/main" id="{F9F0B7B5-E5F1-52AB-3699-7402852DB91E}"/>
              </a:ext>
            </a:extLst>
          </p:cNvPr>
          <p:cNvSpPr txBox="1"/>
          <p:nvPr/>
        </p:nvSpPr>
        <p:spPr>
          <a:xfrm>
            <a:off x="1210001" y="24785119"/>
            <a:ext cx="14943775" cy="3416320"/>
          </a:xfrm>
          <a:prstGeom prst="rect">
            <a:avLst/>
          </a:prstGeom>
          <a:noFill/>
        </p:spPr>
        <p:txBody>
          <a:bodyPr wrap="square">
            <a:spAutoFit/>
          </a:bodyPr>
          <a:lstStyle/>
          <a:p>
            <a:pPr marL="571500" indent="-571500" algn="just">
              <a:buClr>
                <a:srgbClr val="263055"/>
              </a:buClr>
              <a:buFont typeface="Arial" panose="020B0604020202020204" pitchFamily="34" charset="0"/>
              <a:buChar char="•"/>
            </a:pPr>
            <a:r>
              <a:rPr lang="en-US" sz="3600" dirty="0">
                <a:effectLst/>
                <a:latin typeface="Bahnschrift" panose="020B0502040204020203" pitchFamily="34" charset="0"/>
                <a:ea typeface="Times New Roman" panose="02020603050405020304" pitchFamily="18" charset="0"/>
              </a:rPr>
              <a:t>Calculations on the capacity of a given WWTP are based on series of hydrological data, meaning changes in precipitation could overflow some WWTP;</a:t>
            </a:r>
          </a:p>
          <a:p>
            <a:pPr marL="571500" indent="-571500" algn="just">
              <a:buClr>
                <a:srgbClr val="263055"/>
              </a:buClr>
              <a:buFont typeface="Arial" panose="020B0604020202020204" pitchFamily="34" charset="0"/>
              <a:buChar char="•"/>
            </a:pPr>
            <a:endParaRPr lang="en-US" sz="3600" dirty="0">
              <a:latin typeface="Bahnschrift" panose="020B0502040204020203" pitchFamily="34" charset="0"/>
            </a:endParaRPr>
          </a:p>
          <a:p>
            <a:pPr marL="571500" indent="-571500" algn="just">
              <a:buClr>
                <a:srgbClr val="263055"/>
              </a:buClr>
              <a:buFont typeface="Arial" panose="020B0604020202020204" pitchFamily="34" charset="0"/>
              <a:buChar char="•"/>
            </a:pPr>
            <a:r>
              <a:rPr lang="en-US" sz="3600" dirty="0">
                <a:latin typeface="Bahnschrift" panose="020B0502040204020203" pitchFamily="34" charset="0"/>
              </a:rPr>
              <a:t>Future projections are not in accordance with has happened until the current days.</a:t>
            </a:r>
          </a:p>
        </p:txBody>
      </p:sp>
      <p:sp>
        <p:nvSpPr>
          <p:cNvPr id="78" name="CaixaDeTexto 77">
            <a:extLst>
              <a:ext uri="{FF2B5EF4-FFF2-40B4-BE49-F238E27FC236}">
                <a16:creationId xmlns:a16="http://schemas.microsoft.com/office/drawing/2014/main" id="{690B0C0B-64B6-5E78-EE1F-A40FD533BA3E}"/>
              </a:ext>
            </a:extLst>
          </p:cNvPr>
          <p:cNvSpPr txBox="1"/>
          <p:nvPr/>
        </p:nvSpPr>
        <p:spPr>
          <a:xfrm>
            <a:off x="34773370" y="15016047"/>
            <a:ext cx="648886" cy="654044"/>
          </a:xfrm>
          <a:prstGeom prst="rect">
            <a:avLst/>
          </a:prstGeom>
          <a:noFill/>
        </p:spPr>
        <p:txBody>
          <a:bodyPr wrap="square">
            <a:spAutoFit/>
          </a:bodyPr>
          <a:lstStyle/>
          <a:p>
            <a:pPr>
              <a:buClr>
                <a:srgbClr val="263055"/>
              </a:buClr>
            </a:pPr>
            <a:r>
              <a:rPr lang="en-US" sz="3600" baseline="30000" dirty="0">
                <a:solidFill>
                  <a:srgbClr val="263055"/>
                </a:solidFill>
                <a:effectLst/>
                <a:latin typeface="Bahnschrift" panose="020B0502040204020203" pitchFamily="34" charset="0"/>
                <a:ea typeface="Times New Roman" panose="02020603050405020304" pitchFamily="18" charset="0"/>
              </a:rPr>
              <a:t>[1]</a:t>
            </a:r>
            <a:endParaRPr lang="en-US" sz="3600" dirty="0">
              <a:latin typeface="Bahnschrift" panose="020B0502040204020203" pitchFamily="34" charset="0"/>
            </a:endParaRPr>
          </a:p>
        </p:txBody>
      </p:sp>
      <p:sp>
        <p:nvSpPr>
          <p:cNvPr id="79" name="CaixaDeTexto 78">
            <a:extLst>
              <a:ext uri="{FF2B5EF4-FFF2-40B4-BE49-F238E27FC236}">
                <a16:creationId xmlns:a16="http://schemas.microsoft.com/office/drawing/2014/main" id="{E1DAA7FE-398E-953F-40AF-2FE6246B561C}"/>
              </a:ext>
            </a:extLst>
          </p:cNvPr>
          <p:cNvSpPr txBox="1"/>
          <p:nvPr/>
        </p:nvSpPr>
        <p:spPr>
          <a:xfrm>
            <a:off x="34776552" y="16531002"/>
            <a:ext cx="542132" cy="646332"/>
          </a:xfrm>
          <a:prstGeom prst="rect">
            <a:avLst/>
          </a:prstGeom>
          <a:noFill/>
        </p:spPr>
        <p:txBody>
          <a:bodyPr wrap="square">
            <a:spAutoFit/>
          </a:bodyPr>
          <a:lstStyle/>
          <a:p>
            <a:pPr>
              <a:buClr>
                <a:srgbClr val="263055"/>
              </a:buClr>
            </a:pPr>
            <a:r>
              <a:rPr lang="en-US" sz="3600" baseline="30000" dirty="0">
                <a:solidFill>
                  <a:srgbClr val="263055"/>
                </a:solidFill>
                <a:effectLst/>
                <a:latin typeface="Bahnschrift" panose="020B0502040204020203" pitchFamily="34" charset="0"/>
                <a:ea typeface="Times New Roman" panose="02020603050405020304" pitchFamily="18" charset="0"/>
              </a:rPr>
              <a:t>[2]</a:t>
            </a:r>
            <a:endParaRPr lang="en-US" sz="3600" dirty="0">
              <a:latin typeface="Bahnschrift" panose="020B0502040204020203" pitchFamily="34" charset="0"/>
            </a:endParaRPr>
          </a:p>
        </p:txBody>
      </p:sp>
      <p:sp>
        <p:nvSpPr>
          <p:cNvPr id="80" name="CaixaDeTexto 79">
            <a:extLst>
              <a:ext uri="{FF2B5EF4-FFF2-40B4-BE49-F238E27FC236}">
                <a16:creationId xmlns:a16="http://schemas.microsoft.com/office/drawing/2014/main" id="{735655A6-8DA2-7689-9AF4-5D25EA12C580}"/>
              </a:ext>
            </a:extLst>
          </p:cNvPr>
          <p:cNvSpPr txBox="1"/>
          <p:nvPr/>
        </p:nvSpPr>
        <p:spPr>
          <a:xfrm>
            <a:off x="34787561" y="21447324"/>
            <a:ext cx="542132" cy="646331"/>
          </a:xfrm>
          <a:prstGeom prst="rect">
            <a:avLst/>
          </a:prstGeom>
          <a:noFill/>
        </p:spPr>
        <p:txBody>
          <a:bodyPr wrap="square">
            <a:spAutoFit/>
          </a:bodyPr>
          <a:lstStyle/>
          <a:p>
            <a:pPr algn="ctr">
              <a:buClr>
                <a:srgbClr val="263055"/>
              </a:buClr>
            </a:pPr>
            <a:r>
              <a:rPr lang="en-US" sz="3600" baseline="30000" dirty="0">
                <a:solidFill>
                  <a:srgbClr val="263055"/>
                </a:solidFill>
                <a:effectLst/>
                <a:latin typeface="Bahnschrift" panose="020B0502040204020203" pitchFamily="34" charset="0"/>
                <a:ea typeface="Times New Roman" panose="02020603050405020304" pitchFamily="18" charset="0"/>
              </a:rPr>
              <a:t>[4]</a:t>
            </a:r>
            <a:endParaRPr lang="en-US" sz="3600" dirty="0">
              <a:latin typeface="Bahnschrift" panose="020B0502040204020203" pitchFamily="34" charset="0"/>
            </a:endParaRPr>
          </a:p>
        </p:txBody>
      </p:sp>
      <p:sp>
        <p:nvSpPr>
          <p:cNvPr id="81" name="CaixaDeTexto 80">
            <a:extLst>
              <a:ext uri="{FF2B5EF4-FFF2-40B4-BE49-F238E27FC236}">
                <a16:creationId xmlns:a16="http://schemas.microsoft.com/office/drawing/2014/main" id="{FD41626C-48A4-B515-4E4D-7B13C372B779}"/>
              </a:ext>
            </a:extLst>
          </p:cNvPr>
          <p:cNvSpPr txBox="1"/>
          <p:nvPr/>
        </p:nvSpPr>
        <p:spPr>
          <a:xfrm>
            <a:off x="35015073" y="8357535"/>
            <a:ext cx="14943775" cy="4524315"/>
          </a:xfrm>
          <a:prstGeom prst="rect">
            <a:avLst/>
          </a:prstGeom>
          <a:noFill/>
        </p:spPr>
        <p:txBody>
          <a:bodyPr wrap="square">
            <a:spAutoFit/>
          </a:bodyPr>
          <a:lstStyle/>
          <a:p>
            <a:pPr marL="571500" indent="-571500" algn="just">
              <a:buClr>
                <a:srgbClr val="263055"/>
              </a:buClr>
              <a:buFont typeface="Arial" panose="020B0604020202020204" pitchFamily="34" charset="0"/>
              <a:buChar char="•"/>
            </a:pPr>
            <a:r>
              <a:rPr lang="en-US" sz="3600" dirty="0">
                <a:latin typeface="Bahnschrift" panose="020B0502040204020203" pitchFamily="34" charset="0"/>
              </a:rPr>
              <a:t>Actions must be taken to avoid greater environmental impact due to WWTP and their response to a rapidly changing environment;</a:t>
            </a:r>
          </a:p>
          <a:p>
            <a:pPr algn="just">
              <a:buClr>
                <a:srgbClr val="263055"/>
              </a:buClr>
            </a:pPr>
            <a:endParaRPr lang="en-US" sz="3600" dirty="0">
              <a:latin typeface="Bahnschrift" panose="020B0502040204020203" pitchFamily="34" charset="0"/>
            </a:endParaRPr>
          </a:p>
          <a:p>
            <a:pPr marL="571500" indent="-571500" algn="just">
              <a:buClr>
                <a:srgbClr val="263055"/>
              </a:buClr>
              <a:buFont typeface="Arial" panose="020B0604020202020204" pitchFamily="34" charset="0"/>
              <a:buChar char="•"/>
            </a:pPr>
            <a:r>
              <a:rPr lang="en-US" sz="3600" dirty="0">
                <a:latin typeface="Bahnschrift" panose="020B0502040204020203" pitchFamily="34" charset="0"/>
              </a:rPr>
              <a:t>Adapting to climate change demands efforts from all areas of study;</a:t>
            </a:r>
          </a:p>
          <a:p>
            <a:pPr marL="571500" indent="-571500" algn="just">
              <a:buClr>
                <a:srgbClr val="263055"/>
              </a:buClr>
              <a:buFont typeface="Arial" panose="020B0604020202020204" pitchFamily="34" charset="0"/>
              <a:buChar char="•"/>
            </a:pPr>
            <a:endParaRPr lang="en-US" sz="3600" dirty="0">
              <a:latin typeface="Bahnschrift" panose="020B0502040204020203" pitchFamily="34" charset="0"/>
            </a:endParaRPr>
          </a:p>
          <a:p>
            <a:pPr marL="571500" indent="-571500" algn="just">
              <a:buClr>
                <a:srgbClr val="263055"/>
              </a:buClr>
              <a:buFont typeface="Arial" panose="020B0604020202020204" pitchFamily="34" charset="0"/>
              <a:buChar char="•"/>
            </a:pPr>
            <a:r>
              <a:rPr lang="en-US" sz="3600" dirty="0">
                <a:effectLst/>
                <a:latin typeface="Bahnschrift" panose="020B0502040204020203" pitchFamily="34" charset="0"/>
                <a:ea typeface="Times New Roman" panose="02020603050405020304" pitchFamily="18" charset="0"/>
              </a:rPr>
              <a:t>A greater integration between the operation of WWTP and academia could help boost a positive outcome which would reduce the harmful effects of a greater precipitation or the raise in the sea level.</a:t>
            </a:r>
            <a:endParaRPr lang="en-US" sz="3600" dirty="0">
              <a:latin typeface="Bahnschrift" panose="020B0502040204020203" pitchFamily="34" charset="0"/>
            </a:endParaRPr>
          </a:p>
        </p:txBody>
      </p:sp>
      <p:pic>
        <p:nvPicPr>
          <p:cNvPr id="82" name="Picture 1025">
            <a:extLst>
              <a:ext uri="{FF2B5EF4-FFF2-40B4-BE49-F238E27FC236}">
                <a16:creationId xmlns:a16="http://schemas.microsoft.com/office/drawing/2014/main" id="{8A24C723-D7D0-DE7B-8C0E-78B7CD0862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22312" y="26723044"/>
            <a:ext cx="4193693" cy="1261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Picture 230">
            <a:extLst>
              <a:ext uri="{FF2B5EF4-FFF2-40B4-BE49-F238E27FC236}">
                <a16:creationId xmlns:a16="http://schemas.microsoft.com/office/drawing/2014/main" id="{86F807C2-732B-8056-569A-DBB3AF5AEC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16534" y="26692687"/>
            <a:ext cx="1708439" cy="1448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4" name="CaixaDeTexto 83">
            <a:extLst>
              <a:ext uri="{FF2B5EF4-FFF2-40B4-BE49-F238E27FC236}">
                <a16:creationId xmlns:a16="http://schemas.microsoft.com/office/drawing/2014/main" id="{5F725D58-2C93-D0C7-CEB2-00CE18CE227C}"/>
              </a:ext>
            </a:extLst>
          </p:cNvPr>
          <p:cNvSpPr txBox="1"/>
          <p:nvPr/>
        </p:nvSpPr>
        <p:spPr>
          <a:xfrm>
            <a:off x="17655899" y="8471743"/>
            <a:ext cx="16230690" cy="5078313"/>
          </a:xfrm>
          <a:prstGeom prst="rect">
            <a:avLst/>
          </a:prstGeom>
          <a:noFill/>
        </p:spPr>
        <p:txBody>
          <a:bodyPr wrap="square">
            <a:spAutoFit/>
          </a:bodyPr>
          <a:lstStyle/>
          <a:p>
            <a:pPr marL="571500" indent="-571500" algn="just">
              <a:buClr>
                <a:srgbClr val="263055"/>
              </a:buClr>
              <a:buFont typeface="Arial" panose="020B0604020202020204" pitchFamily="34" charset="0"/>
              <a:buChar char="•"/>
            </a:pPr>
            <a:r>
              <a:rPr lang="en-US" sz="3600" dirty="0">
                <a:latin typeface="Bahnschrift" panose="020B0502040204020203" pitchFamily="34" charset="0"/>
              </a:rPr>
              <a:t>Coastal WWTP that discharge directly into the ocean or rivers close to the ocean could become submerged thus demanding pumping of the effluent, raising the energy consumption;</a:t>
            </a:r>
          </a:p>
          <a:p>
            <a:pPr marL="571500" indent="-571500" algn="just">
              <a:buClr>
                <a:srgbClr val="263055"/>
              </a:buClr>
              <a:buFont typeface="Arial" panose="020B0604020202020204" pitchFamily="34" charset="0"/>
              <a:buChar char="•"/>
            </a:pPr>
            <a:endParaRPr lang="en-US" sz="3600" dirty="0">
              <a:latin typeface="Bahnschrift" panose="020B0502040204020203" pitchFamily="34" charset="0"/>
            </a:endParaRPr>
          </a:p>
          <a:p>
            <a:pPr marL="571500" indent="-571500" algn="just">
              <a:buClr>
                <a:srgbClr val="263055"/>
              </a:buClr>
              <a:buFont typeface="Arial" panose="020B0604020202020204" pitchFamily="34" charset="0"/>
              <a:buChar char="•"/>
            </a:pPr>
            <a:r>
              <a:rPr lang="en-US" sz="3600" i="1" dirty="0">
                <a:latin typeface="Bahnschrift" panose="020B0502040204020203" pitchFamily="34" charset="0"/>
              </a:rPr>
              <a:t>In situ </a:t>
            </a:r>
            <a:r>
              <a:rPr lang="en-US" sz="3600" dirty="0">
                <a:latin typeface="Bahnschrift" panose="020B0502040204020203" pitchFamily="34" charset="0"/>
              </a:rPr>
              <a:t>treatments depend on the groundwater level to be efficient and coastal cities tend to have high groundwater levels;</a:t>
            </a:r>
          </a:p>
          <a:p>
            <a:pPr marL="571500" indent="-571500" algn="just">
              <a:buClr>
                <a:srgbClr val="263055"/>
              </a:buClr>
              <a:buFont typeface="Arial" panose="020B0604020202020204" pitchFamily="34" charset="0"/>
              <a:buChar char="•"/>
            </a:pPr>
            <a:endParaRPr lang="en-US" sz="3600" dirty="0">
              <a:latin typeface="Bahnschrift" panose="020B0502040204020203" pitchFamily="34" charset="0"/>
            </a:endParaRPr>
          </a:p>
          <a:p>
            <a:pPr marL="571500" indent="-571500" algn="just">
              <a:buClr>
                <a:srgbClr val="263055"/>
              </a:buClr>
              <a:buFont typeface="Arial" panose="020B0604020202020204" pitchFamily="34" charset="0"/>
              <a:buChar char="•"/>
            </a:pPr>
            <a:r>
              <a:rPr lang="en-US" sz="3600" dirty="0">
                <a:latin typeface="Bahnschrift" panose="020B0502040204020203" pitchFamily="34" charset="0"/>
                <a:ea typeface="Times New Roman" panose="02020603050405020304" pitchFamily="18" charset="0"/>
              </a:rPr>
              <a:t>C</a:t>
            </a:r>
            <a:r>
              <a:rPr lang="en-US" sz="3600" dirty="0">
                <a:effectLst/>
                <a:latin typeface="Bahnschrift" panose="020B0502040204020203" pitchFamily="34" charset="0"/>
                <a:ea typeface="Times New Roman" panose="02020603050405020304" pitchFamily="18" charset="0"/>
              </a:rPr>
              <a:t>ontaminated groundwater could be the source of contamination for the families nearby.</a:t>
            </a:r>
            <a:endParaRPr lang="en-US" sz="3600" dirty="0">
              <a:latin typeface="Bahnschrift" panose="020B0502040204020203" pitchFamily="34" charset="0"/>
            </a:endParaRPr>
          </a:p>
        </p:txBody>
      </p:sp>
      <p:sp>
        <p:nvSpPr>
          <p:cNvPr id="98" name="CaixaDeTexto 97">
            <a:extLst>
              <a:ext uri="{FF2B5EF4-FFF2-40B4-BE49-F238E27FC236}">
                <a16:creationId xmlns:a16="http://schemas.microsoft.com/office/drawing/2014/main" id="{FEDDF64A-90A9-2A6A-E4B2-1BA9F9224FDF}"/>
              </a:ext>
            </a:extLst>
          </p:cNvPr>
          <p:cNvSpPr txBox="1"/>
          <p:nvPr/>
        </p:nvSpPr>
        <p:spPr>
          <a:xfrm>
            <a:off x="35544921" y="18923287"/>
            <a:ext cx="14699904" cy="2062103"/>
          </a:xfrm>
          <a:prstGeom prst="rect">
            <a:avLst/>
          </a:prstGeom>
          <a:noFill/>
        </p:spPr>
        <p:txBody>
          <a:bodyPr wrap="square">
            <a:spAutoFit/>
          </a:bodyPr>
          <a:lstStyle/>
          <a:p>
            <a:pPr>
              <a:spcAft>
                <a:spcPts val="300"/>
              </a:spcAft>
            </a:pPr>
            <a:r>
              <a:rPr lang="pt-PT" sz="3200" dirty="0">
                <a:effectLst/>
                <a:latin typeface="Bahnschrift" panose="020B0502040204020203" pitchFamily="34" charset="0"/>
                <a:ea typeface="Times New Roman" panose="02020603050405020304" pitchFamily="18" charset="0"/>
              </a:rPr>
              <a:t>Abdulla, F., &amp; Farahat, S. (2020). Impact of Climate Change on the Performance of Wastewater Treatment Plant: Case study Central Irbid WWTP (Jordan). </a:t>
            </a:r>
            <a:r>
              <a:rPr lang="pt-PT" sz="3200" i="1" dirty="0">
                <a:effectLst/>
                <a:latin typeface="Bahnschrift" panose="020B0502040204020203" pitchFamily="34" charset="0"/>
                <a:ea typeface="Times New Roman" panose="02020603050405020304" pitchFamily="18" charset="0"/>
              </a:rPr>
              <a:t>Procedia Manufacturing</a:t>
            </a:r>
            <a:r>
              <a:rPr lang="pt-PT" sz="3200" dirty="0">
                <a:effectLst/>
                <a:latin typeface="Bahnschrift" panose="020B0502040204020203" pitchFamily="34" charset="0"/>
                <a:ea typeface="Times New Roman" panose="02020603050405020304" pitchFamily="18" charset="0"/>
              </a:rPr>
              <a:t>, </a:t>
            </a:r>
            <a:r>
              <a:rPr lang="pt-PT" sz="3200" i="1" dirty="0">
                <a:effectLst/>
                <a:latin typeface="Bahnschrift" panose="020B0502040204020203" pitchFamily="34" charset="0"/>
                <a:ea typeface="Times New Roman" panose="02020603050405020304" pitchFamily="18" charset="0"/>
              </a:rPr>
              <a:t>44</a:t>
            </a:r>
            <a:r>
              <a:rPr lang="pt-PT" sz="3200" dirty="0">
                <a:effectLst/>
                <a:latin typeface="Bahnschrift" panose="020B0502040204020203" pitchFamily="34" charset="0"/>
                <a:ea typeface="Times New Roman" panose="02020603050405020304" pitchFamily="18" charset="0"/>
              </a:rPr>
              <a:t>, 205–212. https://doi.org/https://doi.org/10.1016/j.promfg.2020.02.223</a:t>
            </a:r>
            <a:endParaRPr lang="pt-BR" sz="3200" dirty="0">
              <a:effectLst/>
              <a:latin typeface="Bahnschrift" panose="020B0502040204020203" pitchFamily="34" charset="0"/>
              <a:ea typeface="Times New Roman" panose="02020603050405020304" pitchFamily="18" charset="0"/>
            </a:endParaRPr>
          </a:p>
        </p:txBody>
      </p:sp>
      <p:sp>
        <p:nvSpPr>
          <p:cNvPr id="99" name="CaixaDeTexto 98">
            <a:extLst>
              <a:ext uri="{FF2B5EF4-FFF2-40B4-BE49-F238E27FC236}">
                <a16:creationId xmlns:a16="http://schemas.microsoft.com/office/drawing/2014/main" id="{9A84B865-6D0D-FC3E-D6CB-F71F4B5F89E1}"/>
              </a:ext>
            </a:extLst>
          </p:cNvPr>
          <p:cNvSpPr txBox="1"/>
          <p:nvPr/>
        </p:nvSpPr>
        <p:spPr>
          <a:xfrm>
            <a:off x="35544921" y="21397059"/>
            <a:ext cx="14211742" cy="2062103"/>
          </a:xfrm>
          <a:prstGeom prst="rect">
            <a:avLst/>
          </a:prstGeom>
          <a:noFill/>
        </p:spPr>
        <p:txBody>
          <a:bodyPr wrap="square">
            <a:spAutoFit/>
          </a:bodyPr>
          <a:lstStyle/>
          <a:p>
            <a:pPr>
              <a:spcAft>
                <a:spcPts val="300"/>
              </a:spcAft>
            </a:pPr>
            <a:r>
              <a:rPr lang="pt-PT" sz="3200" dirty="0">
                <a:effectLst/>
                <a:latin typeface="Bahnschrift" panose="020B0502040204020203" pitchFamily="34" charset="0"/>
                <a:ea typeface="Times New Roman" panose="02020603050405020304" pitchFamily="18" charset="0"/>
              </a:rPr>
              <a:t>Zouboulis, A., &amp; Tolkou, A. (2015). Effect of Climate Change in Wastewater Treatment Plants: Reviewing the Problems and Solutions. In </a:t>
            </a:r>
            <a:r>
              <a:rPr lang="pt-PT" sz="3200" i="1" dirty="0">
                <a:effectLst/>
                <a:latin typeface="Bahnschrift" panose="020B0502040204020203" pitchFamily="34" charset="0"/>
                <a:ea typeface="Times New Roman" panose="02020603050405020304" pitchFamily="18" charset="0"/>
              </a:rPr>
              <a:t>Managing Water Resources Under Climate Uncertainty: Examples from Asia, Europe, Latin America, and Australia</a:t>
            </a:r>
            <a:r>
              <a:rPr lang="pt-PT" sz="3200" dirty="0">
                <a:effectLst/>
                <a:latin typeface="Bahnschrift" panose="020B0502040204020203" pitchFamily="34" charset="0"/>
                <a:ea typeface="Times New Roman" panose="02020603050405020304" pitchFamily="18" charset="0"/>
              </a:rPr>
              <a:t> (pp. 1–438). https://doi.org/10.1007/978-3-319-10467-6</a:t>
            </a:r>
            <a:endParaRPr lang="pt-BR" sz="3200" dirty="0">
              <a:effectLst/>
              <a:latin typeface="Bahnschrift" panose="020B0502040204020203" pitchFamily="34" charset="0"/>
              <a:ea typeface="Times New Roman" panose="02020603050405020304" pitchFamily="18" charset="0"/>
            </a:endParaRPr>
          </a:p>
        </p:txBody>
      </p:sp>
      <p:sp>
        <p:nvSpPr>
          <p:cNvPr id="100" name="CaixaDeTexto 99">
            <a:extLst>
              <a:ext uri="{FF2B5EF4-FFF2-40B4-BE49-F238E27FC236}">
                <a16:creationId xmlns:a16="http://schemas.microsoft.com/office/drawing/2014/main" id="{4F59AA40-AF70-8262-ECE2-D232C4D49A96}"/>
              </a:ext>
            </a:extLst>
          </p:cNvPr>
          <p:cNvSpPr txBox="1"/>
          <p:nvPr/>
        </p:nvSpPr>
        <p:spPr>
          <a:xfrm>
            <a:off x="34776552" y="19012780"/>
            <a:ext cx="542132" cy="646331"/>
          </a:xfrm>
          <a:prstGeom prst="rect">
            <a:avLst/>
          </a:prstGeom>
          <a:noFill/>
        </p:spPr>
        <p:txBody>
          <a:bodyPr wrap="square">
            <a:spAutoFit/>
          </a:bodyPr>
          <a:lstStyle/>
          <a:p>
            <a:pPr algn="ctr">
              <a:buClr>
                <a:srgbClr val="263055"/>
              </a:buClr>
            </a:pPr>
            <a:r>
              <a:rPr lang="en-US" sz="3600" baseline="30000" dirty="0">
                <a:solidFill>
                  <a:srgbClr val="263055"/>
                </a:solidFill>
                <a:effectLst/>
                <a:latin typeface="Bahnschrift" panose="020B0502040204020203" pitchFamily="34" charset="0"/>
                <a:ea typeface="Times New Roman" panose="02020603050405020304" pitchFamily="18" charset="0"/>
              </a:rPr>
              <a:t>[3]</a:t>
            </a:r>
            <a:endParaRPr lang="en-US" sz="3600" dirty="0">
              <a:latin typeface="Bahnschrift" panose="020B0502040204020203" pitchFamily="34" charset="0"/>
            </a:endParaRPr>
          </a:p>
        </p:txBody>
      </p:sp>
      <p:sp>
        <p:nvSpPr>
          <p:cNvPr id="42" name="CaixaDeTexto 41">
            <a:extLst>
              <a:ext uri="{FF2B5EF4-FFF2-40B4-BE49-F238E27FC236}">
                <a16:creationId xmlns:a16="http://schemas.microsoft.com/office/drawing/2014/main" id="{F647661A-5D53-ED2D-AE9E-C1842CBDAED9}"/>
              </a:ext>
            </a:extLst>
          </p:cNvPr>
          <p:cNvSpPr txBox="1"/>
          <p:nvPr/>
        </p:nvSpPr>
        <p:spPr>
          <a:xfrm>
            <a:off x="20016680" y="19483150"/>
            <a:ext cx="4584591" cy="1077218"/>
          </a:xfrm>
          <a:prstGeom prst="rect">
            <a:avLst/>
          </a:prstGeom>
          <a:noFill/>
        </p:spPr>
        <p:txBody>
          <a:bodyPr wrap="square">
            <a:spAutoFit/>
          </a:bodyPr>
          <a:lstStyle/>
          <a:p>
            <a:r>
              <a:rPr lang="en-US" sz="3200" dirty="0">
                <a:solidFill>
                  <a:srgbClr val="263055"/>
                </a:solidFill>
                <a:effectLst/>
                <a:latin typeface="Bahnschrift" panose="020B0502040204020203" pitchFamily="34" charset="0"/>
                <a:ea typeface="Times New Roman" panose="02020603050405020304" pitchFamily="18" charset="0"/>
              </a:rPr>
              <a:t>Wastewater Treatment Plants (WWTP)</a:t>
            </a:r>
            <a:endParaRPr lang="pt-BR" sz="3200" dirty="0">
              <a:solidFill>
                <a:srgbClr val="263055"/>
              </a:solidFill>
              <a:latin typeface="Bahnschrift" panose="020B0502040204020203" pitchFamily="34" charset="0"/>
            </a:endParaRPr>
          </a:p>
        </p:txBody>
      </p:sp>
      <p:sp>
        <p:nvSpPr>
          <p:cNvPr id="43" name="CaixaDeTexto 42">
            <a:extLst>
              <a:ext uri="{FF2B5EF4-FFF2-40B4-BE49-F238E27FC236}">
                <a16:creationId xmlns:a16="http://schemas.microsoft.com/office/drawing/2014/main" id="{CD04B636-E44A-BAA0-69A1-FDFC8FE7A224}"/>
              </a:ext>
            </a:extLst>
          </p:cNvPr>
          <p:cNvSpPr txBox="1"/>
          <p:nvPr/>
        </p:nvSpPr>
        <p:spPr>
          <a:xfrm>
            <a:off x="27818588" y="18414688"/>
            <a:ext cx="2361906" cy="584775"/>
          </a:xfrm>
          <a:prstGeom prst="rect">
            <a:avLst/>
          </a:prstGeom>
          <a:noFill/>
        </p:spPr>
        <p:txBody>
          <a:bodyPr wrap="square">
            <a:spAutoFit/>
          </a:bodyPr>
          <a:lstStyle/>
          <a:p>
            <a:r>
              <a:rPr lang="en-US" sz="3200" dirty="0">
                <a:solidFill>
                  <a:srgbClr val="263055"/>
                </a:solidFill>
                <a:effectLst/>
                <a:latin typeface="Bahnschrift" panose="020B0502040204020203" pitchFamily="34" charset="0"/>
                <a:ea typeface="Times New Roman" panose="02020603050405020304" pitchFamily="18" charset="0"/>
              </a:rPr>
              <a:t>Wastewater</a:t>
            </a:r>
            <a:endParaRPr lang="pt-BR" sz="3200" dirty="0">
              <a:solidFill>
                <a:srgbClr val="263055"/>
              </a:solidFill>
              <a:latin typeface="Bahnschrift" panose="020B0502040204020203" pitchFamily="34" charset="0"/>
            </a:endParaRPr>
          </a:p>
        </p:txBody>
      </p:sp>
      <p:cxnSp>
        <p:nvCxnSpPr>
          <p:cNvPr id="85" name="Conector reto 84">
            <a:extLst>
              <a:ext uri="{FF2B5EF4-FFF2-40B4-BE49-F238E27FC236}">
                <a16:creationId xmlns:a16="http://schemas.microsoft.com/office/drawing/2014/main" id="{9E270CFA-ACD6-FD4A-7B4E-B57596409EC4}"/>
              </a:ext>
            </a:extLst>
          </p:cNvPr>
          <p:cNvCxnSpPr>
            <a:cxnSpLocks/>
          </p:cNvCxnSpPr>
          <p:nvPr/>
        </p:nvCxnSpPr>
        <p:spPr>
          <a:xfrm>
            <a:off x="21670892" y="18288000"/>
            <a:ext cx="7882690" cy="0"/>
          </a:xfrm>
          <a:prstGeom prst="line">
            <a:avLst/>
          </a:prstGeom>
          <a:ln w="28575">
            <a:solidFill>
              <a:srgbClr val="263055"/>
            </a:solidFill>
            <a:prstDash val="sysDash"/>
          </a:ln>
        </p:spPr>
        <p:style>
          <a:lnRef idx="1">
            <a:schemeClr val="accent1"/>
          </a:lnRef>
          <a:fillRef idx="0">
            <a:schemeClr val="accent1"/>
          </a:fillRef>
          <a:effectRef idx="0">
            <a:schemeClr val="accent1"/>
          </a:effectRef>
          <a:fontRef idx="minor">
            <a:schemeClr val="tx1"/>
          </a:fontRef>
        </p:style>
      </p:cxnSp>
      <p:cxnSp>
        <p:nvCxnSpPr>
          <p:cNvPr id="86" name="Conector reto 85">
            <a:extLst>
              <a:ext uri="{FF2B5EF4-FFF2-40B4-BE49-F238E27FC236}">
                <a16:creationId xmlns:a16="http://schemas.microsoft.com/office/drawing/2014/main" id="{06925B04-A7BC-71CA-8B36-354E4B9F61B0}"/>
              </a:ext>
            </a:extLst>
          </p:cNvPr>
          <p:cNvCxnSpPr>
            <a:cxnSpLocks/>
          </p:cNvCxnSpPr>
          <p:nvPr/>
        </p:nvCxnSpPr>
        <p:spPr>
          <a:xfrm>
            <a:off x="21670892" y="17540577"/>
            <a:ext cx="0" cy="747423"/>
          </a:xfrm>
          <a:prstGeom prst="line">
            <a:avLst/>
          </a:prstGeom>
          <a:ln w="28575">
            <a:solidFill>
              <a:srgbClr val="263055"/>
            </a:solidFill>
            <a:prstDash val="sysDash"/>
          </a:ln>
        </p:spPr>
        <p:style>
          <a:lnRef idx="1">
            <a:schemeClr val="accent1"/>
          </a:lnRef>
          <a:fillRef idx="0">
            <a:schemeClr val="accent1"/>
          </a:fillRef>
          <a:effectRef idx="0">
            <a:schemeClr val="accent1"/>
          </a:effectRef>
          <a:fontRef idx="minor">
            <a:schemeClr val="tx1"/>
          </a:fontRef>
        </p:style>
      </p:cxnSp>
      <p:cxnSp>
        <p:nvCxnSpPr>
          <p:cNvPr id="87" name="Conector reto 86">
            <a:extLst>
              <a:ext uri="{FF2B5EF4-FFF2-40B4-BE49-F238E27FC236}">
                <a16:creationId xmlns:a16="http://schemas.microsoft.com/office/drawing/2014/main" id="{8E76AC88-EE63-6165-84CE-D201747427E2}"/>
              </a:ext>
            </a:extLst>
          </p:cNvPr>
          <p:cNvCxnSpPr>
            <a:cxnSpLocks/>
          </p:cNvCxnSpPr>
          <p:nvPr/>
        </p:nvCxnSpPr>
        <p:spPr>
          <a:xfrm>
            <a:off x="25637271" y="17691652"/>
            <a:ext cx="0" cy="596348"/>
          </a:xfrm>
          <a:prstGeom prst="line">
            <a:avLst/>
          </a:prstGeom>
          <a:ln w="28575">
            <a:solidFill>
              <a:srgbClr val="263055"/>
            </a:solidFill>
            <a:prstDash val="sysDash"/>
          </a:ln>
        </p:spPr>
        <p:style>
          <a:lnRef idx="1">
            <a:schemeClr val="accent1"/>
          </a:lnRef>
          <a:fillRef idx="0">
            <a:schemeClr val="accent1"/>
          </a:fillRef>
          <a:effectRef idx="0">
            <a:schemeClr val="accent1"/>
          </a:effectRef>
          <a:fontRef idx="minor">
            <a:schemeClr val="tx1"/>
          </a:fontRef>
        </p:style>
      </p:cxnSp>
      <p:cxnSp>
        <p:nvCxnSpPr>
          <p:cNvPr id="88" name="Conector reto 87">
            <a:extLst>
              <a:ext uri="{FF2B5EF4-FFF2-40B4-BE49-F238E27FC236}">
                <a16:creationId xmlns:a16="http://schemas.microsoft.com/office/drawing/2014/main" id="{56F530F8-8C1D-9714-1D83-5B72BB250733}"/>
              </a:ext>
            </a:extLst>
          </p:cNvPr>
          <p:cNvCxnSpPr>
            <a:cxnSpLocks/>
          </p:cNvCxnSpPr>
          <p:nvPr/>
        </p:nvCxnSpPr>
        <p:spPr>
          <a:xfrm>
            <a:off x="29553582" y="17607620"/>
            <a:ext cx="0" cy="666318"/>
          </a:xfrm>
          <a:prstGeom prst="line">
            <a:avLst/>
          </a:prstGeom>
          <a:ln w="28575">
            <a:solidFill>
              <a:srgbClr val="263055"/>
            </a:solidFill>
            <a:prstDash val="sysDash"/>
          </a:ln>
        </p:spPr>
        <p:style>
          <a:lnRef idx="1">
            <a:schemeClr val="accent1"/>
          </a:lnRef>
          <a:fillRef idx="0">
            <a:schemeClr val="accent1"/>
          </a:fillRef>
          <a:effectRef idx="0">
            <a:schemeClr val="accent1"/>
          </a:effectRef>
          <a:fontRef idx="minor">
            <a:schemeClr val="tx1"/>
          </a:fontRef>
        </p:style>
      </p:cxnSp>
      <p:cxnSp>
        <p:nvCxnSpPr>
          <p:cNvPr id="89" name="Conector reto 88">
            <a:extLst>
              <a:ext uri="{FF2B5EF4-FFF2-40B4-BE49-F238E27FC236}">
                <a16:creationId xmlns:a16="http://schemas.microsoft.com/office/drawing/2014/main" id="{C914DC35-E438-4915-77F9-0A4361CD39C7}"/>
              </a:ext>
            </a:extLst>
          </p:cNvPr>
          <p:cNvCxnSpPr>
            <a:cxnSpLocks/>
          </p:cNvCxnSpPr>
          <p:nvPr/>
        </p:nvCxnSpPr>
        <p:spPr>
          <a:xfrm>
            <a:off x="25612524" y="18273938"/>
            <a:ext cx="13836" cy="738842"/>
          </a:xfrm>
          <a:prstGeom prst="line">
            <a:avLst/>
          </a:prstGeom>
          <a:ln w="28575">
            <a:solidFill>
              <a:srgbClr val="263055"/>
            </a:solidFill>
            <a:prstDash val="sysDash"/>
          </a:ln>
        </p:spPr>
        <p:style>
          <a:lnRef idx="1">
            <a:schemeClr val="accent1"/>
          </a:lnRef>
          <a:fillRef idx="0">
            <a:schemeClr val="accent1"/>
          </a:fillRef>
          <a:effectRef idx="0">
            <a:schemeClr val="accent1"/>
          </a:effectRef>
          <a:fontRef idx="minor">
            <a:schemeClr val="tx1"/>
          </a:fontRef>
        </p:style>
      </p:cxnSp>
      <p:cxnSp>
        <p:nvCxnSpPr>
          <p:cNvPr id="90" name="Conector reto 89">
            <a:extLst>
              <a:ext uri="{FF2B5EF4-FFF2-40B4-BE49-F238E27FC236}">
                <a16:creationId xmlns:a16="http://schemas.microsoft.com/office/drawing/2014/main" id="{D1843F04-0AE3-839E-3E54-F1873925326D}"/>
              </a:ext>
            </a:extLst>
          </p:cNvPr>
          <p:cNvCxnSpPr>
            <a:cxnSpLocks/>
          </p:cNvCxnSpPr>
          <p:nvPr/>
        </p:nvCxnSpPr>
        <p:spPr>
          <a:xfrm>
            <a:off x="25637271" y="21436893"/>
            <a:ext cx="0" cy="979125"/>
          </a:xfrm>
          <a:prstGeom prst="line">
            <a:avLst/>
          </a:prstGeom>
          <a:ln w="28575">
            <a:solidFill>
              <a:srgbClr val="263055"/>
            </a:solidFill>
            <a:prstDash val="sysDash"/>
          </a:ln>
        </p:spPr>
        <p:style>
          <a:lnRef idx="1">
            <a:schemeClr val="accent1"/>
          </a:lnRef>
          <a:fillRef idx="0">
            <a:schemeClr val="accent1"/>
          </a:fillRef>
          <a:effectRef idx="0">
            <a:schemeClr val="accent1"/>
          </a:effectRef>
          <a:fontRef idx="minor">
            <a:schemeClr val="tx1"/>
          </a:fontRef>
        </p:style>
      </p:cxnSp>
      <p:cxnSp>
        <p:nvCxnSpPr>
          <p:cNvPr id="91" name="Conector reto 90">
            <a:extLst>
              <a:ext uri="{FF2B5EF4-FFF2-40B4-BE49-F238E27FC236}">
                <a16:creationId xmlns:a16="http://schemas.microsoft.com/office/drawing/2014/main" id="{BFCC4FF3-C4EA-2882-915C-75C81A1A8B99}"/>
              </a:ext>
            </a:extLst>
          </p:cNvPr>
          <p:cNvCxnSpPr>
            <a:cxnSpLocks/>
          </p:cNvCxnSpPr>
          <p:nvPr/>
        </p:nvCxnSpPr>
        <p:spPr>
          <a:xfrm flipV="1">
            <a:off x="20574000" y="21904111"/>
            <a:ext cx="9921843" cy="22344"/>
          </a:xfrm>
          <a:prstGeom prst="line">
            <a:avLst/>
          </a:prstGeom>
          <a:ln w="28575">
            <a:solidFill>
              <a:srgbClr val="263055"/>
            </a:solidFill>
            <a:prstDash val="sysDash"/>
          </a:ln>
        </p:spPr>
        <p:style>
          <a:lnRef idx="1">
            <a:schemeClr val="accent1"/>
          </a:lnRef>
          <a:fillRef idx="0">
            <a:schemeClr val="accent1"/>
          </a:fillRef>
          <a:effectRef idx="0">
            <a:schemeClr val="accent1"/>
          </a:effectRef>
          <a:fontRef idx="minor">
            <a:schemeClr val="tx1"/>
          </a:fontRef>
        </p:style>
      </p:cxnSp>
      <p:cxnSp>
        <p:nvCxnSpPr>
          <p:cNvPr id="92" name="Conector reto 91">
            <a:extLst>
              <a:ext uri="{FF2B5EF4-FFF2-40B4-BE49-F238E27FC236}">
                <a16:creationId xmlns:a16="http://schemas.microsoft.com/office/drawing/2014/main" id="{06C0689E-1468-596F-CF38-30C19B1063DC}"/>
              </a:ext>
            </a:extLst>
          </p:cNvPr>
          <p:cNvCxnSpPr>
            <a:cxnSpLocks/>
          </p:cNvCxnSpPr>
          <p:nvPr/>
        </p:nvCxnSpPr>
        <p:spPr>
          <a:xfrm>
            <a:off x="30501055" y="21904111"/>
            <a:ext cx="0" cy="511907"/>
          </a:xfrm>
          <a:prstGeom prst="line">
            <a:avLst/>
          </a:prstGeom>
          <a:ln w="28575">
            <a:solidFill>
              <a:srgbClr val="263055"/>
            </a:solidFill>
            <a:prstDash val="sysDash"/>
          </a:ln>
        </p:spPr>
        <p:style>
          <a:lnRef idx="1">
            <a:schemeClr val="accent1"/>
          </a:lnRef>
          <a:fillRef idx="0">
            <a:schemeClr val="accent1"/>
          </a:fillRef>
          <a:effectRef idx="0">
            <a:schemeClr val="accent1"/>
          </a:effectRef>
          <a:fontRef idx="minor">
            <a:schemeClr val="tx1"/>
          </a:fontRef>
        </p:style>
      </p:cxnSp>
      <p:cxnSp>
        <p:nvCxnSpPr>
          <p:cNvPr id="93" name="Conector reto 92">
            <a:extLst>
              <a:ext uri="{FF2B5EF4-FFF2-40B4-BE49-F238E27FC236}">
                <a16:creationId xmlns:a16="http://schemas.microsoft.com/office/drawing/2014/main" id="{D8C3EF3F-35CA-2762-B55E-A714AFF7FC19}"/>
              </a:ext>
            </a:extLst>
          </p:cNvPr>
          <p:cNvCxnSpPr>
            <a:cxnSpLocks/>
          </p:cNvCxnSpPr>
          <p:nvPr/>
        </p:nvCxnSpPr>
        <p:spPr>
          <a:xfrm>
            <a:off x="20574000" y="21930551"/>
            <a:ext cx="0" cy="511907"/>
          </a:xfrm>
          <a:prstGeom prst="line">
            <a:avLst/>
          </a:prstGeom>
          <a:ln w="28575">
            <a:solidFill>
              <a:srgbClr val="263055"/>
            </a:solidFill>
            <a:prstDash val="sysDash"/>
          </a:ln>
        </p:spPr>
        <p:style>
          <a:lnRef idx="1">
            <a:schemeClr val="accent1"/>
          </a:lnRef>
          <a:fillRef idx="0">
            <a:schemeClr val="accent1"/>
          </a:fillRef>
          <a:effectRef idx="0">
            <a:schemeClr val="accent1"/>
          </a:effectRef>
          <a:fontRef idx="minor">
            <a:schemeClr val="tx1"/>
          </a:fontRef>
        </p:style>
      </p:cxnSp>
      <p:pic>
        <p:nvPicPr>
          <p:cNvPr id="41" name="Imagem 40">
            <a:extLst>
              <a:ext uri="{FF2B5EF4-FFF2-40B4-BE49-F238E27FC236}">
                <a16:creationId xmlns:a16="http://schemas.microsoft.com/office/drawing/2014/main" id="{690CD4A6-D896-7F4A-C712-C0A7E5A9B58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009254" y="25777031"/>
            <a:ext cx="728862" cy="728862"/>
          </a:xfrm>
          <a:prstGeom prst="rect">
            <a:avLst/>
          </a:prstGeom>
        </p:spPr>
      </p:pic>
      <p:sp>
        <p:nvSpPr>
          <p:cNvPr id="95" name="CaixaDeTexto 94">
            <a:extLst>
              <a:ext uri="{FF2B5EF4-FFF2-40B4-BE49-F238E27FC236}">
                <a16:creationId xmlns:a16="http://schemas.microsoft.com/office/drawing/2014/main" id="{3E5D297B-8DD2-8C54-9E0F-A4F851E1D82B}"/>
              </a:ext>
            </a:extLst>
          </p:cNvPr>
          <p:cNvSpPr txBox="1"/>
          <p:nvPr/>
        </p:nvSpPr>
        <p:spPr>
          <a:xfrm>
            <a:off x="23686159" y="25682715"/>
            <a:ext cx="3741838" cy="1446550"/>
          </a:xfrm>
          <a:prstGeom prst="rect">
            <a:avLst/>
          </a:prstGeom>
          <a:noFill/>
        </p:spPr>
        <p:txBody>
          <a:bodyPr wrap="square">
            <a:spAutoFit/>
          </a:bodyPr>
          <a:lstStyle/>
          <a:p>
            <a:pPr algn="ctr"/>
            <a:r>
              <a:rPr lang="en-US" sz="3200" dirty="0">
                <a:latin typeface="Bahnschrift" panose="020B0502040204020203" pitchFamily="34" charset="0"/>
              </a:rPr>
              <a:t>In situ treatments</a:t>
            </a:r>
          </a:p>
          <a:p>
            <a:pPr algn="ctr"/>
            <a:r>
              <a:rPr lang="pt-BR" sz="3200" dirty="0" err="1">
                <a:latin typeface="Bahnschrift" panose="020B0502040204020203" pitchFamily="34" charset="0"/>
              </a:rPr>
              <a:t>Relocating</a:t>
            </a:r>
            <a:r>
              <a:rPr lang="en-US" sz="3200" baseline="30000" dirty="0">
                <a:solidFill>
                  <a:srgbClr val="263055"/>
                </a:solidFill>
                <a:effectLst/>
                <a:latin typeface="Bahnschrift" panose="020B0502040204020203" pitchFamily="34" charset="0"/>
                <a:ea typeface="Times New Roman" panose="02020603050405020304" pitchFamily="18" charset="0"/>
              </a:rPr>
              <a:t> [5]</a:t>
            </a:r>
            <a:r>
              <a:rPr lang="en-US" sz="3200" dirty="0">
                <a:latin typeface="Bahnschrift" panose="020B0502040204020203" pitchFamily="34" charset="0"/>
              </a:rPr>
              <a:t> </a:t>
            </a:r>
            <a:endParaRPr lang="pt-BR" sz="3200" dirty="0">
              <a:latin typeface="Bahnschrift" panose="020B0502040204020203" pitchFamily="34" charset="0"/>
            </a:endParaRPr>
          </a:p>
          <a:p>
            <a:pPr algn="ctr"/>
            <a:endParaRPr lang="pt-BR" sz="2400" dirty="0"/>
          </a:p>
        </p:txBody>
      </p:sp>
      <p:pic>
        <p:nvPicPr>
          <p:cNvPr id="47" name="Imagem 46">
            <a:extLst>
              <a:ext uri="{FF2B5EF4-FFF2-40B4-BE49-F238E27FC236}">
                <a16:creationId xmlns:a16="http://schemas.microsoft.com/office/drawing/2014/main" id="{DE4FA684-B02C-2DF1-4284-38C9C2298C0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041276" y="22792527"/>
            <a:ext cx="740159" cy="740159"/>
          </a:xfrm>
          <a:prstGeom prst="rect">
            <a:avLst/>
          </a:prstGeom>
        </p:spPr>
      </p:pic>
      <p:sp>
        <p:nvSpPr>
          <p:cNvPr id="96" name="CaixaDeTexto 95">
            <a:extLst>
              <a:ext uri="{FF2B5EF4-FFF2-40B4-BE49-F238E27FC236}">
                <a16:creationId xmlns:a16="http://schemas.microsoft.com/office/drawing/2014/main" id="{77A2D947-BA96-3CDF-1007-5AFED9FD7A51}"/>
              </a:ext>
            </a:extLst>
          </p:cNvPr>
          <p:cNvSpPr txBox="1"/>
          <p:nvPr/>
        </p:nvSpPr>
        <p:spPr>
          <a:xfrm rot="10800000" flipV="1">
            <a:off x="23549942" y="23617814"/>
            <a:ext cx="3741840" cy="1077218"/>
          </a:xfrm>
          <a:prstGeom prst="rect">
            <a:avLst/>
          </a:prstGeom>
          <a:noFill/>
        </p:spPr>
        <p:txBody>
          <a:bodyPr wrap="square">
            <a:spAutoFit/>
          </a:bodyPr>
          <a:lstStyle/>
          <a:p>
            <a:pPr algn="ctr"/>
            <a:r>
              <a:rPr lang="en-US" sz="3200" dirty="0">
                <a:latin typeface="Bahnschrift" panose="020B0502040204020203" pitchFamily="34" charset="0"/>
              </a:rPr>
              <a:t>Operational changes in WWTP</a:t>
            </a:r>
          </a:p>
        </p:txBody>
      </p:sp>
      <p:pic>
        <p:nvPicPr>
          <p:cNvPr id="51" name="Imagem 50">
            <a:extLst>
              <a:ext uri="{FF2B5EF4-FFF2-40B4-BE49-F238E27FC236}">
                <a16:creationId xmlns:a16="http://schemas.microsoft.com/office/drawing/2014/main" id="{FB5A15C6-7B12-70E8-AE55-D2EF93778C3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191268" y="24990239"/>
            <a:ext cx="613936" cy="612881"/>
          </a:xfrm>
          <a:prstGeom prst="rect">
            <a:avLst/>
          </a:prstGeom>
        </p:spPr>
      </p:pic>
      <p:sp>
        <p:nvSpPr>
          <p:cNvPr id="103" name="CaixaDeTexto 102">
            <a:extLst>
              <a:ext uri="{FF2B5EF4-FFF2-40B4-BE49-F238E27FC236}">
                <a16:creationId xmlns:a16="http://schemas.microsoft.com/office/drawing/2014/main" id="{74674E49-3A02-0CB5-494A-4846577F8CC2}"/>
              </a:ext>
            </a:extLst>
          </p:cNvPr>
          <p:cNvSpPr txBox="1"/>
          <p:nvPr/>
        </p:nvSpPr>
        <p:spPr>
          <a:xfrm>
            <a:off x="29182886" y="21187515"/>
            <a:ext cx="2361906" cy="584775"/>
          </a:xfrm>
          <a:prstGeom prst="rect">
            <a:avLst/>
          </a:prstGeom>
          <a:noFill/>
        </p:spPr>
        <p:txBody>
          <a:bodyPr wrap="square">
            <a:spAutoFit/>
          </a:bodyPr>
          <a:lstStyle/>
          <a:p>
            <a:r>
              <a:rPr lang="en-US" sz="3200" dirty="0">
                <a:solidFill>
                  <a:srgbClr val="263055"/>
                </a:solidFill>
                <a:latin typeface="Bahnschrift" panose="020B0502040204020203" pitchFamily="34" charset="0"/>
              </a:rPr>
              <a:t>Perspective</a:t>
            </a:r>
            <a:endParaRPr lang="pt-BR" sz="3200" dirty="0">
              <a:solidFill>
                <a:srgbClr val="263055"/>
              </a:solidFill>
              <a:latin typeface="Bahnschrift" panose="020B0502040204020203" pitchFamily="34" charset="0"/>
            </a:endParaRPr>
          </a:p>
        </p:txBody>
      </p:sp>
      <p:sp>
        <p:nvSpPr>
          <p:cNvPr id="104" name="CaixaDeTexto 103">
            <a:extLst>
              <a:ext uri="{FF2B5EF4-FFF2-40B4-BE49-F238E27FC236}">
                <a16:creationId xmlns:a16="http://schemas.microsoft.com/office/drawing/2014/main" id="{D8EFAE68-3419-A7B8-CADE-3ED53ED25FDA}"/>
              </a:ext>
            </a:extLst>
          </p:cNvPr>
          <p:cNvSpPr txBox="1"/>
          <p:nvPr/>
        </p:nvSpPr>
        <p:spPr>
          <a:xfrm>
            <a:off x="18799372" y="26646834"/>
            <a:ext cx="3148626" cy="584775"/>
          </a:xfrm>
          <a:prstGeom prst="rect">
            <a:avLst/>
          </a:prstGeom>
          <a:noFill/>
        </p:spPr>
        <p:txBody>
          <a:bodyPr wrap="square">
            <a:spAutoFit/>
          </a:bodyPr>
          <a:lstStyle/>
          <a:p>
            <a:pPr algn="ctr"/>
            <a:r>
              <a:rPr lang="en-US" sz="3200" dirty="0">
                <a:latin typeface="Bahnschrift" panose="020B0502040204020203" pitchFamily="34" charset="0"/>
              </a:rPr>
              <a:t>Raising funds</a:t>
            </a:r>
            <a:endParaRPr lang="pt-BR" sz="3200" dirty="0"/>
          </a:p>
        </p:txBody>
      </p:sp>
      <p:sp>
        <p:nvSpPr>
          <p:cNvPr id="107" name="CaixaDeTexto 106">
            <a:extLst>
              <a:ext uri="{FF2B5EF4-FFF2-40B4-BE49-F238E27FC236}">
                <a16:creationId xmlns:a16="http://schemas.microsoft.com/office/drawing/2014/main" id="{1DBA413A-47B9-705F-3FB0-D42433E90A11}"/>
              </a:ext>
            </a:extLst>
          </p:cNvPr>
          <p:cNvSpPr txBox="1"/>
          <p:nvPr/>
        </p:nvSpPr>
        <p:spPr>
          <a:xfrm>
            <a:off x="18387381" y="23532686"/>
            <a:ext cx="3885731" cy="2062103"/>
          </a:xfrm>
          <a:prstGeom prst="rect">
            <a:avLst/>
          </a:prstGeom>
          <a:noFill/>
        </p:spPr>
        <p:txBody>
          <a:bodyPr wrap="square">
            <a:spAutoFit/>
          </a:bodyPr>
          <a:lstStyle/>
          <a:p>
            <a:pPr algn="ctr"/>
            <a:r>
              <a:rPr lang="en-US" sz="3200" dirty="0">
                <a:latin typeface="Bahnschrift" panose="020B0502040204020203" pitchFamily="34" charset="0"/>
              </a:rPr>
              <a:t>The enclosing of WWTP and collection of the gases generated</a:t>
            </a:r>
            <a:endParaRPr lang="pt-BR" sz="3200" dirty="0">
              <a:latin typeface="Bahnschrift" panose="020B0502040204020203" pitchFamily="34" charset="0"/>
            </a:endParaRPr>
          </a:p>
        </p:txBody>
      </p:sp>
      <p:pic>
        <p:nvPicPr>
          <p:cNvPr id="109" name="Imagem 108">
            <a:extLst>
              <a:ext uri="{FF2B5EF4-FFF2-40B4-BE49-F238E27FC236}">
                <a16:creationId xmlns:a16="http://schemas.microsoft.com/office/drawing/2014/main" id="{A89340DF-708E-24A2-AB4E-AFBDFA56BA1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795621" y="22480641"/>
            <a:ext cx="1288330" cy="1288330"/>
          </a:xfrm>
          <a:prstGeom prst="rect">
            <a:avLst/>
          </a:prstGeom>
        </p:spPr>
      </p:pic>
      <p:sp>
        <p:nvSpPr>
          <p:cNvPr id="110" name="CaixaDeTexto 109">
            <a:extLst>
              <a:ext uri="{FF2B5EF4-FFF2-40B4-BE49-F238E27FC236}">
                <a16:creationId xmlns:a16="http://schemas.microsoft.com/office/drawing/2014/main" id="{E914C7D1-28C6-1112-173E-4A35C47F4CFA}"/>
              </a:ext>
            </a:extLst>
          </p:cNvPr>
          <p:cNvSpPr txBox="1"/>
          <p:nvPr/>
        </p:nvSpPr>
        <p:spPr>
          <a:xfrm>
            <a:off x="34843716" y="23802127"/>
            <a:ext cx="542132" cy="646331"/>
          </a:xfrm>
          <a:prstGeom prst="rect">
            <a:avLst/>
          </a:prstGeom>
          <a:noFill/>
        </p:spPr>
        <p:txBody>
          <a:bodyPr wrap="square">
            <a:spAutoFit/>
          </a:bodyPr>
          <a:lstStyle/>
          <a:p>
            <a:pPr algn="ctr">
              <a:buClr>
                <a:srgbClr val="263055"/>
              </a:buClr>
            </a:pPr>
            <a:r>
              <a:rPr lang="en-US" sz="3600" baseline="30000" dirty="0">
                <a:solidFill>
                  <a:srgbClr val="263055"/>
                </a:solidFill>
                <a:effectLst/>
                <a:latin typeface="Bahnschrift" panose="020B0502040204020203" pitchFamily="34" charset="0"/>
                <a:ea typeface="Times New Roman" panose="02020603050405020304" pitchFamily="18" charset="0"/>
              </a:rPr>
              <a:t>[5]</a:t>
            </a:r>
            <a:endParaRPr lang="en-US" sz="3600" dirty="0">
              <a:latin typeface="Bahnschrift" panose="020B0502040204020203" pitchFamily="34" charset="0"/>
            </a:endParaRPr>
          </a:p>
        </p:txBody>
      </p:sp>
      <p:sp>
        <p:nvSpPr>
          <p:cNvPr id="112" name="CaixaDeTexto 111">
            <a:extLst>
              <a:ext uri="{FF2B5EF4-FFF2-40B4-BE49-F238E27FC236}">
                <a16:creationId xmlns:a16="http://schemas.microsoft.com/office/drawing/2014/main" id="{1A7A3CBA-E595-843B-9B67-A4C66810AE2E}"/>
              </a:ext>
            </a:extLst>
          </p:cNvPr>
          <p:cNvSpPr txBox="1"/>
          <p:nvPr/>
        </p:nvSpPr>
        <p:spPr>
          <a:xfrm>
            <a:off x="35579912" y="23763224"/>
            <a:ext cx="14508568" cy="2062103"/>
          </a:xfrm>
          <a:prstGeom prst="rect">
            <a:avLst/>
          </a:prstGeom>
          <a:noFill/>
        </p:spPr>
        <p:txBody>
          <a:bodyPr wrap="square">
            <a:spAutoFit/>
          </a:bodyPr>
          <a:lstStyle/>
          <a:p>
            <a:pPr>
              <a:spcAft>
                <a:spcPts val="300"/>
              </a:spcAft>
            </a:pPr>
            <a:r>
              <a:rPr lang="pt-PT" sz="3200" dirty="0">
                <a:effectLst/>
                <a:latin typeface="Bahnschrift" panose="020B0502040204020203" pitchFamily="34" charset="0"/>
                <a:ea typeface="Times New Roman" panose="02020603050405020304" pitchFamily="18" charset="0"/>
              </a:rPr>
              <a:t>Major, D., Omojola, A., Dettinger, M., Hanson, R., &amp; Sanchez-Rodriguez, R. (2011). Climate change, water, and wastewater in cities: first assessment report of the urban climate change research network. Cambridge University Press. Cambridge.</a:t>
            </a:r>
            <a:endParaRPr lang="pt-BR" sz="4400" dirty="0">
              <a:effectLst/>
              <a:latin typeface="Bahnschrift" panose="020B0502040204020203" pitchFamily="34" charset="0"/>
              <a:ea typeface="Times New Roman" panose="02020603050405020304" pitchFamily="18" charset="0"/>
            </a:endParaRPr>
          </a:p>
        </p:txBody>
      </p:sp>
      <p:pic>
        <p:nvPicPr>
          <p:cNvPr id="114" name="Imagem 113">
            <a:extLst>
              <a:ext uri="{FF2B5EF4-FFF2-40B4-BE49-F238E27FC236}">
                <a16:creationId xmlns:a16="http://schemas.microsoft.com/office/drawing/2014/main" id="{0DFD32C1-27CD-DC9E-A5A0-B50593C7F22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0180494" y="22786855"/>
            <a:ext cx="740160" cy="740160"/>
          </a:xfrm>
          <a:prstGeom prst="rect">
            <a:avLst/>
          </a:prstGeom>
        </p:spPr>
      </p:pic>
      <p:sp>
        <p:nvSpPr>
          <p:cNvPr id="115" name="CaixaDeTexto 114">
            <a:extLst>
              <a:ext uri="{FF2B5EF4-FFF2-40B4-BE49-F238E27FC236}">
                <a16:creationId xmlns:a16="http://schemas.microsoft.com/office/drawing/2014/main" id="{3339042D-13C6-1E70-140A-1E44EA8F95F5}"/>
              </a:ext>
            </a:extLst>
          </p:cNvPr>
          <p:cNvSpPr txBox="1"/>
          <p:nvPr/>
        </p:nvSpPr>
        <p:spPr>
          <a:xfrm>
            <a:off x="28933290" y="23556259"/>
            <a:ext cx="3435017" cy="1569660"/>
          </a:xfrm>
          <a:prstGeom prst="rect">
            <a:avLst/>
          </a:prstGeom>
          <a:noFill/>
        </p:spPr>
        <p:txBody>
          <a:bodyPr wrap="square">
            <a:spAutoFit/>
          </a:bodyPr>
          <a:lstStyle/>
          <a:p>
            <a:pPr algn="ctr"/>
            <a:r>
              <a:rPr lang="en-US" sz="3200" dirty="0">
                <a:latin typeface="Bahnschrift" panose="020B0502040204020203" pitchFamily="34" charset="0"/>
              </a:rPr>
              <a:t>Investing in pumping the effluent</a:t>
            </a:r>
            <a:endParaRPr lang="pt-BR" sz="3200" dirty="0"/>
          </a:p>
        </p:txBody>
      </p:sp>
      <p:sp>
        <p:nvSpPr>
          <p:cNvPr id="116" name="CaixaDeTexto 115">
            <a:extLst>
              <a:ext uri="{FF2B5EF4-FFF2-40B4-BE49-F238E27FC236}">
                <a16:creationId xmlns:a16="http://schemas.microsoft.com/office/drawing/2014/main" id="{23806C6F-79B6-FB66-FD0B-EAFDF5E539BB}"/>
              </a:ext>
            </a:extLst>
          </p:cNvPr>
          <p:cNvSpPr txBox="1"/>
          <p:nvPr/>
        </p:nvSpPr>
        <p:spPr>
          <a:xfrm>
            <a:off x="28707181" y="26156638"/>
            <a:ext cx="3997678" cy="1077218"/>
          </a:xfrm>
          <a:prstGeom prst="rect">
            <a:avLst/>
          </a:prstGeom>
          <a:noFill/>
        </p:spPr>
        <p:txBody>
          <a:bodyPr wrap="square">
            <a:spAutoFit/>
          </a:bodyPr>
          <a:lstStyle/>
          <a:p>
            <a:pPr algn="ctr"/>
            <a:r>
              <a:rPr lang="en-US" sz="3200" dirty="0">
                <a:latin typeface="Bahnschrift" panose="020B0502040204020203" pitchFamily="34" charset="0"/>
              </a:rPr>
              <a:t>Changing the WWTP to a higher ground </a:t>
            </a:r>
            <a:endParaRPr lang="pt-BR" sz="3200" dirty="0"/>
          </a:p>
        </p:txBody>
      </p:sp>
      <p:pic>
        <p:nvPicPr>
          <p:cNvPr id="118" name="Imagem 117">
            <a:extLst>
              <a:ext uri="{FF2B5EF4-FFF2-40B4-BE49-F238E27FC236}">
                <a16:creationId xmlns:a16="http://schemas.microsoft.com/office/drawing/2014/main" id="{59EAEF3F-FC75-9348-1B95-66A808809F7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0324794" y="25319071"/>
            <a:ext cx="780105" cy="780105"/>
          </a:xfrm>
          <a:prstGeom prst="rect">
            <a:avLst/>
          </a:prstGeom>
        </p:spPr>
      </p:pic>
      <p:sp>
        <p:nvSpPr>
          <p:cNvPr id="94" name="Retângulo 93">
            <a:extLst>
              <a:ext uri="{FF2B5EF4-FFF2-40B4-BE49-F238E27FC236}">
                <a16:creationId xmlns:a16="http://schemas.microsoft.com/office/drawing/2014/main" id="{194BBF30-0FCA-8648-50CC-87257FD425CB}"/>
              </a:ext>
            </a:extLst>
          </p:cNvPr>
          <p:cNvSpPr/>
          <p:nvPr/>
        </p:nvSpPr>
        <p:spPr>
          <a:xfrm>
            <a:off x="-146422" y="-491322"/>
            <a:ext cx="51289316" cy="6775013"/>
          </a:xfrm>
          <a:prstGeom prst="rect">
            <a:avLst/>
          </a:prstGeom>
          <a:solidFill>
            <a:srgbClr val="A8E6DD"/>
          </a:solidFill>
          <a:ln>
            <a:solidFill>
              <a:srgbClr val="57CFB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pic>
        <p:nvPicPr>
          <p:cNvPr id="97" name="Imagem 96">
            <a:extLst>
              <a:ext uri="{FF2B5EF4-FFF2-40B4-BE49-F238E27FC236}">
                <a16:creationId xmlns:a16="http://schemas.microsoft.com/office/drawing/2014/main" id="{77718FF3-ADF8-9747-C94F-FC94AAC48F28}"/>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142009" y="411194"/>
            <a:ext cx="6245743" cy="4914502"/>
          </a:xfrm>
          <a:prstGeom prst="rect">
            <a:avLst/>
          </a:prstGeom>
        </p:spPr>
      </p:pic>
      <p:pic>
        <p:nvPicPr>
          <p:cNvPr id="101" name="Imagem 2">
            <a:extLst>
              <a:ext uri="{FF2B5EF4-FFF2-40B4-BE49-F238E27FC236}">
                <a16:creationId xmlns:a16="http://schemas.microsoft.com/office/drawing/2014/main" id="{73A21BEA-F1DB-BF08-B7BD-062CCDAC9E8C}"/>
              </a:ext>
            </a:extLst>
          </p:cNvPr>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46339781" y="-167330"/>
            <a:ext cx="3065730" cy="3372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2" name="Conector reto 101">
            <a:extLst>
              <a:ext uri="{FF2B5EF4-FFF2-40B4-BE49-F238E27FC236}">
                <a16:creationId xmlns:a16="http://schemas.microsoft.com/office/drawing/2014/main" id="{D595C16C-5FCC-740F-9C8D-12F750341EC0}"/>
              </a:ext>
            </a:extLst>
          </p:cNvPr>
          <p:cNvCxnSpPr>
            <a:cxnSpLocks/>
          </p:cNvCxnSpPr>
          <p:nvPr/>
        </p:nvCxnSpPr>
        <p:spPr>
          <a:xfrm>
            <a:off x="10455143" y="1606909"/>
            <a:ext cx="30292940" cy="0"/>
          </a:xfrm>
          <a:prstGeom prst="line">
            <a:avLst/>
          </a:prstGeom>
          <a:ln w="53975">
            <a:solidFill>
              <a:srgbClr val="FFFFEF"/>
            </a:solidFill>
            <a:prstDash val="sysDash"/>
          </a:ln>
        </p:spPr>
        <p:style>
          <a:lnRef idx="1">
            <a:schemeClr val="accent1"/>
          </a:lnRef>
          <a:fillRef idx="0">
            <a:schemeClr val="accent1"/>
          </a:fillRef>
          <a:effectRef idx="0">
            <a:schemeClr val="accent1"/>
          </a:effectRef>
          <a:fontRef idx="minor">
            <a:schemeClr val="tx1"/>
          </a:fontRef>
        </p:style>
      </p:cxnSp>
      <p:sp>
        <p:nvSpPr>
          <p:cNvPr id="105" name="CaixaDeTexto 5">
            <a:extLst>
              <a:ext uri="{FF2B5EF4-FFF2-40B4-BE49-F238E27FC236}">
                <a16:creationId xmlns:a16="http://schemas.microsoft.com/office/drawing/2014/main" id="{AD0E8E19-4899-52F2-2D1E-51D93DD7FCC4}"/>
              </a:ext>
            </a:extLst>
          </p:cNvPr>
          <p:cNvSpPr txBox="1">
            <a:spLocks noChangeArrowheads="1"/>
          </p:cNvSpPr>
          <p:nvPr/>
        </p:nvSpPr>
        <p:spPr bwMode="auto">
          <a:xfrm>
            <a:off x="8267063" y="-971"/>
            <a:ext cx="3471859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pt-BR" sz="7200" b="1" dirty="0">
                <a:solidFill>
                  <a:srgbClr val="FFFFF7"/>
                </a:solidFill>
                <a:effectLst>
                  <a:outerShdw blurRad="50800" dist="38100" dir="8100000" algn="tr" rotWithShape="0">
                    <a:prstClr val="black">
                      <a:alpha val="40000"/>
                    </a:prstClr>
                  </a:outerShdw>
                </a:effectLst>
                <a:latin typeface="Bahnschrift" panose="020B0502040204020203" pitchFamily="34" charset="0"/>
                <a:ea typeface="Batang" panose="02030600000101010101" pitchFamily="18" charset="-127"/>
                <a:cs typeface="Times New Roman" panose="02020603050405020304" pitchFamily="18" charset="0"/>
              </a:rPr>
              <a:t>Are we adapting wastewater treatment processes to climate change fast enough?</a:t>
            </a:r>
            <a:endParaRPr lang="pt-BR" altLang="pt-BR" sz="7200" b="1" dirty="0">
              <a:solidFill>
                <a:srgbClr val="FFFFF7"/>
              </a:solidFill>
              <a:effectLst>
                <a:outerShdw blurRad="50800" dist="38100" dir="8100000" algn="tr" rotWithShape="0">
                  <a:prstClr val="black">
                    <a:alpha val="40000"/>
                  </a:prstClr>
                </a:outerShdw>
              </a:effectLst>
              <a:latin typeface="Bahnschrift" panose="020B0502040204020203" pitchFamily="34" charset="0"/>
              <a:ea typeface="Batang" panose="02030600000101010101" pitchFamily="18" charset="-127"/>
              <a:cs typeface="Times New Roman" panose="02020603050405020304" pitchFamily="18" charset="0"/>
            </a:endParaRPr>
          </a:p>
        </p:txBody>
      </p:sp>
      <p:sp>
        <p:nvSpPr>
          <p:cNvPr id="106" name="Retângulo 16">
            <a:extLst>
              <a:ext uri="{FF2B5EF4-FFF2-40B4-BE49-F238E27FC236}">
                <a16:creationId xmlns:a16="http://schemas.microsoft.com/office/drawing/2014/main" id="{8F6CCD8C-BF39-3ED2-A992-28B17DFCDFE1}"/>
              </a:ext>
            </a:extLst>
          </p:cNvPr>
          <p:cNvSpPr>
            <a:spLocks noChangeArrowheads="1"/>
          </p:cNvSpPr>
          <p:nvPr/>
        </p:nvSpPr>
        <p:spPr bwMode="auto">
          <a:xfrm>
            <a:off x="7592203" y="2064549"/>
            <a:ext cx="37010196" cy="31906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a:defRPr/>
            </a:pPr>
            <a:r>
              <a:rPr lang="pt-BR" sz="4400" u="sng" dirty="0">
                <a:solidFill>
                  <a:srgbClr val="263055"/>
                </a:solidFill>
                <a:effectLst>
                  <a:outerShdw blurRad="50800" dist="38100" dir="8100000" algn="tr" rotWithShape="0">
                    <a:prstClr val="black">
                      <a:alpha val="40000"/>
                    </a:prstClr>
                  </a:outerShdw>
                </a:effectLst>
                <a:latin typeface="Bahnschrift" panose="020B0502040204020203" pitchFamily="34" charset="0"/>
                <a:ea typeface="Calibri" panose="020F0502020204030204" pitchFamily="34" charset="0"/>
                <a:cs typeface="Times New Roman" panose="02020603050405020304" pitchFamily="18" charset="0"/>
              </a:rPr>
              <a:t>VAZ, V. P.</a:t>
            </a:r>
            <a:r>
              <a:rPr lang="pt-BR" sz="4400" dirty="0">
                <a:solidFill>
                  <a:srgbClr val="263055"/>
                </a:solidFill>
                <a:effectLst>
                  <a:outerShdw blurRad="50800" dist="38100" dir="8100000" algn="tr" rotWithShape="0">
                    <a:prstClr val="black">
                      <a:alpha val="40000"/>
                    </a:prstClr>
                  </a:outerShdw>
                </a:effectLst>
                <a:latin typeface="Bahnschrift" panose="020B0502040204020203" pitchFamily="34" charset="0"/>
                <a:ea typeface="Calibri" panose="020F0502020204030204" pitchFamily="34" charset="0"/>
                <a:cs typeface="Times New Roman" panose="02020603050405020304" pitchFamily="18" charset="0"/>
              </a:rPr>
              <a:t> </a:t>
            </a:r>
            <a:r>
              <a:rPr lang="pt-BR" sz="4400" baseline="30000" dirty="0">
                <a:solidFill>
                  <a:srgbClr val="263055"/>
                </a:solidFill>
                <a:effectLst>
                  <a:outerShdw blurRad="50800" dist="38100" dir="8100000" algn="tr" rotWithShape="0">
                    <a:prstClr val="black">
                      <a:alpha val="40000"/>
                    </a:prstClr>
                  </a:outerShdw>
                </a:effectLst>
                <a:latin typeface="Bahnschrift" panose="020B0502040204020203" pitchFamily="34" charset="0"/>
                <a:ea typeface="Calibri" panose="020F0502020204030204" pitchFamily="34" charset="0"/>
                <a:cs typeface="Times New Roman" panose="02020603050405020304" pitchFamily="18" charset="0"/>
              </a:rPr>
              <a:t>1,2,3</a:t>
            </a:r>
            <a:r>
              <a:rPr lang="pt-BR" sz="4400" dirty="0">
                <a:solidFill>
                  <a:srgbClr val="263055"/>
                </a:solidFill>
                <a:effectLst>
                  <a:outerShdw blurRad="50800" dist="38100" dir="8100000" algn="tr" rotWithShape="0">
                    <a:prstClr val="black">
                      <a:alpha val="40000"/>
                    </a:prstClr>
                  </a:outerShdw>
                </a:effectLst>
                <a:latin typeface="Bahnschrift" panose="020B0502040204020203" pitchFamily="34" charset="0"/>
                <a:ea typeface="Calibri" panose="020F0502020204030204" pitchFamily="34" charset="0"/>
                <a:cs typeface="Times New Roman" panose="02020603050405020304" pitchFamily="18" charset="0"/>
              </a:rPr>
              <a:t>*; FERREIRA, F. D. G.</a:t>
            </a:r>
            <a:r>
              <a:rPr lang="pt-BR" sz="4400" baseline="30000" dirty="0">
                <a:solidFill>
                  <a:srgbClr val="263055"/>
                </a:solidFill>
                <a:effectLst>
                  <a:outerShdw blurRad="50800" dist="38100" dir="8100000" algn="tr" rotWithShape="0">
                    <a:prstClr val="black">
                      <a:alpha val="40000"/>
                    </a:prstClr>
                  </a:outerShdw>
                </a:effectLst>
                <a:latin typeface="Bahnschrift" panose="020B0502040204020203" pitchFamily="34" charset="0"/>
                <a:ea typeface="Calibri" panose="020F0502020204030204" pitchFamily="34" charset="0"/>
                <a:cs typeface="Times New Roman" panose="02020603050405020304" pitchFamily="18" charset="0"/>
              </a:rPr>
              <a:t>1</a:t>
            </a:r>
            <a:r>
              <a:rPr lang="pt-BR" sz="4400" dirty="0">
                <a:solidFill>
                  <a:srgbClr val="263055"/>
                </a:solidFill>
                <a:effectLst>
                  <a:outerShdw blurRad="50800" dist="38100" dir="8100000" algn="tr" rotWithShape="0">
                    <a:prstClr val="black">
                      <a:alpha val="40000"/>
                    </a:prstClr>
                  </a:outerShdw>
                </a:effectLst>
                <a:latin typeface="Bahnschrift" panose="020B0502040204020203" pitchFamily="34" charset="0"/>
                <a:ea typeface="Calibri" panose="020F0502020204030204" pitchFamily="34" charset="0"/>
                <a:cs typeface="Times New Roman" panose="02020603050405020304" pitchFamily="18" charset="0"/>
              </a:rPr>
              <a:t>; CARLON, P.</a:t>
            </a:r>
            <a:r>
              <a:rPr lang="pt-BR" sz="4400" baseline="30000" dirty="0">
                <a:solidFill>
                  <a:srgbClr val="263055"/>
                </a:solidFill>
                <a:effectLst>
                  <a:outerShdw blurRad="50800" dist="38100" dir="8100000" algn="tr" rotWithShape="0">
                    <a:prstClr val="black">
                      <a:alpha val="40000"/>
                    </a:prstClr>
                  </a:outerShdw>
                </a:effectLst>
                <a:latin typeface="Bahnschrift" panose="020B0502040204020203" pitchFamily="34" charset="0"/>
                <a:ea typeface="Calibri" panose="020F0502020204030204" pitchFamily="34" charset="0"/>
                <a:cs typeface="Times New Roman" panose="02020603050405020304" pitchFamily="18" charset="0"/>
              </a:rPr>
              <a:t>1</a:t>
            </a:r>
            <a:r>
              <a:rPr lang="pt-BR" sz="4400" dirty="0">
                <a:solidFill>
                  <a:srgbClr val="263055"/>
                </a:solidFill>
                <a:effectLst>
                  <a:outerShdw blurRad="50800" dist="38100" dir="8100000" algn="tr" rotWithShape="0">
                    <a:prstClr val="black">
                      <a:alpha val="40000"/>
                    </a:prstClr>
                  </a:outerShdw>
                </a:effectLst>
                <a:latin typeface="Bahnschrift" panose="020B0502040204020203" pitchFamily="34" charset="0"/>
                <a:ea typeface="Calibri" panose="020F0502020204030204" pitchFamily="34" charset="0"/>
                <a:cs typeface="Times New Roman" panose="02020603050405020304" pitchFamily="18" charset="0"/>
              </a:rPr>
              <a:t>; NUNES, A.S.</a:t>
            </a:r>
            <a:r>
              <a:rPr lang="pt-BR" sz="4400" baseline="30000" dirty="0">
                <a:solidFill>
                  <a:srgbClr val="263055"/>
                </a:solidFill>
                <a:effectLst>
                  <a:outerShdw blurRad="50800" dist="38100" dir="8100000" algn="tr" rotWithShape="0">
                    <a:prstClr val="black">
                      <a:alpha val="40000"/>
                    </a:prstClr>
                  </a:outerShdw>
                </a:effectLst>
                <a:latin typeface="Bahnschrift" panose="020B0502040204020203" pitchFamily="34" charset="0"/>
                <a:ea typeface="Calibri" panose="020F0502020204030204" pitchFamily="34" charset="0"/>
                <a:cs typeface="Times New Roman" panose="02020603050405020304" pitchFamily="18" charset="0"/>
              </a:rPr>
              <a:t>1</a:t>
            </a:r>
            <a:r>
              <a:rPr lang="pt-BR" sz="4400" dirty="0">
                <a:solidFill>
                  <a:srgbClr val="263055"/>
                </a:solidFill>
                <a:effectLst>
                  <a:outerShdw blurRad="50800" dist="38100" dir="8100000" algn="tr" rotWithShape="0">
                    <a:prstClr val="black">
                      <a:alpha val="40000"/>
                    </a:prstClr>
                  </a:outerShdw>
                </a:effectLst>
                <a:latin typeface="Bahnschrift" panose="020B0502040204020203" pitchFamily="34" charset="0"/>
                <a:ea typeface="Calibri" panose="020F0502020204030204" pitchFamily="34" charset="0"/>
                <a:cs typeface="Times New Roman" panose="02020603050405020304" pitchFamily="18" charset="0"/>
              </a:rPr>
              <a:t>; DEWEZ, D.</a:t>
            </a:r>
            <a:r>
              <a:rPr lang="pt-BR" sz="4400" baseline="30000" dirty="0">
                <a:solidFill>
                  <a:srgbClr val="263055"/>
                </a:solidFill>
                <a:effectLst>
                  <a:outerShdw blurRad="50800" dist="38100" dir="8100000" algn="tr" rotWithShape="0">
                    <a:prstClr val="black">
                      <a:alpha val="40000"/>
                    </a:prstClr>
                  </a:outerShdw>
                </a:effectLst>
                <a:latin typeface="Bahnschrift" panose="020B0502040204020203" pitchFamily="34" charset="0"/>
                <a:ea typeface="Calibri" panose="020F0502020204030204" pitchFamily="34" charset="0"/>
                <a:cs typeface="Times New Roman" panose="02020603050405020304" pitchFamily="18" charset="0"/>
              </a:rPr>
              <a:t>2</a:t>
            </a:r>
            <a:r>
              <a:rPr lang="pt-BR" sz="4400" dirty="0">
                <a:solidFill>
                  <a:srgbClr val="263055"/>
                </a:solidFill>
                <a:effectLst>
                  <a:outerShdw blurRad="50800" dist="38100" dir="8100000" algn="tr" rotWithShape="0">
                    <a:prstClr val="black">
                      <a:alpha val="40000"/>
                    </a:prstClr>
                  </a:outerShdw>
                </a:effectLst>
                <a:latin typeface="Bahnschrift" panose="020B0502040204020203" pitchFamily="34" charset="0"/>
                <a:ea typeface="Calibri" panose="020F0502020204030204" pitchFamily="34" charset="0"/>
                <a:cs typeface="Times New Roman" panose="02020603050405020304" pitchFamily="18" charset="0"/>
              </a:rPr>
              <a:t>, JUNEAU, P.</a:t>
            </a:r>
            <a:r>
              <a:rPr lang="pt-BR" sz="4400" baseline="30000" dirty="0">
                <a:solidFill>
                  <a:srgbClr val="263055"/>
                </a:solidFill>
                <a:effectLst>
                  <a:outerShdw blurRad="50800" dist="38100" dir="8100000" algn="tr" rotWithShape="0">
                    <a:prstClr val="black">
                      <a:alpha val="40000"/>
                    </a:prstClr>
                  </a:outerShdw>
                </a:effectLst>
                <a:latin typeface="Bahnschrift" panose="020B0502040204020203" pitchFamily="34" charset="0"/>
                <a:ea typeface="Calibri" panose="020F0502020204030204" pitchFamily="34" charset="0"/>
                <a:cs typeface="Times New Roman" panose="02020603050405020304" pitchFamily="18" charset="0"/>
              </a:rPr>
              <a:t>2</a:t>
            </a:r>
            <a:r>
              <a:rPr lang="pt-BR" sz="4400" dirty="0">
                <a:solidFill>
                  <a:srgbClr val="263055"/>
                </a:solidFill>
                <a:effectLst>
                  <a:outerShdw blurRad="50800" dist="38100" dir="8100000" algn="tr" rotWithShape="0">
                    <a:prstClr val="black">
                      <a:alpha val="40000"/>
                    </a:prstClr>
                  </a:outerShdw>
                </a:effectLst>
                <a:latin typeface="Bahnschrift" panose="020B0502040204020203" pitchFamily="34" charset="0"/>
                <a:ea typeface="Calibri" panose="020F0502020204030204" pitchFamily="34" charset="0"/>
                <a:cs typeface="Times New Roman" panose="02020603050405020304" pitchFamily="18" charset="0"/>
              </a:rPr>
              <a:t>; MATIAS, W. G.</a:t>
            </a:r>
            <a:r>
              <a:rPr lang="pt-BR" sz="4400" baseline="30000" dirty="0">
                <a:solidFill>
                  <a:srgbClr val="263055"/>
                </a:solidFill>
                <a:effectLst>
                  <a:outerShdw blurRad="50800" dist="38100" dir="8100000" algn="tr" rotWithShape="0">
                    <a:prstClr val="black">
                      <a:alpha val="40000"/>
                    </a:prstClr>
                  </a:outerShdw>
                </a:effectLst>
                <a:latin typeface="Bahnschrift" panose="020B0502040204020203" pitchFamily="34" charset="0"/>
                <a:ea typeface="Calibri" panose="020F0502020204030204" pitchFamily="34" charset="0"/>
                <a:cs typeface="Times New Roman" panose="02020603050405020304" pitchFamily="18" charset="0"/>
              </a:rPr>
              <a:t>3</a:t>
            </a:r>
            <a:r>
              <a:rPr lang="pt-BR" sz="4400" dirty="0">
                <a:solidFill>
                  <a:srgbClr val="263055"/>
                </a:solidFill>
                <a:effectLst>
                  <a:outerShdw blurRad="50800" dist="38100" dir="8100000" algn="tr" rotWithShape="0">
                    <a:prstClr val="black">
                      <a:alpha val="40000"/>
                    </a:prstClr>
                  </a:outerShdw>
                </a:effectLst>
                <a:latin typeface="Bahnschrift" panose="020B0502040204020203" pitchFamily="34" charset="0"/>
                <a:ea typeface="Calibri" panose="020F0502020204030204" pitchFamily="34" charset="0"/>
                <a:cs typeface="Times New Roman" panose="02020603050405020304" pitchFamily="18" charset="0"/>
              </a:rPr>
              <a:t>; MAGRI, M. E.</a:t>
            </a:r>
            <a:r>
              <a:rPr lang="pt-BR" sz="4400" baseline="30000" dirty="0">
                <a:solidFill>
                  <a:srgbClr val="263055"/>
                </a:solidFill>
                <a:effectLst>
                  <a:outerShdw blurRad="50800" dist="38100" dir="8100000" algn="tr" rotWithShape="0">
                    <a:prstClr val="black">
                      <a:alpha val="40000"/>
                    </a:prstClr>
                  </a:outerShdw>
                </a:effectLst>
                <a:latin typeface="Bahnschrift" panose="020B0502040204020203" pitchFamily="34" charset="0"/>
                <a:ea typeface="Calibri" panose="020F0502020204030204" pitchFamily="34" charset="0"/>
                <a:cs typeface="Times New Roman" panose="02020603050405020304" pitchFamily="18" charset="0"/>
              </a:rPr>
              <a:t>1</a:t>
            </a:r>
          </a:p>
          <a:p>
            <a:pPr algn="ctr">
              <a:defRPr/>
            </a:pPr>
            <a:endParaRPr lang="pt-BR" sz="4400" baseline="30000" dirty="0">
              <a:solidFill>
                <a:srgbClr val="263055"/>
              </a:solidFill>
              <a:effectLst>
                <a:outerShdw blurRad="50800" dist="38100" dir="8100000" algn="tr" rotWithShape="0">
                  <a:prstClr val="black">
                    <a:alpha val="40000"/>
                  </a:prstClr>
                </a:outerShdw>
              </a:effectLst>
              <a:latin typeface="Bahnschrift" panose="020B0502040204020203" pitchFamily="34" charset="0"/>
              <a:ea typeface="Calibri" panose="020F0502020204030204" pitchFamily="34" charset="0"/>
              <a:cs typeface="Times New Roman" panose="02020603050405020304" pitchFamily="18" charset="0"/>
            </a:endParaRPr>
          </a:p>
          <a:p>
            <a:pPr algn="ctr">
              <a:defRPr/>
            </a:pPr>
            <a:r>
              <a:rPr lang="en-US" altLang="pt-BR" sz="3200" dirty="0">
                <a:solidFill>
                  <a:srgbClr val="263055"/>
                </a:solidFill>
                <a:latin typeface="Bahnschrift" panose="020B0502040204020203" pitchFamily="34" charset="0"/>
                <a:cs typeface="Times New Roman" panose="02020603050405020304" pitchFamily="18" charset="0"/>
              </a:rPr>
              <a:t>1 Laboratory of Resource Recovery in Sanitation Systems (</a:t>
            </a:r>
            <a:r>
              <a:rPr lang="en-US" altLang="pt-BR" sz="3200" dirty="0" err="1">
                <a:solidFill>
                  <a:srgbClr val="263055"/>
                </a:solidFill>
                <a:latin typeface="Bahnschrift" panose="020B0502040204020203" pitchFamily="34" charset="0"/>
                <a:cs typeface="Times New Roman" panose="02020603050405020304" pitchFamily="18" charset="0"/>
              </a:rPr>
              <a:t>RReSSa</a:t>
            </a:r>
            <a:r>
              <a:rPr lang="en-US" altLang="pt-BR" sz="3200" dirty="0">
                <a:solidFill>
                  <a:srgbClr val="263055"/>
                </a:solidFill>
                <a:latin typeface="Bahnschrift" panose="020B0502040204020203" pitchFamily="34" charset="0"/>
                <a:cs typeface="Times New Roman" panose="02020603050405020304" pitchFamily="18" charset="0"/>
              </a:rPr>
              <a:t>), Department of Sanitary and Environmental Engineering, Federal University of Santa Catarina, Florianópolis, SC, Brazil</a:t>
            </a:r>
          </a:p>
          <a:p>
            <a:pPr algn="ctr">
              <a:defRPr/>
            </a:pPr>
            <a:r>
              <a:rPr lang="en-US" altLang="pt-BR" sz="3200" dirty="0">
                <a:solidFill>
                  <a:srgbClr val="263055"/>
                </a:solidFill>
                <a:latin typeface="Bahnschrift" panose="020B0502040204020203" pitchFamily="34" charset="0"/>
                <a:cs typeface="Times New Roman" panose="02020603050405020304" pitchFamily="18" charset="0"/>
              </a:rPr>
              <a:t>2 Institute of Environmental Sciences, Université du Québec à Montreal, Montreal, Québec, Canada.</a:t>
            </a:r>
          </a:p>
          <a:p>
            <a:pPr algn="ctr">
              <a:defRPr/>
            </a:pPr>
            <a:r>
              <a:rPr lang="en-US" altLang="pt-BR" sz="3200" dirty="0">
                <a:solidFill>
                  <a:srgbClr val="263055"/>
                </a:solidFill>
                <a:latin typeface="Bahnschrift" panose="020B0502040204020203" pitchFamily="34" charset="0"/>
                <a:cs typeface="Times New Roman" panose="02020603050405020304" pitchFamily="18" charset="0"/>
              </a:rPr>
              <a:t>3 Laboratory of Environmental Toxicology (LABTOX), Department of Sanitary and Environmental Engineering, Federal University of Santa Catarina, Florianópolis, SC, Brazil</a:t>
            </a:r>
          </a:p>
          <a:p>
            <a:pPr algn="ctr">
              <a:defRPr/>
            </a:pPr>
            <a:endParaRPr lang="en-US" altLang="pt-BR" sz="3200" dirty="0">
              <a:solidFill>
                <a:srgbClr val="263055"/>
              </a:solidFill>
              <a:latin typeface="Bahnschrift" panose="020B0502040204020203" pitchFamily="34" charset="0"/>
              <a:cs typeface="Times New Roman" panose="02020603050405020304" pitchFamily="18" charset="0"/>
            </a:endParaRPr>
          </a:p>
        </p:txBody>
      </p:sp>
      <p:pic>
        <p:nvPicPr>
          <p:cNvPr id="1026" name="Picture 2" descr="UQAM Logo – CPN-PREV">
            <a:extLst>
              <a:ext uri="{FF2B5EF4-FFF2-40B4-BE49-F238E27FC236}">
                <a16:creationId xmlns:a16="http://schemas.microsoft.com/office/drawing/2014/main" id="{CBB9124B-6A99-ABFF-94B4-69781089F31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087103" y="3615382"/>
            <a:ext cx="3483066" cy="188597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Facebook Twitter Linkedin Icon #5470 - Free Icons Library">
            <a:extLst>
              <a:ext uri="{FF2B5EF4-FFF2-40B4-BE49-F238E27FC236}">
                <a16:creationId xmlns:a16="http://schemas.microsoft.com/office/drawing/2014/main" id="{0A477FED-0388-8E92-B0A4-75AE0392C528}"/>
              </a:ext>
            </a:extLst>
          </p:cNvPr>
          <p:cNvPicPr>
            <a:picLocks noChangeAspect="1" noChangeArrowheads="1"/>
          </p:cNvPicPr>
          <p:nvPr/>
        </p:nvPicPr>
        <p:blipFill rotWithShape="1">
          <a:blip r:embed="rId14">
            <a:extLst>
              <a:ext uri="{BEBA8EAE-BF5A-486C-A8C5-ECC9F3942E4B}">
                <a14:imgProps xmlns:a14="http://schemas.microsoft.com/office/drawing/2010/main">
                  <a14:imgLayer r:embed="rId15">
                    <a14:imgEffect>
                      <a14:backgroundRemoval t="5747" b="98276" l="81408" r="99230">
                        <a14:foregroundMark x1="89549" y1="19540" x2="89549" y2="19540"/>
                        <a14:foregroundMark x1="86139" y1="19540" x2="91859" y2="22989"/>
                        <a14:foregroundMark x1="94719" y1="25862" x2="86689" y2="14368"/>
                        <a14:foregroundMark x1="86689" y1="14368" x2="83608" y2="38506"/>
                        <a14:foregroundMark x1="83608" y1="38506" x2="83828" y2="70115"/>
                        <a14:foregroundMark x1="83828" y1="70115" x2="88119" y2="90230"/>
                        <a14:foregroundMark x1="88119" y1="90230" x2="97360" y2="83333"/>
                        <a14:foregroundMark x1="97360" y1="83333" x2="97360" y2="31034"/>
                        <a14:foregroundMark x1="97690" y1="33333" x2="99230" y2="54598"/>
                        <a14:foregroundMark x1="91199" y1="10920" x2="88339" y2="8046"/>
                        <a14:foregroundMark x1="81958" y1="37931" x2="81628" y2="56897"/>
                        <a14:foregroundMark x1="87459" y1="95977" x2="92409" y2="98276"/>
                        <a14:foregroundMark x1="90539" y1="5747" x2="90209" y2="5747"/>
                      </a14:backgroundRemoval>
                    </a14:imgEffect>
                  </a14:imgLayer>
                </a14:imgProps>
              </a:ext>
              <a:ext uri="{28A0092B-C50C-407E-A947-70E740481C1C}">
                <a14:useLocalDpi xmlns:a14="http://schemas.microsoft.com/office/drawing/2010/main" val="0"/>
              </a:ext>
            </a:extLst>
          </a:blip>
          <a:srcRect l="80179" b="-24490"/>
          <a:stretch/>
        </p:blipFill>
        <p:spPr bwMode="auto">
          <a:xfrm>
            <a:off x="18031516" y="5370729"/>
            <a:ext cx="770679" cy="926520"/>
          </a:xfrm>
          <a:prstGeom prst="rect">
            <a:avLst/>
          </a:prstGeom>
          <a:noFill/>
          <a:extLst>
            <a:ext uri="{909E8E84-426E-40DD-AFC4-6F175D3DCCD1}">
              <a14:hiddenFill xmlns:a14="http://schemas.microsoft.com/office/drawing/2010/main">
                <a:solidFill>
                  <a:srgbClr val="FFFFFF"/>
                </a:solidFill>
              </a14:hiddenFill>
            </a:ext>
          </a:extLst>
        </p:spPr>
      </p:pic>
      <p:sp>
        <p:nvSpPr>
          <p:cNvPr id="108" name="CaixaDeTexto 107">
            <a:extLst>
              <a:ext uri="{FF2B5EF4-FFF2-40B4-BE49-F238E27FC236}">
                <a16:creationId xmlns:a16="http://schemas.microsoft.com/office/drawing/2014/main" id="{04BCB778-0A0B-7768-F31A-89052E76898E}"/>
              </a:ext>
            </a:extLst>
          </p:cNvPr>
          <p:cNvSpPr txBox="1"/>
          <p:nvPr/>
        </p:nvSpPr>
        <p:spPr>
          <a:xfrm>
            <a:off x="12322993" y="5427138"/>
            <a:ext cx="25736550" cy="584775"/>
          </a:xfrm>
          <a:prstGeom prst="rect">
            <a:avLst/>
          </a:prstGeom>
          <a:noFill/>
        </p:spPr>
        <p:txBody>
          <a:bodyPr wrap="square">
            <a:spAutoFit/>
          </a:bodyPr>
          <a:lstStyle/>
          <a:p>
            <a:pPr algn="ctr">
              <a:defRPr/>
            </a:pPr>
            <a:r>
              <a:rPr lang="pt-BR" altLang="pt-BR" sz="3200" b="1" dirty="0">
                <a:solidFill>
                  <a:srgbClr val="263055"/>
                </a:solidFill>
                <a:latin typeface="Bahnschrift" panose="020B0502040204020203" pitchFamily="34" charset="0"/>
                <a:cs typeface="Times New Roman" panose="02020603050405020304" pitchFamily="18" charset="0"/>
                <a:hlinkClick r:id="rId16"/>
              </a:rPr>
              <a:t>vitorpereiravaz@gmail.com</a:t>
            </a:r>
            <a:r>
              <a:rPr lang="pt-BR" altLang="pt-BR" sz="3200" b="1" dirty="0">
                <a:solidFill>
                  <a:srgbClr val="263055"/>
                </a:solidFill>
                <a:latin typeface="Bahnschrift" panose="020B0502040204020203" pitchFamily="34" charset="0"/>
                <a:cs typeface="Times New Roman" panose="02020603050405020304" pitchFamily="18" charset="0"/>
              </a:rPr>
              <a:t>          Vitor Pereira Vaz          @VitorPVaz</a:t>
            </a:r>
          </a:p>
        </p:txBody>
      </p:sp>
      <p:pic>
        <p:nvPicPr>
          <p:cNvPr id="1028" name="Picture 4" descr="Facebook Twitter Linkedin Icon #5470 - Free Icons Library">
            <a:extLst>
              <a:ext uri="{FF2B5EF4-FFF2-40B4-BE49-F238E27FC236}">
                <a16:creationId xmlns:a16="http://schemas.microsoft.com/office/drawing/2014/main" id="{3477BE8B-C8D7-DA68-A392-C58FB806C8D0}"/>
              </a:ext>
            </a:extLst>
          </p:cNvPr>
          <p:cNvPicPr>
            <a:picLocks noChangeAspect="1" noChangeArrowheads="1"/>
          </p:cNvPicPr>
          <p:nvPr/>
        </p:nvPicPr>
        <p:blipFill rotWithShape="1">
          <a:blip r:embed="rId17">
            <a:extLst>
              <a:ext uri="{BEBA8EAE-BF5A-486C-A8C5-ECC9F3942E4B}">
                <a14:imgProps xmlns:a14="http://schemas.microsoft.com/office/drawing/2010/main">
                  <a14:imgLayer r:embed="rId15">
                    <a14:imgEffect>
                      <a14:backgroundRemoval t="4598" b="94828" l="40924" r="58966">
                        <a14:foregroundMark x1="49945" y1="4598" x2="49945" y2="4598"/>
                        <a14:foregroundMark x1="58966" y1="44253" x2="58966" y2="44253"/>
                        <a14:foregroundMark x1="50715" y1="95402" x2="50715" y2="95402"/>
                        <a14:foregroundMark x1="40924" y1="47126" x2="40924" y2="47126"/>
                      </a14:backgroundRemoval>
                    </a14:imgEffect>
                  </a14:imgLayer>
                </a14:imgProps>
              </a:ext>
              <a:ext uri="{28A0092B-C50C-407E-A947-70E740481C1C}">
                <a14:useLocalDpi xmlns:a14="http://schemas.microsoft.com/office/drawing/2010/main" val="0"/>
              </a:ext>
            </a:extLst>
          </a:blip>
          <a:srcRect l="39272" r="39737"/>
          <a:stretch/>
        </p:blipFill>
        <p:spPr bwMode="auto">
          <a:xfrm>
            <a:off x="24091619" y="5351948"/>
            <a:ext cx="838198" cy="764352"/>
          </a:xfrm>
          <a:prstGeom prst="rect">
            <a:avLst/>
          </a:prstGeom>
          <a:noFill/>
          <a:extLst>
            <a:ext uri="{909E8E84-426E-40DD-AFC4-6F175D3DCCD1}">
              <a14:hiddenFill xmlns:a14="http://schemas.microsoft.com/office/drawing/2010/main">
                <a:solidFill>
                  <a:srgbClr val="FFFFFF"/>
                </a:solidFill>
              </a14:hiddenFill>
            </a:ext>
          </a:extLst>
        </p:spPr>
      </p:pic>
      <p:sp>
        <p:nvSpPr>
          <p:cNvPr id="113" name="CaixaDeTexto 112">
            <a:extLst>
              <a:ext uri="{FF2B5EF4-FFF2-40B4-BE49-F238E27FC236}">
                <a16:creationId xmlns:a16="http://schemas.microsoft.com/office/drawing/2014/main" id="{F5F83028-5739-BB9F-4E0D-64F86508BCBE}"/>
              </a:ext>
            </a:extLst>
          </p:cNvPr>
          <p:cNvSpPr txBox="1"/>
          <p:nvPr/>
        </p:nvSpPr>
        <p:spPr>
          <a:xfrm>
            <a:off x="11599955" y="4743258"/>
            <a:ext cx="25755600" cy="584775"/>
          </a:xfrm>
          <a:prstGeom prst="rect">
            <a:avLst/>
          </a:prstGeom>
          <a:noFill/>
        </p:spPr>
        <p:txBody>
          <a:bodyPr wrap="square">
            <a:spAutoFit/>
          </a:bodyPr>
          <a:lstStyle/>
          <a:p>
            <a:pPr algn="ctr">
              <a:defRPr/>
            </a:pPr>
            <a:r>
              <a:rPr lang="en-US" altLang="pt-BR" sz="3200" dirty="0">
                <a:solidFill>
                  <a:srgbClr val="263055"/>
                </a:solidFill>
                <a:latin typeface="Bahnschrift" panose="020B0502040204020203" pitchFamily="34" charset="0"/>
                <a:cs typeface="Times New Roman" panose="02020603050405020304" pitchFamily="18" charset="0"/>
              </a:rPr>
              <a:t>*</a:t>
            </a:r>
            <a:r>
              <a:rPr lang="en-US" altLang="pt-BR" sz="3200" b="1" dirty="0">
                <a:solidFill>
                  <a:srgbClr val="263055"/>
                </a:solidFill>
                <a:latin typeface="Bahnschrift" panose="020B0502040204020203" pitchFamily="34" charset="0"/>
                <a:cs typeface="Times New Roman" panose="02020603050405020304" pitchFamily="18" charset="0"/>
              </a:rPr>
              <a:t>Corresponding</a:t>
            </a:r>
            <a:r>
              <a:rPr lang="pt-BR" altLang="pt-BR" sz="3200" b="1" dirty="0">
                <a:solidFill>
                  <a:srgbClr val="263055"/>
                </a:solidFill>
                <a:latin typeface="Bahnschrift" panose="020B0502040204020203" pitchFamily="34" charset="0"/>
                <a:cs typeface="Times New Roman" panose="02020603050405020304" pitchFamily="18" charset="0"/>
              </a:rPr>
              <a:t> </a:t>
            </a:r>
            <a:r>
              <a:rPr lang="en-US" altLang="pt-BR" sz="3200" b="1" dirty="0">
                <a:solidFill>
                  <a:srgbClr val="263055"/>
                </a:solidFill>
                <a:latin typeface="Bahnschrift" panose="020B0502040204020203" pitchFamily="34" charset="0"/>
                <a:cs typeface="Times New Roman" panose="02020603050405020304" pitchFamily="18" charset="0"/>
              </a:rPr>
              <a:t>author</a:t>
            </a:r>
          </a:p>
        </p:txBody>
      </p:sp>
      <p:pic>
        <p:nvPicPr>
          <p:cNvPr id="1030" name="Picture 6" descr="Facebook Twitter Linkedin Icon #5470 - Free Icons Library">
            <a:extLst>
              <a:ext uri="{FF2B5EF4-FFF2-40B4-BE49-F238E27FC236}">
                <a16:creationId xmlns:a16="http://schemas.microsoft.com/office/drawing/2014/main" id="{CD72D521-AAE2-316B-8711-61574A1B3049}"/>
              </a:ext>
            </a:extLst>
          </p:cNvPr>
          <p:cNvPicPr>
            <a:picLocks noChangeAspect="1" noChangeArrowheads="1"/>
          </p:cNvPicPr>
          <p:nvPr/>
        </p:nvPicPr>
        <p:blipFill rotWithShape="1">
          <a:blip r:embed="rId18">
            <a:extLst>
              <a:ext uri="{BEBA8EAE-BF5A-486C-A8C5-ECC9F3942E4B}">
                <a14:imgProps xmlns:a14="http://schemas.microsoft.com/office/drawing/2010/main">
                  <a14:imgLayer r:embed="rId15">
                    <a14:imgEffect>
                      <a14:backgroundRemoval t="4598" b="94828" l="61056" r="78988">
                        <a14:foregroundMark x1="70627" y1="8046" x2="70627" y2="8046"/>
                        <a14:foregroundMark x1="78988" y1="48276" x2="78988" y2="48276"/>
                        <a14:foregroundMark x1="69747" y1="95977" x2="69747" y2="95977"/>
                        <a14:foregroundMark x1="61166" y1="52874" x2="61166" y2="52874"/>
                        <a14:foregroundMark x1="70297" y1="4598" x2="70297" y2="4598"/>
                      </a14:backgroundRemoval>
                    </a14:imgEffect>
                  </a14:imgLayer>
                </a14:imgProps>
              </a:ext>
              <a:ext uri="{28A0092B-C50C-407E-A947-70E740481C1C}">
                <a14:useLocalDpi xmlns:a14="http://schemas.microsoft.com/office/drawing/2010/main" val="0"/>
              </a:ext>
            </a:extLst>
          </a:blip>
          <a:srcRect l="59974" r="19819"/>
          <a:stretch/>
        </p:blipFill>
        <p:spPr bwMode="auto">
          <a:xfrm>
            <a:off x="28412207" y="5357344"/>
            <a:ext cx="770680" cy="73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2986171"/>
      </p:ext>
    </p:extLst>
  </p:cSld>
  <p:clrMapOvr>
    <a:masterClrMapping/>
  </p:clrMapOvr>
</p:sld>
</file>

<file path=ppt/theme/theme1.xml><?xml version="1.0" encoding="utf-8"?>
<a:theme xmlns:a="http://schemas.openxmlformats.org/drawingml/2006/main" name="Office Theme">
  <a:themeElements>
    <a:clrScheme name="Tema do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5598</TotalTime>
  <Words>899</Words>
  <Application>Microsoft Office PowerPoint</Application>
  <PresentationFormat>Personalizar</PresentationFormat>
  <Paragraphs>56</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Bahnschrift</vt:lpstr>
      <vt:lpstr>Calibri</vt:lpstr>
      <vt:lpstr>Calibri Light</vt:lpstr>
      <vt:lpstr>Office Theme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Diego Nogueira</dc:creator>
  <cp:lastModifiedBy>Vitor Pereira Vaz</cp:lastModifiedBy>
  <cp:revision>236</cp:revision>
  <dcterms:created xsi:type="dcterms:W3CDTF">2019-07-20T13:41:51Z</dcterms:created>
  <dcterms:modified xsi:type="dcterms:W3CDTF">2022-06-15T02:31:25Z</dcterms:modified>
</cp:coreProperties>
</file>