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51206400" cy="2880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485" userDrawn="1">
          <p15:clr>
            <a:srgbClr val="A4A3A4"/>
          </p15:clr>
        </p15:guide>
        <p15:guide id="2" pos="1432" userDrawn="1">
          <p15:clr>
            <a:srgbClr val="A4A3A4"/>
          </p15:clr>
        </p15:guide>
        <p15:guide id="3" pos="30824" userDrawn="1">
          <p15:clr>
            <a:srgbClr val="A4A3A4"/>
          </p15:clr>
        </p15:guide>
        <p15:guide id="4" orient="horz" pos="659" userDrawn="1">
          <p15:clr>
            <a:srgbClr val="A4A3A4"/>
          </p15:clr>
        </p15:guide>
        <p15:guide id="5" pos="1612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7DBD"/>
    <a:srgbClr val="263055"/>
    <a:srgbClr val="C7EFE9"/>
    <a:srgbClr val="A8E6DD"/>
    <a:srgbClr val="57CFBE"/>
    <a:srgbClr val="FFFFEF"/>
    <a:srgbClr val="FFFFF7"/>
    <a:srgbClr val="FFFFE7"/>
    <a:srgbClr val="0033CC"/>
    <a:srgbClr val="3857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8" autoAdjust="0"/>
    <p:restoredTop sz="94728" autoAdjust="0"/>
  </p:normalViewPr>
  <p:slideViewPr>
    <p:cSldViewPr snapToGrid="0">
      <p:cViewPr varScale="1">
        <p:scale>
          <a:sx n="20" d="100"/>
          <a:sy n="20" d="100"/>
        </p:scale>
        <p:origin x="946" y="14"/>
      </p:cViewPr>
      <p:guideLst>
        <p:guide orient="horz" pos="17485"/>
        <p:guide pos="1432"/>
        <p:guide pos="30824"/>
        <p:guide orient="horz" pos="659"/>
        <p:guide pos="16127"/>
      </p:guideLst>
    </p:cSldViewPr>
  </p:slideViewPr>
  <p:notesTextViewPr>
    <p:cViewPr>
      <p:scale>
        <a:sx n="3" d="2"/>
        <a:sy n="3" d="2"/>
      </p:scale>
      <p:origin x="0" y="0"/>
    </p:cViewPr>
  </p:notesTextViewPr>
  <p:gridSpacing cx="457200" cy="457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713925"/>
            <a:ext cx="38404800" cy="1002792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5128560"/>
            <a:ext cx="38404800" cy="6954200"/>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75E08559-2C85-42A4-A1C0-A9F0F379355C}" type="datetimeFigureOut">
              <a:rPr lang="pt-BR" smtClean="0"/>
              <a:pPr>
                <a:defRPr/>
              </a:pPr>
              <a:t>14/06/2022</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pPr>
              <a:defRPr/>
            </a:pPr>
            <a:fld id="{03248287-81AC-49C4-A6E6-B578EDC5B74F}" type="slidenum">
              <a:rPr lang="pt-BR" smtClean="0"/>
              <a:pPr>
                <a:defRPr/>
              </a:pPr>
              <a:t>‹#›</a:t>
            </a:fld>
            <a:endParaRPr lang="pt-BR"/>
          </a:p>
        </p:txBody>
      </p:sp>
    </p:spTree>
    <p:extLst>
      <p:ext uri="{BB962C8B-B14F-4D97-AF65-F5344CB8AC3E}">
        <p14:creationId xmlns:p14="http://schemas.microsoft.com/office/powerpoint/2010/main" val="3960779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5E08559-2C85-42A4-A1C0-A9F0F379355C}" type="datetimeFigureOut">
              <a:rPr lang="pt-BR" smtClean="0"/>
              <a:pPr>
                <a:defRPr/>
              </a:pPr>
              <a:t>14/06/2022</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pPr>
              <a:defRPr/>
            </a:pPr>
            <a:fld id="{03248287-81AC-49C4-A6E6-B578EDC5B74F}" type="slidenum">
              <a:rPr lang="pt-BR" smtClean="0"/>
              <a:pPr>
                <a:defRPr/>
              </a:pPr>
              <a:t>‹#›</a:t>
            </a:fld>
            <a:endParaRPr lang="pt-BR"/>
          </a:p>
        </p:txBody>
      </p:sp>
    </p:spTree>
    <p:extLst>
      <p:ext uri="{BB962C8B-B14F-4D97-AF65-F5344CB8AC3E}">
        <p14:creationId xmlns:p14="http://schemas.microsoft.com/office/powerpoint/2010/main" val="2106856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533525"/>
            <a:ext cx="11041380" cy="2440972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533525"/>
            <a:ext cx="32484060" cy="24409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5E08559-2C85-42A4-A1C0-A9F0F379355C}" type="datetimeFigureOut">
              <a:rPr lang="pt-BR" smtClean="0"/>
              <a:pPr>
                <a:defRPr/>
              </a:pPr>
              <a:t>14/06/2022</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pPr>
              <a:defRPr/>
            </a:pPr>
            <a:fld id="{03248287-81AC-49C4-A6E6-B578EDC5B74F}" type="slidenum">
              <a:rPr lang="pt-BR" smtClean="0"/>
              <a:pPr>
                <a:defRPr/>
              </a:pPr>
              <a:t>‹#›</a:t>
            </a:fld>
            <a:endParaRPr lang="pt-BR"/>
          </a:p>
        </p:txBody>
      </p:sp>
    </p:spTree>
    <p:extLst>
      <p:ext uri="{BB962C8B-B14F-4D97-AF65-F5344CB8AC3E}">
        <p14:creationId xmlns:p14="http://schemas.microsoft.com/office/powerpoint/2010/main" val="2608024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5E08559-2C85-42A4-A1C0-A9F0F379355C}" type="datetimeFigureOut">
              <a:rPr lang="pt-BR" smtClean="0"/>
              <a:pPr>
                <a:defRPr/>
              </a:pPr>
              <a:t>14/06/2022</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pPr>
              <a:defRPr/>
            </a:pPr>
            <a:fld id="{03248287-81AC-49C4-A6E6-B578EDC5B74F}" type="slidenum">
              <a:rPr lang="pt-BR" smtClean="0"/>
              <a:pPr>
                <a:defRPr/>
              </a:pPr>
              <a:t>‹#›</a:t>
            </a:fld>
            <a:endParaRPr lang="pt-BR"/>
          </a:p>
        </p:txBody>
      </p:sp>
    </p:spTree>
    <p:extLst>
      <p:ext uri="{BB962C8B-B14F-4D97-AF65-F5344CB8AC3E}">
        <p14:creationId xmlns:p14="http://schemas.microsoft.com/office/powerpoint/2010/main" val="49516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7180902"/>
            <a:ext cx="44165520" cy="11981495"/>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19275747"/>
            <a:ext cx="44165520" cy="6300785"/>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75E08559-2C85-42A4-A1C0-A9F0F379355C}" type="datetimeFigureOut">
              <a:rPr lang="pt-BR" smtClean="0"/>
              <a:pPr>
                <a:defRPr/>
              </a:pPr>
              <a:t>14/06/2022</a:t>
            </a:fld>
            <a:endParaRPr lang="pt-BR"/>
          </a:p>
        </p:txBody>
      </p:sp>
      <p:sp>
        <p:nvSpPr>
          <p:cNvPr id="5" name="Footer Placeholder 4"/>
          <p:cNvSpPr>
            <a:spLocks noGrp="1"/>
          </p:cNvSpPr>
          <p:nvPr>
            <p:ph type="ftr" sz="quarter" idx="11"/>
          </p:nvPr>
        </p:nvSpPr>
        <p:spPr/>
        <p:txBody>
          <a:bodyPr/>
          <a:lstStyle/>
          <a:p>
            <a:pPr>
              <a:defRPr/>
            </a:pPr>
            <a:endParaRPr lang="pt-BR"/>
          </a:p>
        </p:txBody>
      </p:sp>
      <p:sp>
        <p:nvSpPr>
          <p:cNvPr id="6" name="Slide Number Placeholder 5"/>
          <p:cNvSpPr>
            <a:spLocks noGrp="1"/>
          </p:cNvSpPr>
          <p:nvPr>
            <p:ph type="sldNum" sz="quarter" idx="12"/>
          </p:nvPr>
        </p:nvSpPr>
        <p:spPr/>
        <p:txBody>
          <a:bodyPr/>
          <a:lstStyle/>
          <a:p>
            <a:pPr>
              <a:defRPr/>
            </a:pPr>
            <a:fld id="{03248287-81AC-49C4-A6E6-B578EDC5B74F}" type="slidenum">
              <a:rPr lang="pt-BR" smtClean="0"/>
              <a:pPr>
                <a:defRPr/>
              </a:pPr>
              <a:t>‹#›</a:t>
            </a:fld>
            <a:endParaRPr lang="pt-BR"/>
          </a:p>
        </p:txBody>
      </p:sp>
    </p:spTree>
    <p:extLst>
      <p:ext uri="{BB962C8B-B14F-4D97-AF65-F5344CB8AC3E}">
        <p14:creationId xmlns:p14="http://schemas.microsoft.com/office/powerpoint/2010/main" val="204702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7667625"/>
            <a:ext cx="2176272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7667625"/>
            <a:ext cx="21762720" cy="182756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75E08559-2C85-42A4-A1C0-A9F0F379355C}" type="datetimeFigureOut">
              <a:rPr lang="pt-BR" smtClean="0"/>
              <a:pPr>
                <a:defRPr/>
              </a:pPr>
              <a:t>14/06/2022</a:t>
            </a:fld>
            <a:endParaRPr lang="pt-BR"/>
          </a:p>
        </p:txBody>
      </p:sp>
      <p:sp>
        <p:nvSpPr>
          <p:cNvPr id="6" name="Footer Placeholder 5"/>
          <p:cNvSpPr>
            <a:spLocks noGrp="1"/>
          </p:cNvSpPr>
          <p:nvPr>
            <p:ph type="ftr" sz="quarter" idx="11"/>
          </p:nvPr>
        </p:nvSpPr>
        <p:spPr/>
        <p:txBody>
          <a:bodyPr/>
          <a:lstStyle/>
          <a:p>
            <a:pPr>
              <a:defRPr/>
            </a:pPr>
            <a:endParaRPr lang="pt-BR"/>
          </a:p>
        </p:txBody>
      </p:sp>
      <p:sp>
        <p:nvSpPr>
          <p:cNvPr id="7" name="Slide Number Placeholder 6"/>
          <p:cNvSpPr>
            <a:spLocks noGrp="1"/>
          </p:cNvSpPr>
          <p:nvPr>
            <p:ph type="sldNum" sz="quarter" idx="12"/>
          </p:nvPr>
        </p:nvSpPr>
        <p:spPr/>
        <p:txBody>
          <a:bodyPr/>
          <a:lstStyle/>
          <a:p>
            <a:pPr>
              <a:defRPr/>
            </a:pPr>
            <a:fld id="{03248287-81AC-49C4-A6E6-B578EDC5B74F}" type="slidenum">
              <a:rPr lang="pt-BR" smtClean="0"/>
              <a:pPr>
                <a:defRPr/>
              </a:pPr>
              <a:t>‹#›</a:t>
            </a:fld>
            <a:endParaRPr lang="pt-BR"/>
          </a:p>
        </p:txBody>
      </p:sp>
    </p:spTree>
    <p:extLst>
      <p:ext uri="{BB962C8B-B14F-4D97-AF65-F5344CB8AC3E}">
        <p14:creationId xmlns:p14="http://schemas.microsoft.com/office/powerpoint/2010/main" val="171761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533527"/>
            <a:ext cx="44165520" cy="5567365"/>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7060885"/>
            <a:ext cx="21662705"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2" y="10521315"/>
            <a:ext cx="21662705"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7060885"/>
            <a:ext cx="21769390"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0" y="10521315"/>
            <a:ext cx="21769390" cy="154752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75E08559-2C85-42A4-A1C0-A9F0F379355C}" type="datetimeFigureOut">
              <a:rPr lang="pt-BR" smtClean="0"/>
              <a:pPr>
                <a:defRPr/>
              </a:pPr>
              <a:t>14/06/2022</a:t>
            </a:fld>
            <a:endParaRPr lang="pt-BR"/>
          </a:p>
        </p:txBody>
      </p:sp>
      <p:sp>
        <p:nvSpPr>
          <p:cNvPr id="8" name="Footer Placeholder 7"/>
          <p:cNvSpPr>
            <a:spLocks noGrp="1"/>
          </p:cNvSpPr>
          <p:nvPr>
            <p:ph type="ftr" sz="quarter" idx="11"/>
          </p:nvPr>
        </p:nvSpPr>
        <p:spPr/>
        <p:txBody>
          <a:bodyPr/>
          <a:lstStyle/>
          <a:p>
            <a:pPr>
              <a:defRPr/>
            </a:pPr>
            <a:endParaRPr lang="pt-BR"/>
          </a:p>
        </p:txBody>
      </p:sp>
      <p:sp>
        <p:nvSpPr>
          <p:cNvPr id="9" name="Slide Number Placeholder 8"/>
          <p:cNvSpPr>
            <a:spLocks noGrp="1"/>
          </p:cNvSpPr>
          <p:nvPr>
            <p:ph type="sldNum" sz="quarter" idx="12"/>
          </p:nvPr>
        </p:nvSpPr>
        <p:spPr/>
        <p:txBody>
          <a:bodyPr/>
          <a:lstStyle/>
          <a:p>
            <a:pPr>
              <a:defRPr/>
            </a:pPr>
            <a:fld id="{03248287-81AC-49C4-A6E6-B578EDC5B74F}" type="slidenum">
              <a:rPr lang="pt-BR" smtClean="0"/>
              <a:pPr>
                <a:defRPr/>
              </a:pPr>
              <a:t>‹#›</a:t>
            </a:fld>
            <a:endParaRPr lang="pt-BR"/>
          </a:p>
        </p:txBody>
      </p:sp>
    </p:spTree>
    <p:extLst>
      <p:ext uri="{BB962C8B-B14F-4D97-AF65-F5344CB8AC3E}">
        <p14:creationId xmlns:p14="http://schemas.microsoft.com/office/powerpoint/2010/main" val="3218596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75E08559-2C85-42A4-A1C0-A9F0F379355C}" type="datetimeFigureOut">
              <a:rPr lang="pt-BR" smtClean="0"/>
              <a:pPr>
                <a:defRPr/>
              </a:pPr>
              <a:t>14/06/2022</a:t>
            </a:fld>
            <a:endParaRPr lang="pt-BR"/>
          </a:p>
        </p:txBody>
      </p:sp>
      <p:sp>
        <p:nvSpPr>
          <p:cNvPr id="4" name="Footer Placeholder 3"/>
          <p:cNvSpPr>
            <a:spLocks noGrp="1"/>
          </p:cNvSpPr>
          <p:nvPr>
            <p:ph type="ftr" sz="quarter" idx="11"/>
          </p:nvPr>
        </p:nvSpPr>
        <p:spPr/>
        <p:txBody>
          <a:bodyPr/>
          <a:lstStyle/>
          <a:p>
            <a:pPr>
              <a:defRPr/>
            </a:pPr>
            <a:endParaRPr lang="pt-BR"/>
          </a:p>
        </p:txBody>
      </p:sp>
      <p:sp>
        <p:nvSpPr>
          <p:cNvPr id="5" name="Slide Number Placeholder 4"/>
          <p:cNvSpPr>
            <a:spLocks noGrp="1"/>
          </p:cNvSpPr>
          <p:nvPr>
            <p:ph type="sldNum" sz="quarter" idx="12"/>
          </p:nvPr>
        </p:nvSpPr>
        <p:spPr/>
        <p:txBody>
          <a:bodyPr/>
          <a:lstStyle/>
          <a:p>
            <a:pPr>
              <a:defRPr/>
            </a:pPr>
            <a:fld id="{03248287-81AC-49C4-A6E6-B578EDC5B74F}" type="slidenum">
              <a:rPr lang="pt-BR" smtClean="0"/>
              <a:pPr>
                <a:defRPr/>
              </a:pPr>
              <a:t>‹#›</a:t>
            </a:fld>
            <a:endParaRPr lang="pt-BR"/>
          </a:p>
        </p:txBody>
      </p:sp>
    </p:spTree>
    <p:extLst>
      <p:ext uri="{BB962C8B-B14F-4D97-AF65-F5344CB8AC3E}">
        <p14:creationId xmlns:p14="http://schemas.microsoft.com/office/powerpoint/2010/main" val="1218230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5E08559-2C85-42A4-A1C0-A9F0F379355C}" type="datetimeFigureOut">
              <a:rPr lang="pt-BR" smtClean="0"/>
              <a:pPr>
                <a:defRPr/>
              </a:pPr>
              <a:t>14/06/2022</a:t>
            </a:fld>
            <a:endParaRPr lang="pt-BR"/>
          </a:p>
        </p:txBody>
      </p:sp>
      <p:sp>
        <p:nvSpPr>
          <p:cNvPr id="3" name="Footer Placeholder 2"/>
          <p:cNvSpPr>
            <a:spLocks noGrp="1"/>
          </p:cNvSpPr>
          <p:nvPr>
            <p:ph type="ftr" sz="quarter" idx="11"/>
          </p:nvPr>
        </p:nvSpPr>
        <p:spPr/>
        <p:txBody>
          <a:bodyPr/>
          <a:lstStyle/>
          <a:p>
            <a:pPr>
              <a:defRPr/>
            </a:pPr>
            <a:endParaRPr lang="pt-BR"/>
          </a:p>
        </p:txBody>
      </p:sp>
      <p:sp>
        <p:nvSpPr>
          <p:cNvPr id="4" name="Slide Number Placeholder 3"/>
          <p:cNvSpPr>
            <a:spLocks noGrp="1"/>
          </p:cNvSpPr>
          <p:nvPr>
            <p:ph type="sldNum" sz="quarter" idx="12"/>
          </p:nvPr>
        </p:nvSpPr>
        <p:spPr/>
        <p:txBody>
          <a:bodyPr/>
          <a:lstStyle/>
          <a:p>
            <a:pPr>
              <a:defRPr/>
            </a:pPr>
            <a:fld id="{03248287-81AC-49C4-A6E6-B578EDC5B74F}" type="slidenum">
              <a:rPr lang="pt-BR" smtClean="0"/>
              <a:pPr>
                <a:defRPr/>
              </a:pPr>
              <a:t>‹#›</a:t>
            </a:fld>
            <a:endParaRPr lang="pt-BR"/>
          </a:p>
        </p:txBody>
      </p:sp>
    </p:spTree>
    <p:extLst>
      <p:ext uri="{BB962C8B-B14F-4D97-AF65-F5344CB8AC3E}">
        <p14:creationId xmlns:p14="http://schemas.microsoft.com/office/powerpoint/2010/main" val="1767092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147187"/>
            <a:ext cx="25923240" cy="20469225"/>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5E08559-2C85-42A4-A1C0-A9F0F379355C}" type="datetimeFigureOut">
              <a:rPr lang="pt-BR" smtClean="0"/>
              <a:pPr>
                <a:defRPr/>
              </a:pPr>
              <a:t>14/06/2022</a:t>
            </a:fld>
            <a:endParaRPr lang="pt-BR"/>
          </a:p>
        </p:txBody>
      </p:sp>
      <p:sp>
        <p:nvSpPr>
          <p:cNvPr id="6" name="Footer Placeholder 5"/>
          <p:cNvSpPr>
            <a:spLocks noGrp="1"/>
          </p:cNvSpPr>
          <p:nvPr>
            <p:ph type="ftr" sz="quarter" idx="11"/>
          </p:nvPr>
        </p:nvSpPr>
        <p:spPr/>
        <p:txBody>
          <a:bodyPr/>
          <a:lstStyle/>
          <a:p>
            <a:pPr>
              <a:defRPr/>
            </a:pPr>
            <a:endParaRPr lang="pt-BR"/>
          </a:p>
        </p:txBody>
      </p:sp>
      <p:sp>
        <p:nvSpPr>
          <p:cNvPr id="7" name="Slide Number Placeholder 6"/>
          <p:cNvSpPr>
            <a:spLocks noGrp="1"/>
          </p:cNvSpPr>
          <p:nvPr>
            <p:ph type="sldNum" sz="quarter" idx="12"/>
          </p:nvPr>
        </p:nvSpPr>
        <p:spPr/>
        <p:txBody>
          <a:bodyPr/>
          <a:lstStyle/>
          <a:p>
            <a:pPr>
              <a:defRPr/>
            </a:pPr>
            <a:fld id="{03248287-81AC-49C4-A6E6-B578EDC5B74F}" type="slidenum">
              <a:rPr lang="pt-BR" smtClean="0"/>
              <a:pPr>
                <a:defRPr/>
              </a:pPr>
              <a:t>‹#›</a:t>
            </a:fld>
            <a:endParaRPr lang="pt-BR"/>
          </a:p>
        </p:txBody>
      </p:sp>
    </p:spTree>
    <p:extLst>
      <p:ext uri="{BB962C8B-B14F-4D97-AF65-F5344CB8AC3E}">
        <p14:creationId xmlns:p14="http://schemas.microsoft.com/office/powerpoint/2010/main" val="2624118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147187"/>
            <a:ext cx="25923240" cy="20469225"/>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5E08559-2C85-42A4-A1C0-A9F0F379355C}" type="datetimeFigureOut">
              <a:rPr lang="pt-BR" smtClean="0"/>
              <a:pPr>
                <a:defRPr/>
              </a:pPr>
              <a:t>14/06/2022</a:t>
            </a:fld>
            <a:endParaRPr lang="pt-BR"/>
          </a:p>
        </p:txBody>
      </p:sp>
      <p:sp>
        <p:nvSpPr>
          <p:cNvPr id="6" name="Footer Placeholder 5"/>
          <p:cNvSpPr>
            <a:spLocks noGrp="1"/>
          </p:cNvSpPr>
          <p:nvPr>
            <p:ph type="ftr" sz="quarter" idx="11"/>
          </p:nvPr>
        </p:nvSpPr>
        <p:spPr/>
        <p:txBody>
          <a:bodyPr/>
          <a:lstStyle/>
          <a:p>
            <a:pPr>
              <a:defRPr/>
            </a:pPr>
            <a:endParaRPr lang="pt-BR"/>
          </a:p>
        </p:txBody>
      </p:sp>
      <p:sp>
        <p:nvSpPr>
          <p:cNvPr id="7" name="Slide Number Placeholder 6"/>
          <p:cNvSpPr>
            <a:spLocks noGrp="1"/>
          </p:cNvSpPr>
          <p:nvPr>
            <p:ph type="sldNum" sz="quarter" idx="12"/>
          </p:nvPr>
        </p:nvSpPr>
        <p:spPr/>
        <p:txBody>
          <a:bodyPr/>
          <a:lstStyle/>
          <a:p>
            <a:pPr>
              <a:defRPr/>
            </a:pPr>
            <a:fld id="{03248287-81AC-49C4-A6E6-B578EDC5B74F}" type="slidenum">
              <a:rPr lang="pt-BR" smtClean="0"/>
              <a:pPr>
                <a:defRPr/>
              </a:pPr>
              <a:t>‹#›</a:t>
            </a:fld>
            <a:endParaRPr lang="pt-BR"/>
          </a:p>
        </p:txBody>
      </p:sp>
    </p:spTree>
    <p:extLst>
      <p:ext uri="{BB962C8B-B14F-4D97-AF65-F5344CB8AC3E}">
        <p14:creationId xmlns:p14="http://schemas.microsoft.com/office/powerpoint/2010/main" val="1897566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533527"/>
            <a:ext cx="44165520" cy="55673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7667625"/>
            <a:ext cx="44165520" cy="182756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26696672"/>
            <a:ext cx="11521440" cy="1533525"/>
          </a:xfrm>
          <a:prstGeom prst="rect">
            <a:avLst/>
          </a:prstGeom>
        </p:spPr>
        <p:txBody>
          <a:bodyPr vert="horz" lIns="91440" tIns="45720" rIns="91440" bIns="45720" rtlCol="0" anchor="ctr"/>
          <a:lstStyle>
            <a:lvl1pPr algn="l">
              <a:defRPr sz="5040">
                <a:solidFill>
                  <a:schemeClr val="tx1">
                    <a:tint val="75000"/>
                  </a:schemeClr>
                </a:solidFill>
              </a:defRPr>
            </a:lvl1pPr>
          </a:lstStyle>
          <a:p>
            <a:pPr>
              <a:defRPr/>
            </a:pPr>
            <a:fld id="{75E08559-2C85-42A4-A1C0-A9F0F379355C}" type="datetimeFigureOut">
              <a:rPr lang="pt-BR" smtClean="0"/>
              <a:pPr>
                <a:defRPr/>
              </a:pPr>
              <a:t>14/06/2022</a:t>
            </a:fld>
            <a:endParaRPr lang="pt-BR"/>
          </a:p>
        </p:txBody>
      </p:sp>
      <p:sp>
        <p:nvSpPr>
          <p:cNvPr id="5" name="Footer Placeholder 4"/>
          <p:cNvSpPr>
            <a:spLocks noGrp="1"/>
          </p:cNvSpPr>
          <p:nvPr>
            <p:ph type="ftr" sz="quarter" idx="3"/>
          </p:nvPr>
        </p:nvSpPr>
        <p:spPr>
          <a:xfrm>
            <a:off x="16962120" y="26696672"/>
            <a:ext cx="17282160" cy="1533525"/>
          </a:xfrm>
          <a:prstGeom prst="rect">
            <a:avLst/>
          </a:prstGeom>
        </p:spPr>
        <p:txBody>
          <a:bodyPr vert="horz" lIns="91440" tIns="45720" rIns="91440" bIns="45720" rtlCol="0" anchor="ctr"/>
          <a:lstStyle>
            <a:lvl1pPr algn="ctr">
              <a:defRPr sz="5040">
                <a:solidFill>
                  <a:schemeClr val="tx1">
                    <a:tint val="75000"/>
                  </a:schemeClr>
                </a:solidFill>
              </a:defRPr>
            </a:lvl1pPr>
          </a:lstStyle>
          <a:p>
            <a:pPr>
              <a:defRPr/>
            </a:pPr>
            <a:endParaRPr lang="pt-BR"/>
          </a:p>
        </p:txBody>
      </p:sp>
      <p:sp>
        <p:nvSpPr>
          <p:cNvPr id="6" name="Slide Number Placeholder 5"/>
          <p:cNvSpPr>
            <a:spLocks noGrp="1"/>
          </p:cNvSpPr>
          <p:nvPr>
            <p:ph type="sldNum" sz="quarter" idx="4"/>
          </p:nvPr>
        </p:nvSpPr>
        <p:spPr>
          <a:xfrm>
            <a:off x="36164520" y="26696672"/>
            <a:ext cx="11521440" cy="1533525"/>
          </a:xfrm>
          <a:prstGeom prst="rect">
            <a:avLst/>
          </a:prstGeom>
        </p:spPr>
        <p:txBody>
          <a:bodyPr vert="horz" lIns="91440" tIns="45720" rIns="91440" bIns="45720" rtlCol="0" anchor="ctr"/>
          <a:lstStyle>
            <a:lvl1pPr algn="r">
              <a:defRPr sz="5040">
                <a:solidFill>
                  <a:schemeClr val="tx1">
                    <a:tint val="75000"/>
                  </a:schemeClr>
                </a:solidFill>
              </a:defRPr>
            </a:lvl1pPr>
          </a:lstStyle>
          <a:p>
            <a:pPr>
              <a:defRPr/>
            </a:pPr>
            <a:fld id="{03248287-81AC-49C4-A6E6-B578EDC5B74F}" type="slidenum">
              <a:rPr lang="pt-BR" smtClean="0"/>
              <a:pPr>
                <a:defRPr/>
              </a:pPr>
              <a:t>‹#›</a:t>
            </a:fld>
            <a:endParaRPr lang="pt-BR"/>
          </a:p>
        </p:txBody>
      </p:sp>
    </p:spTree>
    <p:extLst>
      <p:ext uri="{BB962C8B-B14F-4D97-AF65-F5344CB8AC3E}">
        <p14:creationId xmlns:p14="http://schemas.microsoft.com/office/powerpoint/2010/main" val="35797714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DD497217-5911-2A30-28CD-61292C6CF7DB}"/>
              </a:ext>
            </a:extLst>
          </p:cNvPr>
          <p:cNvPicPr>
            <a:picLocks noChangeAspect="1"/>
          </p:cNvPicPr>
          <p:nvPr/>
        </p:nvPicPr>
        <p:blipFill>
          <a:blip r:embed="rId2"/>
          <a:stretch>
            <a:fillRect/>
          </a:stretch>
        </p:blipFill>
        <p:spPr>
          <a:xfrm>
            <a:off x="22881746" y="18908556"/>
            <a:ext cx="8592677" cy="7017451"/>
          </a:xfrm>
          <a:prstGeom prst="rect">
            <a:avLst/>
          </a:prstGeom>
        </p:spPr>
      </p:pic>
      <p:sp>
        <p:nvSpPr>
          <p:cNvPr id="7" name="Retângulo 6">
            <a:extLst>
              <a:ext uri="{FF2B5EF4-FFF2-40B4-BE49-F238E27FC236}">
                <a16:creationId xmlns:a16="http://schemas.microsoft.com/office/drawing/2014/main" id="{CA2EE141-2355-46F8-8739-0E9C5349CFFE}"/>
              </a:ext>
            </a:extLst>
          </p:cNvPr>
          <p:cNvSpPr/>
          <p:nvPr/>
        </p:nvSpPr>
        <p:spPr>
          <a:xfrm>
            <a:off x="0" y="0"/>
            <a:ext cx="51206400" cy="6008604"/>
          </a:xfrm>
          <a:prstGeom prst="rect">
            <a:avLst/>
          </a:prstGeom>
          <a:solidFill>
            <a:srgbClr val="A8E6DD"/>
          </a:solidFill>
          <a:ln>
            <a:solidFill>
              <a:srgbClr val="57CFB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dirty="0"/>
          </a:p>
        </p:txBody>
      </p:sp>
      <p:sp>
        <p:nvSpPr>
          <p:cNvPr id="2050" name="CaixaDeTexto 5">
            <a:extLst>
              <a:ext uri="{FF2B5EF4-FFF2-40B4-BE49-F238E27FC236}">
                <a16:creationId xmlns:a16="http://schemas.microsoft.com/office/drawing/2014/main" id="{617CF339-BD14-47E9-93F2-B54A255AB5D2}"/>
              </a:ext>
            </a:extLst>
          </p:cNvPr>
          <p:cNvSpPr txBox="1">
            <a:spLocks noChangeArrowheads="1"/>
          </p:cNvSpPr>
          <p:nvPr/>
        </p:nvSpPr>
        <p:spPr bwMode="auto">
          <a:xfrm>
            <a:off x="6286500" y="189391"/>
            <a:ext cx="3901440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altLang="pt-BR" sz="8800" b="1" dirty="0">
                <a:ln>
                  <a:solidFill>
                    <a:srgbClr val="6B7DBD"/>
                  </a:solidFill>
                </a:ln>
                <a:solidFill>
                  <a:srgbClr val="FFFFF7"/>
                </a:solidFill>
                <a:effectLst>
                  <a:outerShdw blurRad="50800" dist="38100" dir="8100000" algn="tr" rotWithShape="0">
                    <a:prstClr val="black">
                      <a:alpha val="40000"/>
                    </a:prstClr>
                  </a:outerShdw>
                </a:effectLst>
                <a:latin typeface="Bahnschrift" panose="020B0502040204020203" pitchFamily="34" charset="0"/>
                <a:ea typeface="Batang" panose="02030600000101010101" pitchFamily="18" charset="-127"/>
                <a:cs typeface="Times New Roman" panose="02020603050405020304" pitchFamily="18" charset="0"/>
              </a:rPr>
              <a:t>EVALUATION OF BACTERIA AND BACTERIOPHAGES BEHAVIOR DURING STRUVITE PRECIPITATION </a:t>
            </a:r>
            <a:endParaRPr lang="pt-BR" altLang="pt-BR" sz="8800" b="1" dirty="0">
              <a:ln>
                <a:solidFill>
                  <a:srgbClr val="6B7DBD"/>
                </a:solidFill>
              </a:ln>
              <a:solidFill>
                <a:srgbClr val="FFFFF7"/>
              </a:solidFill>
              <a:effectLst>
                <a:outerShdw blurRad="50800" dist="38100" dir="8100000" algn="tr" rotWithShape="0">
                  <a:prstClr val="black">
                    <a:alpha val="40000"/>
                  </a:prstClr>
                </a:outerShdw>
              </a:effectLst>
              <a:latin typeface="Bahnschrift" panose="020B0502040204020203" pitchFamily="34" charset="0"/>
              <a:ea typeface="Batang" panose="02030600000101010101" pitchFamily="18" charset="-127"/>
              <a:cs typeface="Times New Roman" panose="02020603050405020304" pitchFamily="18" charset="0"/>
            </a:endParaRPr>
          </a:p>
        </p:txBody>
      </p:sp>
      <p:sp>
        <p:nvSpPr>
          <p:cNvPr id="2055" name="Retângulo 16">
            <a:extLst>
              <a:ext uri="{FF2B5EF4-FFF2-40B4-BE49-F238E27FC236}">
                <a16:creationId xmlns:a16="http://schemas.microsoft.com/office/drawing/2014/main" id="{27BA797F-2BFF-4AB1-8432-73318F03FF4E}"/>
              </a:ext>
            </a:extLst>
          </p:cNvPr>
          <p:cNvSpPr>
            <a:spLocks noChangeArrowheads="1"/>
          </p:cNvSpPr>
          <p:nvPr/>
        </p:nvSpPr>
        <p:spPr bwMode="auto">
          <a:xfrm>
            <a:off x="4834640" y="3543232"/>
            <a:ext cx="41950658" cy="21082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a:defRPr/>
            </a:pPr>
            <a:r>
              <a:rPr lang="pt-BR" sz="4400" dirty="0">
                <a:solidFill>
                  <a:srgbClr val="263055"/>
                </a:solidFill>
                <a:effectLst>
                  <a:outerShdw blurRad="50800" dist="38100" dir="8100000" algn="tr" rotWithShape="0">
                    <a:prstClr val="black">
                      <a:alpha val="40000"/>
                    </a:prstClr>
                  </a:outerShdw>
                </a:effectLst>
                <a:latin typeface="Bahnschrift" panose="020B0502040204020203" pitchFamily="34" charset="0"/>
                <a:ea typeface="Calibri" panose="020F0502020204030204" pitchFamily="34" charset="0"/>
                <a:cs typeface="Times New Roman" panose="02020603050405020304" pitchFamily="18" charset="0"/>
              </a:rPr>
              <a:t>FRANCO, L. C.; </a:t>
            </a:r>
            <a:r>
              <a:rPr lang="pt-BR" sz="4400" u="sng" dirty="0">
                <a:solidFill>
                  <a:srgbClr val="263055"/>
                </a:solidFill>
                <a:effectLst>
                  <a:outerShdw blurRad="50800" dist="38100" dir="8100000" algn="tr" rotWithShape="0">
                    <a:prstClr val="black">
                      <a:alpha val="40000"/>
                    </a:prstClr>
                  </a:outerShdw>
                </a:effectLst>
                <a:latin typeface="Bahnschrift" panose="020B0502040204020203" pitchFamily="34" charset="0"/>
                <a:ea typeface="Calibri" panose="020F0502020204030204" pitchFamily="34" charset="0"/>
                <a:cs typeface="Times New Roman" panose="02020603050405020304" pitchFamily="18" charset="0"/>
              </a:rPr>
              <a:t>CARLON, P.*;</a:t>
            </a:r>
            <a:r>
              <a:rPr lang="pt-BR" sz="4400" dirty="0">
                <a:solidFill>
                  <a:srgbClr val="263055"/>
                </a:solidFill>
                <a:effectLst>
                  <a:outerShdw blurRad="50800" dist="38100" dir="8100000" algn="tr" rotWithShape="0">
                    <a:prstClr val="black">
                      <a:alpha val="40000"/>
                    </a:prstClr>
                  </a:outerShdw>
                </a:effectLst>
                <a:latin typeface="Bahnschrift" panose="020B0502040204020203" pitchFamily="34" charset="0"/>
                <a:ea typeface="Calibri" panose="020F0502020204030204" pitchFamily="34" charset="0"/>
                <a:cs typeface="Times New Roman" panose="02020603050405020304" pitchFamily="18" charset="0"/>
              </a:rPr>
              <a:t> SCHWARZ, D.L; NUNES, A.S.; FERREIRA, F.D.G; VAZ, V.P.;MAGRI, M.E.</a:t>
            </a:r>
            <a:endParaRPr lang="en-US" altLang="pt-BR" sz="4400" dirty="0">
              <a:solidFill>
                <a:srgbClr val="263055"/>
              </a:solidFill>
              <a:latin typeface="Bahnschrift" panose="020B0502040204020203" pitchFamily="34" charset="0"/>
              <a:cs typeface="Times New Roman" panose="02020603050405020304" pitchFamily="18" charset="0"/>
            </a:endParaRPr>
          </a:p>
          <a:p>
            <a:pPr algn="ctr">
              <a:spcBef>
                <a:spcPts val="600"/>
              </a:spcBef>
              <a:spcAft>
                <a:spcPts val="600"/>
              </a:spcAft>
              <a:defRPr/>
            </a:pPr>
            <a:r>
              <a:rPr lang="en-US" altLang="pt-BR" sz="3600" kern="2000" dirty="0">
                <a:solidFill>
                  <a:srgbClr val="263055"/>
                </a:solidFill>
                <a:latin typeface="Bahnschrift" panose="020B0502040204020203" pitchFamily="34" charset="0"/>
                <a:cs typeface="Times New Roman" panose="02020603050405020304" pitchFamily="18" charset="0"/>
              </a:rPr>
              <a:t>Resource Recovery in Sanitation Systems Research Group (RReSSa), Department of Sanitary and Environmental Engineering, Federal University of Santa Catarina, Florianópolis, SC, Brazil </a:t>
            </a:r>
          </a:p>
          <a:p>
            <a:pPr algn="ctr">
              <a:spcBef>
                <a:spcPts val="600"/>
              </a:spcBef>
              <a:spcAft>
                <a:spcPts val="600"/>
              </a:spcAft>
              <a:defRPr/>
            </a:pPr>
            <a:r>
              <a:rPr lang="en-US" altLang="pt-BR" sz="3600" kern="2000" dirty="0">
                <a:solidFill>
                  <a:srgbClr val="263055"/>
                </a:solidFill>
                <a:latin typeface="Bahnschrift" panose="020B0502040204020203" pitchFamily="34" charset="0"/>
                <a:cs typeface="Times New Roman" panose="02020603050405020304" pitchFamily="18" charset="0"/>
              </a:rPr>
              <a:t>*</a:t>
            </a:r>
            <a:r>
              <a:rPr lang="en-US" altLang="pt-BR" sz="3600" b="1" kern="2000" dirty="0">
                <a:solidFill>
                  <a:srgbClr val="263055"/>
                </a:solidFill>
                <a:latin typeface="Bahnschrift" panose="020B0502040204020203" pitchFamily="34" charset="0"/>
                <a:cs typeface="Times New Roman" panose="02020603050405020304" pitchFamily="18" charset="0"/>
              </a:rPr>
              <a:t>Corresponding</a:t>
            </a:r>
            <a:r>
              <a:rPr lang="pt-BR" altLang="pt-BR" sz="3600" b="1" kern="2000" dirty="0">
                <a:solidFill>
                  <a:srgbClr val="263055"/>
                </a:solidFill>
                <a:latin typeface="Bahnschrift" panose="020B0502040204020203" pitchFamily="34" charset="0"/>
                <a:cs typeface="Times New Roman" panose="02020603050405020304" pitchFamily="18" charset="0"/>
              </a:rPr>
              <a:t> </a:t>
            </a:r>
            <a:r>
              <a:rPr lang="en-US" altLang="pt-BR" sz="3600" b="1" kern="2000" dirty="0">
                <a:solidFill>
                  <a:srgbClr val="263055"/>
                </a:solidFill>
                <a:latin typeface="Bahnschrift" panose="020B0502040204020203" pitchFamily="34" charset="0"/>
                <a:cs typeface="Times New Roman" panose="02020603050405020304" pitchFamily="18" charset="0"/>
              </a:rPr>
              <a:t>author</a:t>
            </a:r>
            <a:r>
              <a:rPr lang="pt-BR" altLang="pt-BR" sz="3600" b="1" kern="2000" dirty="0">
                <a:solidFill>
                  <a:srgbClr val="263055"/>
                </a:solidFill>
                <a:latin typeface="Bahnschrift" panose="020B0502040204020203" pitchFamily="34" charset="0"/>
                <a:cs typeface="Times New Roman" panose="02020603050405020304" pitchFamily="18" charset="0"/>
              </a:rPr>
              <a:t>: </a:t>
            </a:r>
            <a:r>
              <a:rPr lang="pt-BR" altLang="pt-BR" sz="3600" kern="2000" dirty="0">
                <a:solidFill>
                  <a:srgbClr val="263055"/>
                </a:solidFill>
                <a:latin typeface="Bahnschrift" panose="020B0502040204020203" pitchFamily="34" charset="0"/>
                <a:cs typeface="Times New Roman" panose="02020603050405020304" pitchFamily="18" charset="0"/>
              </a:rPr>
              <a:t>priscila.carlon@gmail.com</a:t>
            </a:r>
          </a:p>
        </p:txBody>
      </p:sp>
      <p:sp>
        <p:nvSpPr>
          <p:cNvPr id="2087" name="Freeform 68">
            <a:extLst>
              <a:ext uri="{FF2B5EF4-FFF2-40B4-BE49-F238E27FC236}">
                <a16:creationId xmlns:a16="http://schemas.microsoft.com/office/drawing/2014/main" id="{41B7409D-94F3-491B-B5F8-81132DF249C7}"/>
              </a:ext>
            </a:extLst>
          </p:cNvPr>
          <p:cNvSpPr>
            <a:spLocks/>
          </p:cNvSpPr>
          <p:nvPr/>
        </p:nvSpPr>
        <p:spPr bwMode="auto">
          <a:xfrm>
            <a:off x="42658337" y="35770202"/>
            <a:ext cx="9237" cy="12702"/>
          </a:xfrm>
          <a:custGeom>
            <a:avLst/>
            <a:gdLst>
              <a:gd name="T0" fmla="*/ 2147483646 w 8"/>
              <a:gd name="T1" fmla="*/ 2147483646 h 8"/>
              <a:gd name="T2" fmla="*/ 2147483646 w 8"/>
              <a:gd name="T3" fmla="*/ 2147483646 h 8"/>
              <a:gd name="T4" fmla="*/ 2147483646 w 8"/>
              <a:gd name="T5" fmla="*/ 2147483646 h 8"/>
              <a:gd name="T6" fmla="*/ 2147483646 w 8"/>
              <a:gd name="T7" fmla="*/ 2147483646 h 8"/>
              <a:gd name="T8" fmla="*/ 2147483646 w 8"/>
              <a:gd name="T9" fmla="*/ 2147483646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8">
                <a:moveTo>
                  <a:pt x="2" y="2"/>
                </a:moveTo>
                <a:cubicBezTo>
                  <a:pt x="3" y="0"/>
                  <a:pt x="5" y="0"/>
                  <a:pt x="7" y="2"/>
                </a:cubicBezTo>
                <a:cubicBezTo>
                  <a:pt x="8" y="3"/>
                  <a:pt x="8" y="5"/>
                  <a:pt x="7" y="7"/>
                </a:cubicBezTo>
                <a:cubicBezTo>
                  <a:pt x="5" y="8"/>
                  <a:pt x="3" y="8"/>
                  <a:pt x="1" y="7"/>
                </a:cubicBezTo>
                <a:cubicBezTo>
                  <a:pt x="0" y="5"/>
                  <a:pt x="0" y="3"/>
                  <a:pt x="2"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pic>
        <p:nvPicPr>
          <p:cNvPr id="2143" name="Imagem 2">
            <a:extLst>
              <a:ext uri="{FF2B5EF4-FFF2-40B4-BE49-F238E27FC236}">
                <a16:creationId xmlns:a16="http://schemas.microsoft.com/office/drawing/2014/main" id="{7628E812-C469-4F3B-A978-03395CE0FA1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202104" y="757303"/>
            <a:ext cx="4051796" cy="445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44" name="Picture 1025">
            <a:extLst>
              <a:ext uri="{FF2B5EF4-FFF2-40B4-BE49-F238E27FC236}">
                <a16:creationId xmlns:a16="http://schemas.microsoft.com/office/drawing/2014/main" id="{11245C5F-DEF6-47EA-8EEE-F722606D75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09093" y="27699260"/>
            <a:ext cx="2301216" cy="691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47" name="Retângulo 10">
            <a:extLst>
              <a:ext uri="{FF2B5EF4-FFF2-40B4-BE49-F238E27FC236}">
                <a16:creationId xmlns:a16="http://schemas.microsoft.com/office/drawing/2014/main" id="{6A5542B9-CBF1-4A8C-9B72-E2DB31843B0E}"/>
              </a:ext>
            </a:extLst>
          </p:cNvPr>
          <p:cNvSpPr>
            <a:spLocks noChangeArrowheads="1"/>
          </p:cNvSpPr>
          <p:nvPr/>
        </p:nvSpPr>
        <p:spPr bwMode="auto">
          <a:xfrm>
            <a:off x="40429229" y="7220208"/>
            <a:ext cx="10180504" cy="8573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332567" indent="-332567" algn="just">
              <a:lnSpc>
                <a:spcPct val="114000"/>
              </a:lnSpc>
              <a:spcAft>
                <a:spcPts val="1309"/>
              </a:spcAft>
              <a:buFont typeface="Arial" panose="020B0604020202020204" pitchFamily="34" charset="0"/>
              <a:buChar char="•"/>
            </a:pPr>
            <a:r>
              <a:rPr lang="en-US" altLang="pt-BR" sz="3600" dirty="0">
                <a:solidFill>
                  <a:srgbClr val="000000"/>
                </a:solidFill>
                <a:latin typeface="Bahnschrift Light "/>
                <a:cs typeface="Calibri" panose="020F0502020204030204" pitchFamily="34" charset="0"/>
              </a:rPr>
              <a:t>Microorganisms can remain active through long periods in urine. Therefore, it is essential to assure the surplus liquid phase from the struvite precipitation process is securely manipulated and goes through efficient sanitization before being reused or discarded. </a:t>
            </a:r>
          </a:p>
          <a:p>
            <a:pPr marL="332567" indent="-332567" algn="just">
              <a:lnSpc>
                <a:spcPct val="114000"/>
              </a:lnSpc>
              <a:spcAft>
                <a:spcPts val="1309"/>
              </a:spcAft>
              <a:buFont typeface="Arial" panose="020B0604020202020204" pitchFamily="34" charset="0"/>
              <a:buChar char="•"/>
            </a:pPr>
            <a:r>
              <a:rPr lang="en-US" altLang="pt-BR" sz="3600" dirty="0">
                <a:solidFill>
                  <a:srgbClr val="000000"/>
                </a:solidFill>
                <a:latin typeface="Bahnschrift Light "/>
                <a:cs typeface="Calibri" panose="020F0502020204030204" pitchFamily="34" charset="0"/>
              </a:rPr>
              <a:t>The same concern should be taken with the struvite, by means of guaranteeing the security of the final product. </a:t>
            </a:r>
          </a:p>
          <a:p>
            <a:pPr marL="332567" indent="-332567" algn="just">
              <a:lnSpc>
                <a:spcPct val="114000"/>
              </a:lnSpc>
              <a:spcAft>
                <a:spcPts val="1309"/>
              </a:spcAft>
              <a:buFont typeface="Arial" panose="020B0604020202020204" pitchFamily="34" charset="0"/>
              <a:buChar char="•"/>
            </a:pPr>
            <a:r>
              <a:rPr lang="en-US" altLang="pt-BR" sz="3600" dirty="0">
                <a:solidFill>
                  <a:srgbClr val="000000"/>
                </a:solidFill>
                <a:latin typeface="Bahnschrift Light "/>
                <a:cs typeface="Calibri" panose="020F0502020204030204" pitchFamily="34" charset="0"/>
              </a:rPr>
              <a:t>Thus, caution with the final product storage is essential to avoid recontamination or regrowth of pathogen in struvite that will be distributed and applied.</a:t>
            </a:r>
            <a:endParaRPr lang="pt-BR" altLang="pt-BR" sz="3600" dirty="0">
              <a:latin typeface="Bahnschrift Light "/>
              <a:cs typeface="Calibri" panose="020F0502020204030204" pitchFamily="34" charset="0"/>
            </a:endParaRPr>
          </a:p>
        </p:txBody>
      </p:sp>
      <p:sp>
        <p:nvSpPr>
          <p:cNvPr id="2152" name="ZoneTexte 149">
            <a:extLst>
              <a:ext uri="{FF2B5EF4-FFF2-40B4-BE49-F238E27FC236}">
                <a16:creationId xmlns:a16="http://schemas.microsoft.com/office/drawing/2014/main" id="{F464FA2F-5AFF-49F6-BA12-6E5DB17CC698}"/>
              </a:ext>
            </a:extLst>
          </p:cNvPr>
          <p:cNvSpPr txBox="1">
            <a:spLocks noChangeArrowheads="1"/>
          </p:cNvSpPr>
          <p:nvPr/>
        </p:nvSpPr>
        <p:spPr bwMode="auto">
          <a:xfrm>
            <a:off x="40558254" y="27617220"/>
            <a:ext cx="573993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3538"/>
              </a:spcBef>
              <a:buFont typeface="Arial" panose="020B0604020202020204" pitchFamily="34" charset="0"/>
              <a:buChar char="•"/>
              <a:defRPr sz="9900">
                <a:solidFill>
                  <a:schemeClr val="tx1"/>
                </a:solidFill>
                <a:latin typeface="Calibri" panose="020F0502020204030204" pitchFamily="34" charset="0"/>
              </a:defRPr>
            </a:lvl1pPr>
            <a:lvl2pPr marL="742950" indent="-285750">
              <a:lnSpc>
                <a:spcPct val="90000"/>
              </a:lnSpc>
              <a:spcBef>
                <a:spcPts val="1775"/>
              </a:spcBef>
              <a:buFont typeface="Arial" panose="020B0604020202020204" pitchFamily="34" charset="0"/>
              <a:buChar char="•"/>
              <a:defRPr sz="8500">
                <a:solidFill>
                  <a:schemeClr val="tx1"/>
                </a:solidFill>
                <a:latin typeface="Calibri" panose="020F0502020204030204" pitchFamily="34" charset="0"/>
              </a:defRPr>
            </a:lvl2pPr>
            <a:lvl3pPr marL="1143000" indent="-228600">
              <a:lnSpc>
                <a:spcPct val="90000"/>
              </a:lnSpc>
              <a:spcBef>
                <a:spcPts val="1775"/>
              </a:spcBef>
              <a:buFont typeface="Arial" panose="020B0604020202020204" pitchFamily="34" charset="0"/>
              <a:buChar char="•"/>
              <a:defRPr sz="7000">
                <a:solidFill>
                  <a:schemeClr val="tx1"/>
                </a:solidFill>
                <a:latin typeface="Calibri" panose="020F0502020204030204" pitchFamily="34" charset="0"/>
              </a:defRPr>
            </a:lvl3pPr>
            <a:lvl4pPr marL="1600200" indent="-228600">
              <a:lnSpc>
                <a:spcPct val="90000"/>
              </a:lnSpc>
              <a:spcBef>
                <a:spcPts val="1775"/>
              </a:spcBef>
              <a:buFont typeface="Arial" panose="020B0604020202020204" pitchFamily="34" charset="0"/>
              <a:buChar char="•"/>
              <a:defRPr sz="6300">
                <a:solidFill>
                  <a:schemeClr val="tx1"/>
                </a:solidFill>
                <a:latin typeface="Calibri" panose="020F0502020204030204" pitchFamily="34" charset="0"/>
              </a:defRPr>
            </a:lvl4pPr>
            <a:lvl5pPr marL="2057400" indent="-228600">
              <a:lnSpc>
                <a:spcPct val="90000"/>
              </a:lnSpc>
              <a:spcBef>
                <a:spcPts val="1775"/>
              </a:spcBef>
              <a:buFont typeface="Arial" panose="020B0604020202020204" pitchFamily="34" charset="0"/>
              <a:buChar char="•"/>
              <a:defRPr sz="6300">
                <a:solidFill>
                  <a:schemeClr val="tx1"/>
                </a:solidFill>
                <a:latin typeface="Calibri" panose="020F0502020204030204" pitchFamily="34" charset="0"/>
              </a:defRPr>
            </a:lvl5pPr>
            <a:lvl6pPr marL="2514600" indent="-228600" defTabSz="457200" eaLnBrk="0" fontAlgn="base" hangingPunct="0">
              <a:lnSpc>
                <a:spcPct val="90000"/>
              </a:lnSpc>
              <a:spcBef>
                <a:spcPts val="1775"/>
              </a:spcBef>
              <a:spcAft>
                <a:spcPct val="0"/>
              </a:spcAft>
              <a:buFont typeface="Arial" panose="020B0604020202020204" pitchFamily="34" charset="0"/>
              <a:buChar char="•"/>
              <a:defRPr sz="6300">
                <a:solidFill>
                  <a:schemeClr val="tx1"/>
                </a:solidFill>
                <a:latin typeface="Calibri" panose="020F0502020204030204" pitchFamily="34" charset="0"/>
              </a:defRPr>
            </a:lvl6pPr>
            <a:lvl7pPr marL="2971800" indent="-228600" defTabSz="457200" eaLnBrk="0" fontAlgn="base" hangingPunct="0">
              <a:lnSpc>
                <a:spcPct val="90000"/>
              </a:lnSpc>
              <a:spcBef>
                <a:spcPts val="1775"/>
              </a:spcBef>
              <a:spcAft>
                <a:spcPct val="0"/>
              </a:spcAft>
              <a:buFont typeface="Arial" panose="020B0604020202020204" pitchFamily="34" charset="0"/>
              <a:buChar char="•"/>
              <a:defRPr sz="6300">
                <a:solidFill>
                  <a:schemeClr val="tx1"/>
                </a:solidFill>
                <a:latin typeface="Calibri" panose="020F0502020204030204" pitchFamily="34" charset="0"/>
              </a:defRPr>
            </a:lvl7pPr>
            <a:lvl8pPr marL="3429000" indent="-228600" defTabSz="457200" eaLnBrk="0" fontAlgn="base" hangingPunct="0">
              <a:lnSpc>
                <a:spcPct val="90000"/>
              </a:lnSpc>
              <a:spcBef>
                <a:spcPts val="1775"/>
              </a:spcBef>
              <a:spcAft>
                <a:spcPct val="0"/>
              </a:spcAft>
              <a:buFont typeface="Arial" panose="020B0604020202020204" pitchFamily="34" charset="0"/>
              <a:buChar char="•"/>
              <a:defRPr sz="6300">
                <a:solidFill>
                  <a:schemeClr val="tx1"/>
                </a:solidFill>
                <a:latin typeface="Calibri" panose="020F0502020204030204" pitchFamily="34" charset="0"/>
              </a:defRPr>
            </a:lvl8pPr>
            <a:lvl9pPr marL="3886200" indent="-228600" defTabSz="457200" eaLnBrk="0" fontAlgn="base" hangingPunct="0">
              <a:lnSpc>
                <a:spcPct val="90000"/>
              </a:lnSpc>
              <a:spcBef>
                <a:spcPts val="1775"/>
              </a:spcBef>
              <a:spcAft>
                <a:spcPct val="0"/>
              </a:spcAft>
              <a:buFont typeface="Arial" panose="020B0604020202020204" pitchFamily="34" charset="0"/>
              <a:buChar char="•"/>
              <a:defRPr sz="6300">
                <a:solidFill>
                  <a:schemeClr val="tx1"/>
                </a:solidFill>
                <a:latin typeface="Calibri" panose="020F0502020204030204" pitchFamily="34" charset="0"/>
              </a:defRPr>
            </a:lvl9pPr>
          </a:lstStyle>
          <a:p>
            <a:pPr algn="just" eaLnBrk="1" hangingPunct="1">
              <a:lnSpc>
                <a:spcPct val="100000"/>
              </a:lnSpc>
              <a:spcBef>
                <a:spcPct val="0"/>
              </a:spcBef>
              <a:buFontTx/>
              <a:buNone/>
            </a:pPr>
            <a:r>
              <a:rPr lang="en-US" altLang="pt-BR" sz="4800" b="1" dirty="0">
                <a:solidFill>
                  <a:srgbClr val="263055"/>
                </a:solidFill>
                <a:latin typeface="Bahnschrift" panose="020B0502040204020203" pitchFamily="34" charset="0"/>
                <a:cs typeface="Times New Roman" panose="02020603050405020304" pitchFamily="18" charset="0"/>
              </a:rPr>
              <a:t>Acknowledgments</a:t>
            </a:r>
            <a:r>
              <a:rPr lang="en-US" altLang="pt-BR" sz="2000" dirty="0">
                <a:latin typeface="Times New Roman" panose="02020603050405020304" pitchFamily="18" charset="0"/>
                <a:cs typeface="Times New Roman" panose="02020603050405020304" pitchFamily="18" charset="0"/>
              </a:rPr>
              <a:t>:</a:t>
            </a:r>
            <a:endParaRPr lang="fr-FR" altLang="fr-FR" sz="2000" b="1" dirty="0">
              <a:latin typeface="Times New Roman" panose="02020603050405020304" pitchFamily="18" charset="0"/>
              <a:cs typeface="Times New Roman" panose="02020603050405020304" pitchFamily="18" charset="0"/>
            </a:endParaRPr>
          </a:p>
        </p:txBody>
      </p:sp>
      <p:pic>
        <p:nvPicPr>
          <p:cNvPr id="2153" name="Picture 230">
            <a:extLst>
              <a:ext uri="{FF2B5EF4-FFF2-40B4-BE49-F238E27FC236}">
                <a16:creationId xmlns:a16="http://schemas.microsoft.com/office/drawing/2014/main" id="{2F3145B3-46EB-462D-A07D-8F77C8C22C3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993146" y="27489317"/>
            <a:ext cx="1260754" cy="1069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Conector reto 12">
            <a:extLst>
              <a:ext uri="{FF2B5EF4-FFF2-40B4-BE49-F238E27FC236}">
                <a16:creationId xmlns:a16="http://schemas.microsoft.com/office/drawing/2014/main" id="{060F545F-1BA8-403F-8EF8-462B1B45333A}"/>
              </a:ext>
            </a:extLst>
          </p:cNvPr>
          <p:cNvCxnSpPr>
            <a:cxnSpLocks/>
          </p:cNvCxnSpPr>
          <p:nvPr/>
        </p:nvCxnSpPr>
        <p:spPr>
          <a:xfrm>
            <a:off x="6626204" y="2953793"/>
            <a:ext cx="38674696" cy="0"/>
          </a:xfrm>
          <a:prstGeom prst="line">
            <a:avLst/>
          </a:prstGeom>
          <a:ln w="53975">
            <a:solidFill>
              <a:srgbClr val="FFFFEF"/>
            </a:solidFill>
          </a:ln>
        </p:spPr>
        <p:style>
          <a:lnRef idx="1">
            <a:schemeClr val="accent1"/>
          </a:lnRef>
          <a:fillRef idx="0">
            <a:schemeClr val="accent1"/>
          </a:fillRef>
          <a:effectRef idx="0">
            <a:schemeClr val="accent1"/>
          </a:effectRef>
          <a:fontRef idx="minor">
            <a:schemeClr val="tx1"/>
          </a:fontRef>
        </p:style>
      </p:cxnSp>
      <p:sp>
        <p:nvSpPr>
          <p:cNvPr id="2062" name="Retângulo 23">
            <a:extLst>
              <a:ext uri="{FF2B5EF4-FFF2-40B4-BE49-F238E27FC236}">
                <a16:creationId xmlns:a16="http://schemas.microsoft.com/office/drawing/2014/main" id="{E1586C73-3F1E-4361-954F-9368233A9FC5}"/>
              </a:ext>
            </a:extLst>
          </p:cNvPr>
          <p:cNvSpPr>
            <a:spLocks noChangeAspect="1" noChangeArrowheads="1"/>
          </p:cNvSpPr>
          <p:nvPr/>
        </p:nvSpPr>
        <p:spPr bwMode="auto">
          <a:xfrm>
            <a:off x="406474" y="7458358"/>
            <a:ext cx="11667116" cy="7294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indent="0" algn="just">
              <a:spcBef>
                <a:spcPts val="873"/>
              </a:spcBef>
              <a:spcAft>
                <a:spcPts val="873"/>
              </a:spcAft>
            </a:pPr>
            <a:r>
              <a:rPr lang="en-US" sz="3600" dirty="0">
                <a:latin typeface="Bahnschrift Light "/>
                <a:cs typeface="Arial" panose="020B0604020202020204" pitchFamily="34" charset="0"/>
              </a:rPr>
              <a:t>Struvite is a crystal substance made from urine that can be used as a fertilizer</a:t>
            </a:r>
            <a:r>
              <a:rPr lang="en-US" sz="3600" baseline="30000" dirty="0">
                <a:solidFill>
                  <a:srgbClr val="263055"/>
                </a:solidFill>
                <a:effectLst/>
                <a:latin typeface="Bahnschrift Light "/>
                <a:ea typeface="Times New Roman" panose="02020603050405020304" pitchFamily="18" charset="0"/>
              </a:rPr>
              <a:t>[1]</a:t>
            </a:r>
            <a:r>
              <a:rPr lang="en-US" sz="3600" dirty="0">
                <a:latin typeface="Bahnschrift Light "/>
                <a:cs typeface="Arial" panose="020B0604020202020204" pitchFamily="34" charset="0"/>
              </a:rPr>
              <a:t>. Even though urine comprises little or none of the human pathogens, there is a risk of cross-contamination with pathogens from human feces during collection. The recommended treatment by the World Health Organization is storage. However, studies are showing that storage may not be effective in achieving a complete pathogen inactivation</a:t>
            </a:r>
            <a:r>
              <a:rPr lang="en-US" sz="3600" baseline="30000" dirty="0">
                <a:solidFill>
                  <a:srgbClr val="263055"/>
                </a:solidFill>
                <a:effectLst/>
                <a:latin typeface="Bahnschrift Light "/>
                <a:ea typeface="Times New Roman" panose="02020603050405020304" pitchFamily="18" charset="0"/>
              </a:rPr>
              <a:t>[2]</a:t>
            </a:r>
            <a:r>
              <a:rPr lang="en-US" sz="3600" dirty="0">
                <a:latin typeface="Bahnschrift Light "/>
                <a:cs typeface="Arial" panose="020B0604020202020204" pitchFamily="34" charset="0"/>
              </a:rPr>
              <a:t>. The aim of this study was to investigate the behavior of the bacteria </a:t>
            </a:r>
            <a:r>
              <a:rPr lang="en-US" sz="3600" i="1" dirty="0">
                <a:latin typeface="Bahnschrift Light "/>
                <a:cs typeface="Arial" panose="020B0604020202020204" pitchFamily="34" charset="0"/>
              </a:rPr>
              <a:t>Escherichia coli </a:t>
            </a:r>
            <a:r>
              <a:rPr lang="en-US" sz="3600" dirty="0">
                <a:latin typeface="Bahnschrift Light "/>
                <a:cs typeface="Arial" panose="020B0604020202020204" pitchFamily="34" charset="0"/>
              </a:rPr>
              <a:t>and </a:t>
            </a:r>
            <a:r>
              <a:rPr lang="en-US" sz="3600" i="1" dirty="0">
                <a:latin typeface="Bahnschrift Light "/>
                <a:cs typeface="Arial" panose="020B0604020202020204" pitchFamily="34" charset="0"/>
              </a:rPr>
              <a:t>Salmonella enterica </a:t>
            </a:r>
            <a:r>
              <a:rPr lang="en-US" sz="3600" dirty="0">
                <a:latin typeface="Bahnschrift Light "/>
                <a:cs typeface="Arial" panose="020B0604020202020204" pitchFamily="34" charset="0"/>
              </a:rPr>
              <a:t>and the bacteriophages ΦX-174 and MS2 on the liquid supernatant during struvite precipitation and on struvite during the drying process.</a:t>
            </a:r>
          </a:p>
        </p:txBody>
      </p:sp>
      <p:sp>
        <p:nvSpPr>
          <p:cNvPr id="37" name="ZoneTexte 142">
            <a:extLst>
              <a:ext uri="{FF2B5EF4-FFF2-40B4-BE49-F238E27FC236}">
                <a16:creationId xmlns:a16="http://schemas.microsoft.com/office/drawing/2014/main" id="{3DBA6C53-B1D5-4128-87FA-7F8878523DDE}"/>
              </a:ext>
            </a:extLst>
          </p:cNvPr>
          <p:cNvSpPr txBox="1">
            <a:spLocks noChangeArrowheads="1"/>
          </p:cNvSpPr>
          <p:nvPr/>
        </p:nvSpPr>
        <p:spPr bwMode="auto">
          <a:xfrm>
            <a:off x="40423979" y="16181782"/>
            <a:ext cx="10511472" cy="1143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3538"/>
              </a:spcBef>
              <a:buFont typeface="Arial" panose="020B0604020202020204" pitchFamily="34" charset="0"/>
              <a:buChar char="•"/>
              <a:defRPr sz="9900">
                <a:solidFill>
                  <a:schemeClr val="tx1"/>
                </a:solidFill>
                <a:latin typeface="Calibri" panose="020F0502020204030204" pitchFamily="34" charset="0"/>
              </a:defRPr>
            </a:lvl1pPr>
            <a:lvl2pPr marL="742950" indent="-285750">
              <a:lnSpc>
                <a:spcPct val="90000"/>
              </a:lnSpc>
              <a:spcBef>
                <a:spcPts val="1775"/>
              </a:spcBef>
              <a:buFont typeface="Arial" panose="020B0604020202020204" pitchFamily="34" charset="0"/>
              <a:buChar char="•"/>
              <a:defRPr sz="8500">
                <a:solidFill>
                  <a:schemeClr val="tx1"/>
                </a:solidFill>
                <a:latin typeface="Calibri" panose="020F0502020204030204" pitchFamily="34" charset="0"/>
              </a:defRPr>
            </a:lvl2pPr>
            <a:lvl3pPr marL="1143000" indent="-228600">
              <a:lnSpc>
                <a:spcPct val="90000"/>
              </a:lnSpc>
              <a:spcBef>
                <a:spcPts val="1775"/>
              </a:spcBef>
              <a:buFont typeface="Arial" panose="020B0604020202020204" pitchFamily="34" charset="0"/>
              <a:buChar char="•"/>
              <a:defRPr sz="7000">
                <a:solidFill>
                  <a:schemeClr val="tx1"/>
                </a:solidFill>
                <a:latin typeface="Calibri" panose="020F0502020204030204" pitchFamily="34" charset="0"/>
              </a:defRPr>
            </a:lvl3pPr>
            <a:lvl4pPr marL="1600200" indent="-228600">
              <a:lnSpc>
                <a:spcPct val="90000"/>
              </a:lnSpc>
              <a:spcBef>
                <a:spcPts val="1775"/>
              </a:spcBef>
              <a:buFont typeface="Arial" panose="020B0604020202020204" pitchFamily="34" charset="0"/>
              <a:buChar char="•"/>
              <a:defRPr sz="6300">
                <a:solidFill>
                  <a:schemeClr val="tx1"/>
                </a:solidFill>
                <a:latin typeface="Calibri" panose="020F0502020204030204" pitchFamily="34" charset="0"/>
              </a:defRPr>
            </a:lvl4pPr>
            <a:lvl5pPr marL="2057400" indent="-228600">
              <a:lnSpc>
                <a:spcPct val="90000"/>
              </a:lnSpc>
              <a:spcBef>
                <a:spcPts val="1775"/>
              </a:spcBef>
              <a:buFont typeface="Arial" panose="020B0604020202020204" pitchFamily="34" charset="0"/>
              <a:buChar char="•"/>
              <a:defRPr sz="6300">
                <a:solidFill>
                  <a:schemeClr val="tx1"/>
                </a:solidFill>
                <a:latin typeface="Calibri" panose="020F0502020204030204" pitchFamily="34" charset="0"/>
              </a:defRPr>
            </a:lvl5pPr>
            <a:lvl6pPr marL="2514600" indent="-228600" defTabSz="457200" eaLnBrk="0" fontAlgn="base" hangingPunct="0">
              <a:lnSpc>
                <a:spcPct val="90000"/>
              </a:lnSpc>
              <a:spcBef>
                <a:spcPts val="1775"/>
              </a:spcBef>
              <a:spcAft>
                <a:spcPct val="0"/>
              </a:spcAft>
              <a:buFont typeface="Arial" panose="020B0604020202020204" pitchFamily="34" charset="0"/>
              <a:buChar char="•"/>
              <a:defRPr sz="6300">
                <a:solidFill>
                  <a:schemeClr val="tx1"/>
                </a:solidFill>
                <a:latin typeface="Calibri" panose="020F0502020204030204" pitchFamily="34" charset="0"/>
              </a:defRPr>
            </a:lvl6pPr>
            <a:lvl7pPr marL="2971800" indent="-228600" defTabSz="457200" eaLnBrk="0" fontAlgn="base" hangingPunct="0">
              <a:lnSpc>
                <a:spcPct val="90000"/>
              </a:lnSpc>
              <a:spcBef>
                <a:spcPts val="1775"/>
              </a:spcBef>
              <a:spcAft>
                <a:spcPct val="0"/>
              </a:spcAft>
              <a:buFont typeface="Arial" panose="020B0604020202020204" pitchFamily="34" charset="0"/>
              <a:buChar char="•"/>
              <a:defRPr sz="6300">
                <a:solidFill>
                  <a:schemeClr val="tx1"/>
                </a:solidFill>
                <a:latin typeface="Calibri" panose="020F0502020204030204" pitchFamily="34" charset="0"/>
              </a:defRPr>
            </a:lvl7pPr>
            <a:lvl8pPr marL="3429000" indent="-228600" defTabSz="457200" eaLnBrk="0" fontAlgn="base" hangingPunct="0">
              <a:lnSpc>
                <a:spcPct val="90000"/>
              </a:lnSpc>
              <a:spcBef>
                <a:spcPts val="1775"/>
              </a:spcBef>
              <a:spcAft>
                <a:spcPct val="0"/>
              </a:spcAft>
              <a:buFont typeface="Arial" panose="020B0604020202020204" pitchFamily="34" charset="0"/>
              <a:buChar char="•"/>
              <a:defRPr sz="6300">
                <a:solidFill>
                  <a:schemeClr val="tx1"/>
                </a:solidFill>
                <a:latin typeface="Calibri" panose="020F0502020204030204" pitchFamily="34" charset="0"/>
              </a:defRPr>
            </a:lvl8pPr>
            <a:lvl9pPr marL="3886200" indent="-228600" defTabSz="457200" eaLnBrk="0" fontAlgn="base" hangingPunct="0">
              <a:lnSpc>
                <a:spcPct val="90000"/>
              </a:lnSpc>
              <a:spcBef>
                <a:spcPts val="1775"/>
              </a:spcBef>
              <a:spcAft>
                <a:spcPct val="0"/>
              </a:spcAft>
              <a:buFont typeface="Arial" panose="020B0604020202020204" pitchFamily="34" charset="0"/>
              <a:buChar char="•"/>
              <a:defRPr sz="6300">
                <a:solidFill>
                  <a:schemeClr val="tx1"/>
                </a:solidFill>
                <a:latin typeface="Calibri" panose="020F0502020204030204" pitchFamily="34" charset="0"/>
              </a:defRPr>
            </a:lvl9pPr>
          </a:lstStyle>
          <a:p>
            <a:pPr algn="just" eaLnBrk="1" hangingPunct="1">
              <a:lnSpc>
                <a:spcPct val="100000"/>
              </a:lnSpc>
              <a:spcBef>
                <a:spcPct val="0"/>
              </a:spcBef>
              <a:spcAft>
                <a:spcPts val="1200"/>
              </a:spcAft>
              <a:buFontTx/>
              <a:buNone/>
            </a:pPr>
            <a:r>
              <a:rPr lang="fr-FR" altLang="fr-FR" sz="4800" b="1" dirty="0">
                <a:solidFill>
                  <a:srgbClr val="263055"/>
                </a:solidFill>
                <a:latin typeface="Bahnschrift" panose="020B0502040204020203" pitchFamily="34" charset="0"/>
                <a:cs typeface="Times New Roman" panose="02020603050405020304" pitchFamily="18" charset="0"/>
              </a:rPr>
              <a:t>REFERENCES</a:t>
            </a:r>
            <a:endParaRPr lang="fr-FR" altLang="fr-FR" sz="5400" b="1" dirty="0">
              <a:solidFill>
                <a:srgbClr val="263055"/>
              </a:solidFill>
              <a:latin typeface="Bahnschrift" panose="020B0502040204020203" pitchFamily="34" charset="0"/>
              <a:cs typeface="Times New Roman" panose="02020603050405020304" pitchFamily="18" charset="0"/>
            </a:endParaRPr>
          </a:p>
          <a:p>
            <a:pPr>
              <a:lnSpc>
                <a:spcPct val="100000"/>
              </a:lnSpc>
              <a:spcBef>
                <a:spcPct val="0"/>
              </a:spcBef>
              <a:spcAft>
                <a:spcPts val="1200"/>
              </a:spcAft>
              <a:buNone/>
            </a:pPr>
            <a:r>
              <a:rPr lang="en-US" sz="3200" baseline="30000" dirty="0">
                <a:solidFill>
                  <a:srgbClr val="263055"/>
                </a:solidFill>
                <a:effectLst/>
                <a:latin typeface="Bahnschrift" panose="020B0502040204020203" pitchFamily="34" charset="0"/>
                <a:ea typeface="Times New Roman" panose="02020603050405020304" pitchFamily="18" charset="0"/>
              </a:rPr>
              <a:t>[1] </a:t>
            </a:r>
            <a:r>
              <a:rPr lang="pt-BR" altLang="pt-BR" sz="2800" dirty="0" err="1">
                <a:latin typeface="Bahnschrift Light SemiCondensed" panose="020B0502040204020203" pitchFamily="34" charset="0"/>
                <a:cs typeface="Times New Roman" panose="02020603050405020304" pitchFamily="18" charset="0"/>
              </a:rPr>
              <a:t>Rubio</a:t>
            </a:r>
            <a:r>
              <a:rPr lang="pt-BR" altLang="pt-BR" sz="2800" dirty="0">
                <a:latin typeface="Bahnschrift Light SemiCondensed" panose="020B0502040204020203" pitchFamily="34" charset="0"/>
                <a:cs typeface="Times New Roman" panose="02020603050405020304" pitchFamily="18" charset="0"/>
              </a:rPr>
              <a:t>-Rincón, F.J., Lopez-</a:t>
            </a:r>
            <a:r>
              <a:rPr lang="pt-BR" altLang="pt-BR" sz="2800" dirty="0" err="1">
                <a:latin typeface="Bahnschrift Light SemiCondensed" panose="020B0502040204020203" pitchFamily="34" charset="0"/>
                <a:cs typeface="Times New Roman" panose="02020603050405020304" pitchFamily="18" charset="0"/>
              </a:rPr>
              <a:t>Vazquez</a:t>
            </a:r>
            <a:r>
              <a:rPr lang="pt-BR" altLang="pt-BR" sz="2800" dirty="0">
                <a:latin typeface="Bahnschrift Light SemiCondensed" panose="020B0502040204020203" pitchFamily="34" charset="0"/>
                <a:cs typeface="Times New Roman" panose="02020603050405020304" pitchFamily="18" charset="0"/>
              </a:rPr>
              <a:t>, C.M., </a:t>
            </a:r>
            <a:r>
              <a:rPr lang="pt-BR" altLang="pt-BR" sz="2800" dirty="0" err="1">
                <a:latin typeface="Bahnschrift Light SemiCondensed" panose="020B0502040204020203" pitchFamily="34" charset="0"/>
                <a:cs typeface="Times New Roman" panose="02020603050405020304" pitchFamily="18" charset="0"/>
              </a:rPr>
              <a:t>Ronteltap</a:t>
            </a:r>
            <a:r>
              <a:rPr lang="pt-BR" altLang="pt-BR" sz="2800" dirty="0">
                <a:latin typeface="Bahnschrift Light SemiCondensed" panose="020B0502040204020203" pitchFamily="34" charset="0"/>
                <a:cs typeface="Times New Roman" panose="02020603050405020304" pitchFamily="18" charset="0"/>
              </a:rPr>
              <a:t>, M., </a:t>
            </a:r>
            <a:r>
              <a:rPr lang="pt-BR" altLang="pt-BR" sz="2800" dirty="0" err="1">
                <a:latin typeface="Bahnschrift Light SemiCondensed" panose="020B0502040204020203" pitchFamily="34" charset="0"/>
                <a:cs typeface="Times New Roman" panose="02020603050405020304" pitchFamily="18" charset="0"/>
              </a:rPr>
              <a:t>Brdjanovic</a:t>
            </a:r>
            <a:r>
              <a:rPr lang="pt-BR" altLang="pt-BR" sz="2800" dirty="0">
                <a:latin typeface="Bahnschrift Light SemiCondensed" panose="020B0502040204020203" pitchFamily="34" charset="0"/>
                <a:cs typeface="Times New Roman" panose="02020603050405020304" pitchFamily="18" charset="0"/>
              </a:rPr>
              <a:t>, D., 2014. </a:t>
            </a:r>
            <a:r>
              <a:rPr lang="pt-BR" altLang="pt-BR" sz="2800" dirty="0" err="1">
                <a:latin typeface="Bahnschrift Light SemiCondensed" panose="020B0502040204020203" pitchFamily="34" charset="0"/>
                <a:cs typeface="Times New Roman" panose="02020603050405020304" pitchFamily="18" charset="0"/>
              </a:rPr>
              <a:t>Seawater</a:t>
            </a:r>
            <a:r>
              <a:rPr lang="pt-BR" altLang="pt-BR" sz="2800" dirty="0">
                <a:latin typeface="Bahnschrift Light SemiCondensed" panose="020B0502040204020203" pitchFamily="34" charset="0"/>
                <a:cs typeface="Times New Roman" panose="02020603050405020304" pitchFamily="18" charset="0"/>
              </a:rPr>
              <a:t> for </a:t>
            </a:r>
            <a:r>
              <a:rPr lang="pt-BR" altLang="pt-BR" sz="2800" dirty="0" err="1">
                <a:latin typeface="Bahnschrift Light SemiCondensed" panose="020B0502040204020203" pitchFamily="34" charset="0"/>
                <a:cs typeface="Times New Roman" panose="02020603050405020304" pitchFamily="18" charset="0"/>
              </a:rPr>
              <a:t>phosphorus</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recovery</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from</a:t>
            </a:r>
            <a:r>
              <a:rPr lang="pt-BR" altLang="pt-BR" sz="2800" dirty="0">
                <a:latin typeface="Bahnschrift Light SemiCondensed" panose="020B0502040204020203" pitchFamily="34" charset="0"/>
                <a:cs typeface="Times New Roman" panose="02020603050405020304" pitchFamily="18" charset="0"/>
              </a:rPr>
              <a:t> urine. </a:t>
            </a:r>
            <a:r>
              <a:rPr lang="pt-BR" altLang="pt-BR" sz="2800" dirty="0" err="1">
                <a:latin typeface="Bahnschrift Light SemiCondensed" panose="020B0502040204020203" pitchFamily="34" charset="0"/>
                <a:cs typeface="Times New Roman" panose="02020603050405020304" pitchFamily="18" charset="0"/>
              </a:rPr>
              <a:t>Desalination</a:t>
            </a:r>
            <a:r>
              <a:rPr lang="pt-BR" altLang="pt-BR" sz="2800" dirty="0">
                <a:latin typeface="Bahnschrift Light SemiCondensed" panose="020B0502040204020203" pitchFamily="34" charset="0"/>
                <a:cs typeface="Times New Roman" panose="02020603050405020304" pitchFamily="18" charset="0"/>
              </a:rPr>
              <a:t> 348, 49–56. https://doi.org/10.1016/j.desal.2014.06.005</a:t>
            </a:r>
          </a:p>
          <a:p>
            <a:pPr>
              <a:lnSpc>
                <a:spcPct val="100000"/>
              </a:lnSpc>
              <a:spcBef>
                <a:spcPct val="0"/>
              </a:spcBef>
              <a:spcAft>
                <a:spcPts val="1200"/>
              </a:spcAft>
              <a:buNone/>
            </a:pPr>
            <a:r>
              <a:rPr lang="en-US" sz="3200" baseline="30000" dirty="0">
                <a:solidFill>
                  <a:srgbClr val="263055"/>
                </a:solidFill>
                <a:effectLst/>
                <a:latin typeface="Bahnschrift" panose="020B0502040204020203" pitchFamily="34" charset="0"/>
                <a:ea typeface="Times New Roman" panose="02020603050405020304" pitchFamily="18" charset="0"/>
              </a:rPr>
              <a:t>[</a:t>
            </a:r>
            <a:r>
              <a:rPr lang="en-US" sz="3200" baseline="30000" dirty="0">
                <a:solidFill>
                  <a:srgbClr val="263055"/>
                </a:solidFill>
                <a:latin typeface="Bahnschrift" panose="020B0502040204020203" pitchFamily="34" charset="0"/>
                <a:ea typeface="Times New Roman" panose="02020603050405020304" pitchFamily="18" charset="0"/>
              </a:rPr>
              <a:t>2</a:t>
            </a:r>
            <a:r>
              <a:rPr lang="en-US" sz="3200" baseline="30000" dirty="0">
                <a:solidFill>
                  <a:srgbClr val="263055"/>
                </a:solidFill>
                <a:effectLst/>
                <a:latin typeface="Bahnschrift" panose="020B0502040204020203" pitchFamily="34" charset="0"/>
                <a:ea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Bischel</a:t>
            </a:r>
            <a:r>
              <a:rPr lang="pt-BR" altLang="pt-BR" sz="2800" dirty="0">
                <a:latin typeface="Bahnschrift Light SemiCondensed" panose="020B0502040204020203" pitchFamily="34" charset="0"/>
                <a:cs typeface="Times New Roman" panose="02020603050405020304" pitchFamily="18" charset="0"/>
              </a:rPr>
              <a:t>, H.N., </a:t>
            </a:r>
            <a:r>
              <a:rPr lang="pt-BR" altLang="pt-BR" sz="2800" dirty="0" err="1">
                <a:latin typeface="Bahnschrift Light SemiCondensed" panose="020B0502040204020203" pitchFamily="34" charset="0"/>
                <a:cs typeface="Times New Roman" panose="02020603050405020304" pitchFamily="18" charset="0"/>
              </a:rPr>
              <a:t>Özel</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Duygan</a:t>
            </a:r>
            <a:r>
              <a:rPr lang="pt-BR" altLang="pt-BR" sz="2800" dirty="0">
                <a:latin typeface="Bahnschrift Light SemiCondensed" panose="020B0502040204020203" pitchFamily="34" charset="0"/>
                <a:cs typeface="Times New Roman" panose="02020603050405020304" pitchFamily="18" charset="0"/>
              </a:rPr>
              <a:t>, B.D., </a:t>
            </a:r>
            <a:r>
              <a:rPr lang="pt-BR" altLang="pt-BR" sz="2800" dirty="0" err="1">
                <a:latin typeface="Bahnschrift Light SemiCondensed" panose="020B0502040204020203" pitchFamily="34" charset="0"/>
                <a:cs typeface="Times New Roman" panose="02020603050405020304" pitchFamily="18" charset="0"/>
              </a:rPr>
              <a:t>Strande</a:t>
            </a:r>
            <a:r>
              <a:rPr lang="pt-BR" altLang="pt-BR" sz="2800" dirty="0">
                <a:latin typeface="Bahnschrift Light SemiCondensed" panose="020B0502040204020203" pitchFamily="34" charset="0"/>
                <a:cs typeface="Times New Roman" panose="02020603050405020304" pitchFamily="18" charset="0"/>
              </a:rPr>
              <a:t>, L., </a:t>
            </a:r>
            <a:r>
              <a:rPr lang="pt-BR" altLang="pt-BR" sz="2800" dirty="0" err="1">
                <a:latin typeface="Bahnschrift Light SemiCondensed" panose="020B0502040204020203" pitchFamily="34" charset="0"/>
                <a:cs typeface="Times New Roman" panose="02020603050405020304" pitchFamily="18" charset="0"/>
              </a:rPr>
              <a:t>McArdell</a:t>
            </a:r>
            <a:r>
              <a:rPr lang="pt-BR" altLang="pt-BR" sz="2800" dirty="0">
                <a:latin typeface="Bahnschrift Light SemiCondensed" panose="020B0502040204020203" pitchFamily="34" charset="0"/>
                <a:cs typeface="Times New Roman" panose="02020603050405020304" pitchFamily="18" charset="0"/>
              </a:rPr>
              <a:t>, C.S., </a:t>
            </a:r>
            <a:r>
              <a:rPr lang="pt-BR" altLang="pt-BR" sz="2800" dirty="0" err="1">
                <a:latin typeface="Bahnschrift Light SemiCondensed" panose="020B0502040204020203" pitchFamily="34" charset="0"/>
                <a:cs typeface="Times New Roman" panose="02020603050405020304" pitchFamily="18" charset="0"/>
              </a:rPr>
              <a:t>Udert</a:t>
            </a:r>
            <a:r>
              <a:rPr lang="pt-BR" altLang="pt-BR" sz="2800" dirty="0">
                <a:latin typeface="Bahnschrift Light SemiCondensed" panose="020B0502040204020203" pitchFamily="34" charset="0"/>
                <a:cs typeface="Times New Roman" panose="02020603050405020304" pitchFamily="18" charset="0"/>
              </a:rPr>
              <a:t>, K.M., Kohn, T., 2015. </a:t>
            </a:r>
            <a:r>
              <a:rPr lang="pt-BR" altLang="pt-BR" sz="2800" dirty="0" err="1">
                <a:latin typeface="Bahnschrift Light SemiCondensed" panose="020B0502040204020203" pitchFamily="34" charset="0"/>
                <a:cs typeface="Times New Roman" panose="02020603050405020304" pitchFamily="18" charset="0"/>
              </a:rPr>
              <a:t>Pathogens</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and</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pharmaceuticals</a:t>
            </a:r>
            <a:r>
              <a:rPr lang="pt-BR" altLang="pt-BR" sz="2800" dirty="0">
                <a:latin typeface="Bahnschrift Light SemiCondensed" panose="020B0502040204020203" pitchFamily="34" charset="0"/>
                <a:cs typeface="Times New Roman" panose="02020603050405020304" pitchFamily="18" charset="0"/>
              </a:rPr>
              <a:t> in </a:t>
            </a:r>
            <a:r>
              <a:rPr lang="pt-BR" altLang="pt-BR" sz="2800" dirty="0" err="1">
                <a:latin typeface="Bahnschrift Light SemiCondensed" panose="020B0502040204020203" pitchFamily="34" charset="0"/>
                <a:cs typeface="Times New Roman" panose="02020603050405020304" pitchFamily="18" charset="0"/>
              </a:rPr>
              <a:t>source-separated</a:t>
            </a:r>
            <a:r>
              <a:rPr lang="pt-BR" altLang="pt-BR" sz="2800" dirty="0">
                <a:latin typeface="Bahnschrift Light SemiCondensed" panose="020B0502040204020203" pitchFamily="34" charset="0"/>
                <a:cs typeface="Times New Roman" panose="02020603050405020304" pitchFamily="18" charset="0"/>
              </a:rPr>
              <a:t> urine in </a:t>
            </a:r>
            <a:r>
              <a:rPr lang="pt-BR" altLang="pt-BR" sz="2800" dirty="0" err="1">
                <a:latin typeface="Bahnschrift Light SemiCondensed" panose="020B0502040204020203" pitchFamily="34" charset="0"/>
                <a:cs typeface="Times New Roman" panose="02020603050405020304" pitchFamily="18" charset="0"/>
              </a:rPr>
              <a:t>eThekwini</a:t>
            </a:r>
            <a:r>
              <a:rPr lang="pt-BR" altLang="pt-BR" sz="2800" dirty="0">
                <a:latin typeface="Bahnschrift Light SemiCondensed" panose="020B0502040204020203" pitchFamily="34" charset="0"/>
                <a:cs typeface="Times New Roman" panose="02020603050405020304" pitchFamily="18" charset="0"/>
              </a:rPr>
              <a:t>, South </a:t>
            </a:r>
            <a:r>
              <a:rPr lang="pt-BR" altLang="pt-BR" sz="2800" dirty="0" err="1">
                <a:latin typeface="Bahnschrift Light SemiCondensed" panose="020B0502040204020203" pitchFamily="34" charset="0"/>
                <a:cs typeface="Times New Roman" panose="02020603050405020304" pitchFamily="18" charset="0"/>
              </a:rPr>
              <a:t>Africa</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Water</a:t>
            </a:r>
            <a:r>
              <a:rPr lang="pt-BR" altLang="pt-BR" sz="2800" dirty="0">
                <a:latin typeface="Bahnschrift Light SemiCondensed" panose="020B0502040204020203" pitchFamily="34" charset="0"/>
                <a:cs typeface="Times New Roman" panose="02020603050405020304" pitchFamily="18" charset="0"/>
              </a:rPr>
              <a:t> Res. 85, 57–65. https://doi.org/10.1016/j.watres.2015.08.022</a:t>
            </a:r>
            <a:endParaRPr lang="en-US" altLang="pt-BR" sz="2800" dirty="0">
              <a:latin typeface="Bahnschrift Light SemiCondensed" panose="020B0502040204020203" pitchFamily="34" charset="0"/>
              <a:cs typeface="Times New Roman" panose="02020603050405020304" pitchFamily="18" charset="0"/>
            </a:endParaRPr>
          </a:p>
          <a:p>
            <a:pPr>
              <a:lnSpc>
                <a:spcPct val="100000"/>
              </a:lnSpc>
              <a:spcBef>
                <a:spcPct val="0"/>
              </a:spcBef>
              <a:spcAft>
                <a:spcPts val="1200"/>
              </a:spcAft>
              <a:buNone/>
            </a:pPr>
            <a:r>
              <a:rPr lang="en-US" sz="2800" baseline="30000" dirty="0">
                <a:solidFill>
                  <a:srgbClr val="263055"/>
                </a:solidFill>
                <a:effectLst/>
                <a:latin typeface="Bahnschrift" panose="020B0502040204020203" pitchFamily="34" charset="0"/>
                <a:ea typeface="Times New Roman" panose="02020603050405020304" pitchFamily="18" charset="0"/>
              </a:rPr>
              <a:t>[3] </a:t>
            </a:r>
            <a:r>
              <a:rPr lang="en-US" altLang="pt-BR" sz="2800" dirty="0">
                <a:latin typeface="Bahnschrift Light SemiCondensed" panose="020B0502040204020203" pitchFamily="34" charset="0"/>
                <a:cs typeface="Times New Roman" panose="02020603050405020304" pitchFamily="18" charset="0"/>
              </a:rPr>
              <a:t>Adams, M., 1959. Bacteriophages, </a:t>
            </a:r>
            <a:r>
              <a:rPr lang="en-US" altLang="pt-BR" sz="2800" dirty="0" err="1">
                <a:latin typeface="Bahnschrift Light SemiCondensed" panose="020B0502040204020203" pitchFamily="34" charset="0"/>
                <a:cs typeface="Times New Roman" panose="02020603050405020304" pitchFamily="18" charset="0"/>
              </a:rPr>
              <a:t>Interscience</a:t>
            </a:r>
            <a:r>
              <a:rPr lang="en-US" altLang="pt-BR" sz="2800" dirty="0">
                <a:latin typeface="Bahnschrift Light SemiCondensed" panose="020B0502040204020203" pitchFamily="34" charset="0"/>
                <a:cs typeface="Times New Roman" panose="02020603050405020304" pitchFamily="18" charset="0"/>
              </a:rPr>
              <a:t> Publishers. </a:t>
            </a:r>
            <a:r>
              <a:rPr lang="en-US" altLang="pt-BR" sz="2800" dirty="0" err="1">
                <a:latin typeface="Bahnschrift Light SemiCondensed" panose="020B0502040204020203" pitchFamily="34" charset="0"/>
                <a:cs typeface="Times New Roman" panose="02020603050405020304" pitchFamily="18" charset="0"/>
              </a:rPr>
              <a:t>Interscience</a:t>
            </a:r>
            <a:r>
              <a:rPr lang="en-US" altLang="pt-BR" sz="2800" dirty="0">
                <a:latin typeface="Bahnschrift Light SemiCondensed" panose="020B0502040204020203" pitchFamily="34" charset="0"/>
                <a:cs typeface="Times New Roman" panose="02020603050405020304" pitchFamily="18" charset="0"/>
              </a:rPr>
              <a:t> Publishers, New York.</a:t>
            </a:r>
          </a:p>
          <a:p>
            <a:pPr>
              <a:lnSpc>
                <a:spcPct val="100000"/>
              </a:lnSpc>
              <a:spcBef>
                <a:spcPct val="0"/>
              </a:spcBef>
              <a:spcAft>
                <a:spcPts val="1200"/>
              </a:spcAft>
              <a:buNone/>
            </a:pPr>
            <a:r>
              <a:rPr lang="en-US" sz="2800" baseline="30000" dirty="0">
                <a:solidFill>
                  <a:srgbClr val="263055"/>
                </a:solidFill>
                <a:effectLst/>
                <a:latin typeface="Bahnschrift" panose="020B0502040204020203" pitchFamily="34" charset="0"/>
                <a:ea typeface="Times New Roman" panose="02020603050405020304" pitchFamily="18" charset="0"/>
              </a:rPr>
              <a:t>[4] </a:t>
            </a:r>
            <a:r>
              <a:rPr lang="pt-BR" altLang="pt-BR" sz="2800" dirty="0">
                <a:latin typeface="Bahnschrift Light SemiCondensed" panose="020B0502040204020203" pitchFamily="34" charset="0"/>
                <a:cs typeface="Times New Roman" panose="02020603050405020304" pitchFamily="18" charset="0"/>
              </a:rPr>
              <a:t>ISO 10705-1, 1995. </a:t>
            </a:r>
            <a:r>
              <a:rPr lang="pt-BR" altLang="pt-BR" sz="2800" dirty="0" err="1">
                <a:latin typeface="Bahnschrift Light SemiCondensed" panose="020B0502040204020203" pitchFamily="34" charset="0"/>
                <a:cs typeface="Times New Roman" panose="02020603050405020304" pitchFamily="18" charset="0"/>
              </a:rPr>
              <a:t>Water</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Quality</a:t>
            </a:r>
            <a:r>
              <a:rPr lang="pt-BR" altLang="pt-BR" sz="2800" dirty="0">
                <a:latin typeface="Bahnschrift Light SemiCondensed" panose="020B0502040204020203" pitchFamily="34" charset="0"/>
                <a:cs typeface="Times New Roman" panose="02020603050405020304" pitchFamily="18" charset="0"/>
              </a:rPr>
              <a:t>—</a:t>
            </a:r>
            <a:r>
              <a:rPr lang="pt-BR" altLang="pt-BR" sz="2800" dirty="0" err="1">
                <a:latin typeface="Bahnschrift Light SemiCondensed" panose="020B0502040204020203" pitchFamily="34" charset="0"/>
                <a:cs typeface="Times New Roman" panose="02020603050405020304" pitchFamily="18" charset="0"/>
              </a:rPr>
              <a:t>detection</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and</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enumeration</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of</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bacteriophages</a:t>
            </a:r>
            <a:r>
              <a:rPr lang="pt-BR" altLang="pt-BR" sz="2800" dirty="0">
                <a:latin typeface="Bahnschrift Light SemiCondensed" panose="020B0502040204020203" pitchFamily="34" charset="0"/>
                <a:cs typeface="Times New Roman" panose="02020603050405020304" pitchFamily="18" charset="0"/>
              </a:rPr>
              <a:t>. Part 1: </a:t>
            </a:r>
            <a:r>
              <a:rPr lang="pt-BR" altLang="pt-BR" sz="2800" dirty="0" err="1">
                <a:latin typeface="Bahnschrift Light SemiCondensed" panose="020B0502040204020203" pitchFamily="34" charset="0"/>
                <a:cs typeface="Times New Roman" panose="02020603050405020304" pitchFamily="18" charset="0"/>
              </a:rPr>
              <a:t>enumeration</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of</a:t>
            </a:r>
            <a:r>
              <a:rPr lang="pt-BR" altLang="pt-BR" sz="2800" dirty="0">
                <a:latin typeface="Bahnschrift Light SemiCondensed" panose="020B0502040204020203" pitchFamily="34" charset="0"/>
                <a:cs typeface="Times New Roman" panose="02020603050405020304" pitchFamily="18" charset="0"/>
              </a:rPr>
              <a:t> F-</a:t>
            </a:r>
            <a:r>
              <a:rPr lang="pt-BR" altLang="pt-BR" sz="2800" dirty="0" err="1">
                <a:latin typeface="Bahnschrift Light SemiCondensed" panose="020B0502040204020203" pitchFamily="34" charset="0"/>
                <a:cs typeface="Times New Roman" panose="02020603050405020304" pitchFamily="18" charset="0"/>
              </a:rPr>
              <a:t>specific</a:t>
            </a:r>
            <a:r>
              <a:rPr lang="pt-BR" altLang="pt-BR" sz="2800" dirty="0">
                <a:latin typeface="Bahnschrift Light SemiCondensed" panose="020B0502040204020203" pitchFamily="34" charset="0"/>
                <a:cs typeface="Times New Roman" panose="02020603050405020304" pitchFamily="18" charset="0"/>
              </a:rPr>
              <a:t> RNA </a:t>
            </a:r>
            <a:r>
              <a:rPr lang="pt-BR" altLang="pt-BR" sz="2800" dirty="0" err="1">
                <a:latin typeface="Bahnschrift Light SemiCondensed" panose="020B0502040204020203" pitchFamily="34" charset="0"/>
                <a:cs typeface="Times New Roman" panose="02020603050405020304" pitchFamily="18" charset="0"/>
              </a:rPr>
              <a:t>bacteriophages</a:t>
            </a:r>
            <a:r>
              <a:rPr lang="pt-BR" altLang="pt-BR" sz="2800" dirty="0">
                <a:latin typeface="Bahnschrift Light SemiCondensed" panose="020B0502040204020203" pitchFamily="34" charset="0"/>
                <a:cs typeface="Times New Roman" panose="02020603050405020304" pitchFamily="18" charset="0"/>
              </a:rPr>
              <a:t>.</a:t>
            </a:r>
          </a:p>
          <a:p>
            <a:pPr>
              <a:lnSpc>
                <a:spcPct val="100000"/>
              </a:lnSpc>
              <a:spcBef>
                <a:spcPct val="0"/>
              </a:spcBef>
              <a:spcAft>
                <a:spcPts val="1200"/>
              </a:spcAft>
              <a:buNone/>
            </a:pPr>
            <a:r>
              <a:rPr lang="en-US" sz="2800" baseline="30000" dirty="0">
                <a:solidFill>
                  <a:srgbClr val="263055"/>
                </a:solidFill>
                <a:effectLst/>
                <a:latin typeface="Bahnschrift" panose="020B0502040204020203" pitchFamily="34" charset="0"/>
                <a:ea typeface="Times New Roman" panose="02020603050405020304" pitchFamily="18" charset="0"/>
              </a:rPr>
              <a:t>[5] </a:t>
            </a:r>
            <a:r>
              <a:rPr lang="pt-BR" altLang="pt-BR" sz="2800" dirty="0">
                <a:latin typeface="Bahnschrift Light SemiCondensed" panose="020B0502040204020203" pitchFamily="34" charset="0"/>
                <a:cs typeface="Times New Roman" panose="02020603050405020304" pitchFamily="18" charset="0"/>
              </a:rPr>
              <a:t>ISO 10705-2, 2000. </a:t>
            </a:r>
            <a:r>
              <a:rPr lang="pt-BR" altLang="pt-BR" sz="2800" dirty="0" err="1">
                <a:latin typeface="Bahnschrift Light SemiCondensed" panose="020B0502040204020203" pitchFamily="34" charset="0"/>
                <a:cs typeface="Times New Roman" panose="02020603050405020304" pitchFamily="18" charset="0"/>
              </a:rPr>
              <a:t>Water</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quality</a:t>
            </a:r>
            <a:r>
              <a:rPr lang="pt-BR" altLang="pt-BR" sz="2800" dirty="0">
                <a:latin typeface="Bahnschrift Light SemiCondensed" panose="020B0502040204020203" pitchFamily="34" charset="0"/>
                <a:cs typeface="Times New Roman" panose="02020603050405020304" pitchFamily="18" charset="0"/>
              </a:rPr>
              <a:t> - </a:t>
            </a:r>
            <a:r>
              <a:rPr lang="pt-BR" altLang="pt-BR" sz="2800" dirty="0" err="1">
                <a:latin typeface="Bahnschrift Light SemiCondensed" panose="020B0502040204020203" pitchFamily="34" charset="0"/>
                <a:cs typeface="Times New Roman" panose="02020603050405020304" pitchFamily="18" charset="0"/>
              </a:rPr>
              <a:t>Detection</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and</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enumeration</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of</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bacteriophages</a:t>
            </a:r>
            <a:r>
              <a:rPr lang="pt-BR" altLang="pt-BR" sz="2800" dirty="0">
                <a:latin typeface="Bahnschrift Light SemiCondensed" panose="020B0502040204020203" pitchFamily="34" charset="0"/>
                <a:cs typeface="Times New Roman" panose="02020603050405020304" pitchFamily="18" charset="0"/>
              </a:rPr>
              <a:t> - Part 2: </a:t>
            </a:r>
            <a:r>
              <a:rPr lang="pt-BR" altLang="pt-BR" sz="2800" dirty="0" err="1">
                <a:latin typeface="Bahnschrift Light SemiCondensed" panose="020B0502040204020203" pitchFamily="34" charset="0"/>
                <a:cs typeface="Times New Roman" panose="02020603050405020304" pitchFamily="18" charset="0"/>
              </a:rPr>
              <a:t>Enumeration</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of</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somatic</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coliphages</a:t>
            </a:r>
            <a:r>
              <a:rPr lang="pt-BR" altLang="pt-BR" sz="2800" dirty="0">
                <a:latin typeface="Bahnschrift Light SemiCondensed" panose="020B0502040204020203" pitchFamily="34" charset="0"/>
                <a:cs typeface="Times New Roman" panose="02020603050405020304" pitchFamily="18" charset="0"/>
              </a:rPr>
              <a:t>.</a:t>
            </a:r>
          </a:p>
          <a:p>
            <a:pPr>
              <a:lnSpc>
                <a:spcPct val="100000"/>
              </a:lnSpc>
              <a:spcBef>
                <a:spcPct val="0"/>
              </a:spcBef>
              <a:spcAft>
                <a:spcPts val="1200"/>
              </a:spcAft>
              <a:buNone/>
            </a:pPr>
            <a:r>
              <a:rPr lang="en-US" sz="3200" baseline="30000" dirty="0">
                <a:solidFill>
                  <a:srgbClr val="263055"/>
                </a:solidFill>
                <a:effectLst/>
                <a:latin typeface="Bahnschrift Light "/>
                <a:ea typeface="Times New Roman" panose="02020603050405020304" pitchFamily="18" charset="0"/>
              </a:rPr>
              <a:t>[6] </a:t>
            </a:r>
            <a:r>
              <a:rPr lang="pt-BR" altLang="pt-BR" sz="2800" dirty="0" err="1">
                <a:latin typeface="Bahnschrift Light SemiCondensed" panose="020B0502040204020203" pitchFamily="34" charset="0"/>
                <a:cs typeface="Times New Roman" panose="02020603050405020304" pitchFamily="18" charset="0"/>
              </a:rPr>
              <a:t>Vinnerås</a:t>
            </a:r>
            <a:r>
              <a:rPr lang="pt-BR" altLang="pt-BR" sz="2800" dirty="0">
                <a:latin typeface="Bahnschrift Light SemiCondensed" panose="020B0502040204020203" pitchFamily="34" charset="0"/>
                <a:cs typeface="Times New Roman" panose="02020603050405020304" pitchFamily="18" charset="0"/>
              </a:rPr>
              <a:t>, B., </a:t>
            </a:r>
            <a:r>
              <a:rPr lang="pt-BR" altLang="pt-BR" sz="2800" dirty="0" err="1">
                <a:latin typeface="Bahnschrift Light SemiCondensed" panose="020B0502040204020203" pitchFamily="34" charset="0"/>
                <a:cs typeface="Times New Roman" panose="02020603050405020304" pitchFamily="18" charset="0"/>
              </a:rPr>
              <a:t>Nordin</a:t>
            </a:r>
            <a:r>
              <a:rPr lang="pt-BR" altLang="pt-BR" sz="2800" dirty="0">
                <a:latin typeface="Bahnschrift Light SemiCondensed" panose="020B0502040204020203" pitchFamily="34" charset="0"/>
                <a:cs typeface="Times New Roman" panose="02020603050405020304" pitchFamily="18" charset="0"/>
              </a:rPr>
              <a:t>, A., </a:t>
            </a:r>
            <a:r>
              <a:rPr lang="pt-BR" altLang="pt-BR" sz="2800" dirty="0" err="1">
                <a:latin typeface="Bahnschrift Light SemiCondensed" panose="020B0502040204020203" pitchFamily="34" charset="0"/>
                <a:cs typeface="Times New Roman" panose="02020603050405020304" pitchFamily="18" charset="0"/>
              </a:rPr>
              <a:t>Niwagaba</a:t>
            </a:r>
            <a:r>
              <a:rPr lang="pt-BR" altLang="pt-BR" sz="2800" dirty="0">
                <a:latin typeface="Bahnschrift Light SemiCondensed" panose="020B0502040204020203" pitchFamily="34" charset="0"/>
                <a:cs typeface="Times New Roman" panose="02020603050405020304" pitchFamily="18" charset="0"/>
              </a:rPr>
              <a:t>, C., </a:t>
            </a:r>
            <a:r>
              <a:rPr lang="pt-BR" altLang="pt-BR" sz="2800" dirty="0" err="1">
                <a:latin typeface="Bahnschrift Light SemiCondensed" panose="020B0502040204020203" pitchFamily="34" charset="0"/>
                <a:cs typeface="Times New Roman" panose="02020603050405020304" pitchFamily="18" charset="0"/>
              </a:rPr>
              <a:t>Nyberg</a:t>
            </a:r>
            <a:r>
              <a:rPr lang="pt-BR" altLang="pt-BR" sz="2800" dirty="0">
                <a:latin typeface="Bahnschrift Light SemiCondensed" panose="020B0502040204020203" pitchFamily="34" charset="0"/>
                <a:cs typeface="Times New Roman" panose="02020603050405020304" pitchFamily="18" charset="0"/>
              </a:rPr>
              <a:t>, K., 2008. </a:t>
            </a:r>
            <a:r>
              <a:rPr lang="pt-BR" altLang="pt-BR" sz="2800" dirty="0" err="1">
                <a:latin typeface="Bahnschrift Light SemiCondensed" panose="020B0502040204020203" pitchFamily="34" charset="0"/>
                <a:cs typeface="Times New Roman" panose="02020603050405020304" pitchFamily="18" charset="0"/>
              </a:rPr>
              <a:t>Inactivation</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of</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bacteria</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and</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viruses</a:t>
            </a:r>
            <a:r>
              <a:rPr lang="pt-BR" altLang="pt-BR" sz="2800" dirty="0">
                <a:latin typeface="Bahnschrift Light SemiCondensed" panose="020B0502040204020203" pitchFamily="34" charset="0"/>
                <a:cs typeface="Times New Roman" panose="02020603050405020304" pitchFamily="18" charset="0"/>
              </a:rPr>
              <a:t> in </a:t>
            </a:r>
            <a:r>
              <a:rPr lang="pt-BR" altLang="pt-BR" sz="2800" dirty="0" err="1">
                <a:latin typeface="Bahnschrift Light SemiCondensed" panose="020B0502040204020203" pitchFamily="34" charset="0"/>
                <a:cs typeface="Times New Roman" panose="02020603050405020304" pitchFamily="18" charset="0"/>
              </a:rPr>
              <a:t>human</a:t>
            </a:r>
            <a:r>
              <a:rPr lang="pt-BR" altLang="pt-BR" sz="2800" dirty="0">
                <a:latin typeface="Bahnschrift Light SemiCondensed" panose="020B0502040204020203" pitchFamily="34" charset="0"/>
                <a:cs typeface="Times New Roman" panose="02020603050405020304" pitchFamily="18" charset="0"/>
              </a:rPr>
              <a:t> urine </a:t>
            </a:r>
            <a:r>
              <a:rPr lang="pt-BR" altLang="pt-BR" sz="2800" dirty="0" err="1">
                <a:latin typeface="Bahnschrift Light SemiCondensed" panose="020B0502040204020203" pitchFamily="34" charset="0"/>
                <a:cs typeface="Times New Roman" panose="02020603050405020304" pitchFamily="18" charset="0"/>
              </a:rPr>
              <a:t>depending</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on</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temperature</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and</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dilution</a:t>
            </a:r>
            <a:r>
              <a:rPr lang="pt-BR" altLang="pt-BR" sz="2800" dirty="0">
                <a:latin typeface="Bahnschrift Light SemiCondensed" panose="020B0502040204020203" pitchFamily="34" charset="0"/>
                <a:cs typeface="Times New Roman" panose="02020603050405020304" pitchFamily="18" charset="0"/>
              </a:rPr>
              <a:t> rate. </a:t>
            </a:r>
            <a:r>
              <a:rPr lang="pt-BR" altLang="pt-BR" sz="2800" dirty="0" err="1">
                <a:latin typeface="Bahnschrift Light SemiCondensed" panose="020B0502040204020203" pitchFamily="34" charset="0"/>
                <a:cs typeface="Times New Roman" panose="02020603050405020304" pitchFamily="18" charset="0"/>
              </a:rPr>
              <a:t>Water</a:t>
            </a:r>
            <a:r>
              <a:rPr lang="pt-BR" altLang="pt-BR" sz="2800" dirty="0">
                <a:latin typeface="Bahnschrift Light SemiCondensed" panose="020B0502040204020203" pitchFamily="34" charset="0"/>
                <a:cs typeface="Times New Roman" panose="02020603050405020304" pitchFamily="18" charset="0"/>
              </a:rPr>
              <a:t> Res. 42, 4067–4074. https://doi.org/10.1016/j.watres.2008.06.014</a:t>
            </a:r>
          </a:p>
          <a:p>
            <a:pPr>
              <a:lnSpc>
                <a:spcPct val="100000"/>
              </a:lnSpc>
              <a:spcBef>
                <a:spcPct val="0"/>
              </a:spcBef>
              <a:spcAft>
                <a:spcPts val="1200"/>
              </a:spcAft>
              <a:buNone/>
            </a:pPr>
            <a:r>
              <a:rPr lang="en-US" sz="2800" baseline="30000" dirty="0">
                <a:solidFill>
                  <a:srgbClr val="263055"/>
                </a:solidFill>
                <a:effectLst/>
                <a:latin typeface="Bahnschrift Light "/>
                <a:ea typeface="Times New Roman" panose="02020603050405020304" pitchFamily="18" charset="0"/>
              </a:rPr>
              <a:t>[7] </a:t>
            </a:r>
            <a:r>
              <a:rPr lang="pt-BR" altLang="pt-BR" sz="2800" dirty="0" err="1">
                <a:latin typeface="Bahnschrift Light SemiCondensed" panose="020B0502040204020203" pitchFamily="34" charset="0"/>
                <a:cs typeface="Times New Roman" panose="02020603050405020304" pitchFamily="18" charset="0"/>
              </a:rPr>
              <a:t>Decrey</a:t>
            </a:r>
            <a:r>
              <a:rPr lang="pt-BR" altLang="pt-BR" sz="2800" dirty="0">
                <a:latin typeface="Bahnschrift Light SemiCondensed" panose="020B0502040204020203" pitchFamily="34" charset="0"/>
                <a:cs typeface="Times New Roman" panose="02020603050405020304" pitchFamily="18" charset="0"/>
              </a:rPr>
              <a:t>, L., </a:t>
            </a:r>
            <a:r>
              <a:rPr lang="pt-BR" altLang="pt-BR" sz="2800" dirty="0" err="1">
                <a:latin typeface="Bahnschrift Light SemiCondensed" panose="020B0502040204020203" pitchFamily="34" charset="0"/>
                <a:cs typeface="Times New Roman" panose="02020603050405020304" pitchFamily="18" charset="0"/>
              </a:rPr>
              <a:t>Udert</a:t>
            </a:r>
            <a:r>
              <a:rPr lang="pt-BR" altLang="pt-BR" sz="2800" dirty="0">
                <a:latin typeface="Bahnschrift Light SemiCondensed" panose="020B0502040204020203" pitchFamily="34" charset="0"/>
                <a:cs typeface="Times New Roman" panose="02020603050405020304" pitchFamily="18" charset="0"/>
              </a:rPr>
              <a:t>, K.M., </a:t>
            </a:r>
            <a:r>
              <a:rPr lang="pt-BR" altLang="pt-BR" sz="2800" dirty="0" err="1">
                <a:latin typeface="Bahnschrift Light SemiCondensed" panose="020B0502040204020203" pitchFamily="34" charset="0"/>
                <a:cs typeface="Times New Roman" panose="02020603050405020304" pitchFamily="18" charset="0"/>
              </a:rPr>
              <a:t>Tilley</a:t>
            </a:r>
            <a:r>
              <a:rPr lang="pt-BR" altLang="pt-BR" sz="2800" dirty="0">
                <a:latin typeface="Bahnschrift Light SemiCondensed" panose="020B0502040204020203" pitchFamily="34" charset="0"/>
                <a:cs typeface="Times New Roman" panose="02020603050405020304" pitchFamily="18" charset="0"/>
              </a:rPr>
              <a:t>, E., </a:t>
            </a:r>
            <a:r>
              <a:rPr lang="pt-BR" altLang="pt-BR" sz="2800" dirty="0" err="1">
                <a:latin typeface="Bahnschrift Light SemiCondensed" panose="020B0502040204020203" pitchFamily="34" charset="0"/>
                <a:cs typeface="Times New Roman" panose="02020603050405020304" pitchFamily="18" charset="0"/>
              </a:rPr>
              <a:t>Pecson</a:t>
            </a:r>
            <a:r>
              <a:rPr lang="pt-BR" altLang="pt-BR" sz="2800" dirty="0">
                <a:latin typeface="Bahnschrift Light SemiCondensed" panose="020B0502040204020203" pitchFamily="34" charset="0"/>
                <a:cs typeface="Times New Roman" panose="02020603050405020304" pitchFamily="18" charset="0"/>
              </a:rPr>
              <a:t>, B.M., Kohn, T., 2011. </a:t>
            </a:r>
            <a:r>
              <a:rPr lang="pt-BR" altLang="pt-BR" sz="2800" dirty="0" err="1">
                <a:latin typeface="Bahnschrift Light SemiCondensed" panose="020B0502040204020203" pitchFamily="34" charset="0"/>
                <a:cs typeface="Times New Roman" panose="02020603050405020304" pitchFamily="18" charset="0"/>
              </a:rPr>
              <a:t>Fate</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of</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the</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pathogen</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indicators</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phage</a:t>
            </a:r>
            <a:r>
              <a:rPr lang="pt-BR" altLang="pt-BR" sz="2800" dirty="0">
                <a:latin typeface="Bahnschrift Light SemiCondensed" panose="020B0502040204020203" pitchFamily="34" charset="0"/>
                <a:cs typeface="Times New Roman" panose="02020603050405020304" pitchFamily="18" charset="0"/>
              </a:rPr>
              <a:t> </a:t>
            </a:r>
            <a:r>
              <a:rPr lang="el-GR" altLang="pt-BR" sz="2800" dirty="0">
                <a:latin typeface="Bahnschrift Light SemiCondensed" panose="020B0502040204020203" pitchFamily="34" charset="0"/>
                <a:cs typeface="Times New Roman" panose="02020603050405020304" pitchFamily="18" charset="0"/>
              </a:rPr>
              <a:t>Φ</a:t>
            </a:r>
            <a:r>
              <a:rPr lang="pt-BR" altLang="pt-BR" sz="2800" dirty="0">
                <a:latin typeface="Bahnschrift Light SemiCondensed" panose="020B0502040204020203" pitchFamily="34" charset="0"/>
                <a:cs typeface="Times New Roman" panose="02020603050405020304" pitchFamily="18" charset="0"/>
              </a:rPr>
              <a:t>X174 </a:t>
            </a:r>
            <a:r>
              <a:rPr lang="pt-BR" altLang="pt-BR" sz="2800" dirty="0" err="1">
                <a:latin typeface="Bahnschrift Light SemiCondensed" panose="020B0502040204020203" pitchFamily="34" charset="0"/>
                <a:cs typeface="Times New Roman" panose="02020603050405020304" pitchFamily="18" charset="0"/>
              </a:rPr>
              <a:t>and</a:t>
            </a:r>
            <a:r>
              <a:rPr lang="pt-BR" altLang="pt-BR" sz="2800" dirty="0">
                <a:latin typeface="Bahnschrift Light SemiCondensed" panose="020B0502040204020203" pitchFamily="34" charset="0"/>
                <a:cs typeface="Times New Roman" panose="02020603050405020304" pitchFamily="18" charset="0"/>
              </a:rPr>
              <a:t> Ascaris </a:t>
            </a:r>
            <a:r>
              <a:rPr lang="pt-BR" altLang="pt-BR" sz="2800" dirty="0" err="1">
                <a:latin typeface="Bahnschrift Light SemiCondensed" panose="020B0502040204020203" pitchFamily="34" charset="0"/>
                <a:cs typeface="Times New Roman" panose="02020603050405020304" pitchFamily="18" charset="0"/>
              </a:rPr>
              <a:t>suum</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eggs</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during</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the</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production</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of</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struvite</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fertilizer</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from</a:t>
            </a:r>
            <a:r>
              <a:rPr lang="pt-BR" altLang="pt-BR" sz="2800" dirty="0">
                <a:latin typeface="Bahnschrift Light SemiCondensed" panose="020B0502040204020203" pitchFamily="34" charset="0"/>
                <a:cs typeface="Times New Roman" panose="02020603050405020304" pitchFamily="18" charset="0"/>
              </a:rPr>
              <a:t> </a:t>
            </a:r>
            <a:r>
              <a:rPr lang="pt-BR" altLang="pt-BR" sz="2800" dirty="0" err="1">
                <a:latin typeface="Bahnschrift Light SemiCondensed" panose="020B0502040204020203" pitchFamily="34" charset="0"/>
                <a:cs typeface="Times New Roman" panose="02020603050405020304" pitchFamily="18" charset="0"/>
              </a:rPr>
              <a:t>source-separated</a:t>
            </a:r>
            <a:r>
              <a:rPr lang="pt-BR" altLang="pt-BR" sz="2800" dirty="0">
                <a:latin typeface="Bahnschrift Light SemiCondensed" panose="020B0502040204020203" pitchFamily="34" charset="0"/>
                <a:cs typeface="Times New Roman" panose="02020603050405020304" pitchFamily="18" charset="0"/>
              </a:rPr>
              <a:t> urine. </a:t>
            </a:r>
            <a:r>
              <a:rPr lang="pt-BR" altLang="pt-BR" sz="2800" dirty="0" err="1">
                <a:latin typeface="Bahnschrift Light SemiCondensed" panose="020B0502040204020203" pitchFamily="34" charset="0"/>
                <a:cs typeface="Times New Roman" panose="02020603050405020304" pitchFamily="18" charset="0"/>
              </a:rPr>
              <a:t>Water</a:t>
            </a:r>
            <a:r>
              <a:rPr lang="pt-BR" altLang="pt-BR" sz="2800" dirty="0">
                <a:latin typeface="Bahnschrift Light SemiCondensed" panose="020B0502040204020203" pitchFamily="34" charset="0"/>
                <a:cs typeface="Times New Roman" panose="02020603050405020304" pitchFamily="18" charset="0"/>
              </a:rPr>
              <a:t> Res. 45, 4960–4972. https://doi.org/10.1016/J.WATRES.2011.06.042</a:t>
            </a:r>
          </a:p>
          <a:p>
            <a:pPr>
              <a:lnSpc>
                <a:spcPct val="150000"/>
              </a:lnSpc>
              <a:spcBef>
                <a:spcPct val="0"/>
              </a:spcBef>
              <a:buNone/>
            </a:pPr>
            <a:endParaRPr lang="pt-BR" altLang="pt-BR" sz="1164" dirty="0">
              <a:latin typeface="Bahnschrift Light SemiCondensed" panose="020B0502040204020203" pitchFamily="34" charset="0"/>
              <a:cs typeface="Times New Roman" panose="02020603050405020304" pitchFamily="18" charset="0"/>
            </a:endParaRPr>
          </a:p>
        </p:txBody>
      </p:sp>
      <p:sp>
        <p:nvSpPr>
          <p:cNvPr id="53" name="Retângulo 257">
            <a:extLst>
              <a:ext uri="{FF2B5EF4-FFF2-40B4-BE49-F238E27FC236}">
                <a16:creationId xmlns:a16="http://schemas.microsoft.com/office/drawing/2014/main" id="{810A3EFB-2643-49B9-B7BB-8B02C6ED7DEF}"/>
              </a:ext>
            </a:extLst>
          </p:cNvPr>
          <p:cNvSpPr>
            <a:spLocks noChangeArrowheads="1"/>
          </p:cNvSpPr>
          <p:nvPr/>
        </p:nvSpPr>
        <p:spPr bwMode="auto">
          <a:xfrm>
            <a:off x="12898939" y="20780403"/>
            <a:ext cx="9821926"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a:r>
              <a:rPr lang="en-US" altLang="pt-BR" sz="3600" dirty="0">
                <a:solidFill>
                  <a:srgbClr val="000000"/>
                </a:solidFill>
                <a:latin typeface="Bahnschrift SemiBold" panose="020B0502040204020203" pitchFamily="34" charset="0"/>
                <a:ea typeface="Calibri" panose="020F0502020204030204" pitchFamily="34" charset="0"/>
                <a:cs typeface="Times New Roman" panose="02020603050405020304" pitchFamily="18" charset="0"/>
              </a:rPr>
              <a:t>Table 1. </a:t>
            </a:r>
            <a:r>
              <a:rPr lang="en-US" altLang="pt-BR" sz="3600" dirty="0">
                <a:solidFill>
                  <a:srgbClr val="000000"/>
                </a:solidFill>
                <a:latin typeface="Bahnschrift Light" panose="020B0502040204020203" pitchFamily="34" charset="0"/>
                <a:ea typeface="Calibri" panose="020F0502020204030204" pitchFamily="34" charset="0"/>
                <a:cs typeface="Times New Roman" panose="02020603050405020304" pitchFamily="18" charset="0"/>
              </a:rPr>
              <a:t>Estimated time in hours for 4log10 reduction of E. coli, S. enterica, ФX-174, and MS2 on urine and struvite, produced with magnesium chloride</a:t>
            </a:r>
            <a:endParaRPr lang="pt-BR" altLang="pt-BR" sz="3200" dirty="0">
              <a:solidFill>
                <a:srgbClr val="000000"/>
              </a:solidFill>
              <a:latin typeface="Bahnschrift Light" panose="020B0502040204020203" pitchFamily="34" charset="0"/>
              <a:ea typeface="Calibri" panose="020F0502020204030204" pitchFamily="34" charset="0"/>
              <a:cs typeface="Times New Roman" panose="02020603050405020304" pitchFamily="18" charset="0"/>
            </a:endParaRPr>
          </a:p>
        </p:txBody>
      </p:sp>
      <p:sp>
        <p:nvSpPr>
          <p:cNvPr id="5" name="CaixaDeTexto 4">
            <a:extLst>
              <a:ext uri="{FF2B5EF4-FFF2-40B4-BE49-F238E27FC236}">
                <a16:creationId xmlns:a16="http://schemas.microsoft.com/office/drawing/2014/main" id="{08AFC335-B4C9-46DE-A02E-E124DE83A05F}"/>
              </a:ext>
            </a:extLst>
          </p:cNvPr>
          <p:cNvSpPr txBox="1"/>
          <p:nvPr/>
        </p:nvSpPr>
        <p:spPr>
          <a:xfrm>
            <a:off x="23156814" y="25920006"/>
            <a:ext cx="16688148" cy="2308324"/>
          </a:xfrm>
          <a:prstGeom prst="rect">
            <a:avLst/>
          </a:prstGeom>
          <a:noFill/>
        </p:spPr>
        <p:txBody>
          <a:bodyPr wrap="square" rtlCol="0">
            <a:spAutoFit/>
          </a:bodyPr>
          <a:lstStyle/>
          <a:p>
            <a:pPr algn="ctr"/>
            <a:r>
              <a:rPr lang="en-US" altLang="pt-BR" sz="3600" dirty="0">
                <a:latin typeface="Bahnschrift SemiBold" panose="020B0502040204020203" pitchFamily="34" charset="0"/>
                <a:cs typeface="Times New Roman" panose="02020603050405020304" pitchFamily="18" charset="0"/>
              </a:rPr>
              <a:t>Fig. 1.</a:t>
            </a:r>
            <a:r>
              <a:rPr lang="en-US" altLang="pt-BR" sz="3600" dirty="0">
                <a:latin typeface="Bahnschrift Light" panose="020B0502040204020203" pitchFamily="34" charset="0"/>
                <a:cs typeface="Times New Roman" panose="02020603050405020304" pitchFamily="18" charset="0"/>
              </a:rPr>
              <a:t> E. coli and S. enterica concentration in urine during struvite precipitation with magnesium chloride. Control 1 refers to urine inoculated with bacteria without reagent, control 2 to deionized water with pH 9, and control 3 to deionized water with electric conductivity 38.0 </a:t>
            </a:r>
            <a:r>
              <a:rPr lang="en-US" altLang="pt-BR" sz="3600" dirty="0" err="1">
                <a:latin typeface="Bahnschrift Light" panose="020B0502040204020203" pitchFamily="34" charset="0"/>
                <a:cs typeface="Times New Roman" panose="02020603050405020304" pitchFamily="18" charset="0"/>
              </a:rPr>
              <a:t>mS.</a:t>
            </a:r>
            <a:endParaRPr lang="pt-BR" sz="3200" dirty="0">
              <a:latin typeface="Bahnschrift Light" panose="020B0502040204020203" pitchFamily="34" charset="0"/>
            </a:endParaRPr>
          </a:p>
        </p:txBody>
      </p:sp>
      <p:graphicFrame>
        <p:nvGraphicFramePr>
          <p:cNvPr id="3" name="Table 2">
            <a:extLst>
              <a:ext uri="{FF2B5EF4-FFF2-40B4-BE49-F238E27FC236}">
                <a16:creationId xmlns:a16="http://schemas.microsoft.com/office/drawing/2014/main" id="{0B6304B0-901D-8BC0-0F65-B0872B967E8B}"/>
              </a:ext>
            </a:extLst>
          </p:cNvPr>
          <p:cNvGraphicFramePr>
            <a:graphicFrameLocks noGrp="1"/>
          </p:cNvGraphicFramePr>
          <p:nvPr>
            <p:extLst>
              <p:ext uri="{D42A27DB-BD31-4B8C-83A1-F6EECF244321}">
                <p14:modId xmlns:p14="http://schemas.microsoft.com/office/powerpoint/2010/main" val="3289503412"/>
              </p:ext>
            </p:extLst>
          </p:nvPr>
        </p:nvGraphicFramePr>
        <p:xfrm>
          <a:off x="13475707" y="23375793"/>
          <a:ext cx="8972508" cy="3291840"/>
        </p:xfrm>
        <a:graphic>
          <a:graphicData uri="http://schemas.openxmlformats.org/drawingml/2006/table">
            <a:tbl>
              <a:tblPr firstRow="1" firstCol="1" bandRow="1">
                <a:tableStyleId>{2D5ABB26-0587-4C30-8999-92F81FD0307C}</a:tableStyleId>
              </a:tblPr>
              <a:tblGrid>
                <a:gridCol w="3332798">
                  <a:extLst>
                    <a:ext uri="{9D8B030D-6E8A-4147-A177-3AD203B41FA5}">
                      <a16:colId xmlns:a16="http://schemas.microsoft.com/office/drawing/2014/main" val="2282300212"/>
                    </a:ext>
                  </a:extLst>
                </a:gridCol>
                <a:gridCol w="2549187">
                  <a:extLst>
                    <a:ext uri="{9D8B030D-6E8A-4147-A177-3AD203B41FA5}">
                      <a16:colId xmlns:a16="http://schemas.microsoft.com/office/drawing/2014/main" val="2272669817"/>
                    </a:ext>
                  </a:extLst>
                </a:gridCol>
                <a:gridCol w="162560">
                  <a:extLst>
                    <a:ext uri="{9D8B030D-6E8A-4147-A177-3AD203B41FA5}">
                      <a16:colId xmlns:a16="http://schemas.microsoft.com/office/drawing/2014/main" val="2260478953"/>
                    </a:ext>
                  </a:extLst>
                </a:gridCol>
                <a:gridCol w="2765403">
                  <a:extLst>
                    <a:ext uri="{9D8B030D-6E8A-4147-A177-3AD203B41FA5}">
                      <a16:colId xmlns:a16="http://schemas.microsoft.com/office/drawing/2014/main" val="2486435895"/>
                    </a:ext>
                  </a:extLst>
                </a:gridCol>
                <a:gridCol w="162560">
                  <a:extLst>
                    <a:ext uri="{9D8B030D-6E8A-4147-A177-3AD203B41FA5}">
                      <a16:colId xmlns:a16="http://schemas.microsoft.com/office/drawing/2014/main" val="3120887284"/>
                    </a:ext>
                  </a:extLst>
                </a:gridCol>
              </a:tblGrid>
              <a:tr h="548640">
                <a:tc rowSpan="2">
                  <a:txBody>
                    <a:bodyPr/>
                    <a:lstStyle/>
                    <a:p>
                      <a:pPr marL="0" marR="0" algn="ctr" defTabSz="3840480" rtl="0" eaLnBrk="1" fontAlgn="ctr" latinLnBrk="0" hangingPunct="1">
                        <a:spcBef>
                          <a:spcPts val="0"/>
                        </a:spcBef>
                        <a:spcAft>
                          <a:spcPts val="300"/>
                        </a:spcAft>
                        <a:tabLst>
                          <a:tab pos="914400" algn="l"/>
                        </a:tabLst>
                      </a:pPr>
                      <a:r>
                        <a:rPr lang="pt-PT" sz="3600" b="0" i="0" u="none" strike="noStrike" kern="1200" dirty="0">
                          <a:solidFill>
                            <a:srgbClr val="000000"/>
                          </a:solidFill>
                          <a:effectLst/>
                          <a:latin typeface="Bahnschrift SemiBold" panose="020B0502040204020203" pitchFamily="34" charset="0"/>
                          <a:ea typeface="+mn-ea"/>
                          <a:cs typeface="+mn-cs"/>
                        </a:rPr>
                        <a:t>Microorganism</a:t>
                      </a:r>
                      <a:endParaRPr lang="en-GB" sz="3600" b="0" i="0" u="none" strike="noStrike" kern="1200" dirty="0">
                        <a:solidFill>
                          <a:srgbClr val="000000"/>
                        </a:solidFill>
                        <a:effectLst/>
                        <a:latin typeface="Bahnschrift SemiBold" panose="020B0502040204020203" pitchFamily="34" charset="0"/>
                        <a:ea typeface="+mn-ea"/>
                        <a:cs typeface="+mn-c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algn="ctr" defTabSz="3840480" rtl="0" eaLnBrk="1" fontAlgn="ctr" latinLnBrk="0" hangingPunct="1">
                        <a:spcBef>
                          <a:spcPts val="0"/>
                        </a:spcBef>
                        <a:spcAft>
                          <a:spcPts val="300"/>
                        </a:spcAft>
                        <a:tabLst>
                          <a:tab pos="914400" algn="l"/>
                        </a:tabLst>
                      </a:pPr>
                      <a:r>
                        <a:rPr lang="pt-PT" sz="3600" b="0" i="0" u="none" strike="noStrike" kern="1200" dirty="0">
                          <a:solidFill>
                            <a:srgbClr val="000000"/>
                          </a:solidFill>
                          <a:effectLst/>
                          <a:latin typeface="Bahnschrift SemiBold" panose="020B0502040204020203" pitchFamily="34" charset="0"/>
                          <a:ea typeface="+mn-ea"/>
                          <a:cs typeface="+mn-cs"/>
                        </a:rPr>
                        <a:t>4log10 reduction in (h)</a:t>
                      </a: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defTabSz="3840480" rtl="0" eaLnBrk="1" fontAlgn="ctr" latinLnBrk="0" hangingPunct="1">
                        <a:spcBef>
                          <a:spcPts val="0"/>
                        </a:spcBef>
                        <a:spcAft>
                          <a:spcPts val="300"/>
                        </a:spcAft>
                        <a:tabLst>
                          <a:tab pos="914400" algn="l"/>
                        </a:tabLst>
                      </a:pPr>
                      <a:endParaRPr lang="en-GB" sz="3600" b="0" i="0" u="none" strike="noStrike" kern="1200" dirty="0">
                        <a:solidFill>
                          <a:srgbClr val="000000"/>
                        </a:solidFill>
                        <a:effectLst/>
                        <a:latin typeface="Bahnschrift Light" panose="020B0502040204020203" pitchFamily="34" charset="0"/>
                        <a:ea typeface="+mn-ea"/>
                        <a:cs typeface="+mn-c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defTabSz="3840480" rtl="0" eaLnBrk="1" fontAlgn="ctr" latinLnBrk="0" hangingPunct="1">
                        <a:spcBef>
                          <a:spcPts val="0"/>
                        </a:spcBef>
                        <a:spcAft>
                          <a:spcPts val="300"/>
                        </a:spcAft>
                        <a:tabLst>
                          <a:tab pos="914400" algn="l"/>
                        </a:tabLst>
                      </a:pPr>
                      <a:r>
                        <a:rPr lang="pt-PT" sz="3600" b="0" i="0" u="none" strike="noStrike" kern="1200" dirty="0">
                          <a:solidFill>
                            <a:srgbClr val="000000"/>
                          </a:solidFill>
                          <a:effectLst/>
                          <a:latin typeface="Bahnschrift Light" panose="020B0502040204020203" pitchFamily="34" charset="0"/>
                          <a:ea typeface="+mn-ea"/>
                          <a:cs typeface="+mn-cs"/>
                        </a:rPr>
                        <a:t>T90 in (h) </a:t>
                      </a:r>
                      <a:endParaRPr lang="en-GB" sz="3600" b="0" i="0" u="none" strike="noStrike" kern="1200" dirty="0">
                        <a:solidFill>
                          <a:srgbClr val="000000"/>
                        </a:solidFill>
                        <a:effectLst/>
                        <a:latin typeface="Bahnschrift Light" panose="020B0502040204020203" pitchFamily="34" charset="0"/>
                        <a:ea typeface="+mn-ea"/>
                        <a:cs typeface="+mn-c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3840480" rtl="0" eaLnBrk="1" fontAlgn="ctr" latinLnBrk="0" hangingPunct="1">
                        <a:spcBef>
                          <a:spcPts val="0"/>
                        </a:spcBef>
                        <a:spcAft>
                          <a:spcPts val="300"/>
                        </a:spcAft>
                        <a:tabLst>
                          <a:tab pos="914400" algn="l"/>
                        </a:tabLst>
                      </a:pPr>
                      <a:endParaRPr lang="en-GB" sz="3600" b="0" i="0" u="none" strike="noStrike" kern="1200" dirty="0">
                        <a:solidFill>
                          <a:srgbClr val="000000"/>
                        </a:solidFill>
                        <a:effectLst/>
                        <a:latin typeface="Bahnschrift Light" panose="020B0502040204020203" pitchFamily="34" charset="0"/>
                        <a:ea typeface="+mn-ea"/>
                        <a:cs typeface="+mn-c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2098832"/>
                  </a:ext>
                </a:extLst>
              </a:tr>
              <a:tr h="548640">
                <a:tc vMerge="1">
                  <a:txBody>
                    <a:bodyPr/>
                    <a:lstStyle/>
                    <a:p>
                      <a:endParaRPr lang="en-GB"/>
                    </a:p>
                  </a:txBody>
                  <a:tcPr/>
                </a:tc>
                <a:tc>
                  <a:txBody>
                    <a:bodyPr/>
                    <a:lstStyle/>
                    <a:p>
                      <a:pPr marL="0" marR="0" algn="ctr" defTabSz="3840480" rtl="0" eaLnBrk="1" fontAlgn="ctr" latinLnBrk="0" hangingPunct="1">
                        <a:spcBef>
                          <a:spcPts val="0"/>
                        </a:spcBef>
                        <a:spcAft>
                          <a:spcPts val="300"/>
                        </a:spcAft>
                        <a:tabLst>
                          <a:tab pos="914400" algn="l"/>
                        </a:tabLst>
                      </a:pPr>
                      <a:r>
                        <a:rPr lang="pt-PT" sz="3600" b="0" i="0" u="none" strike="noStrike" kern="1200" dirty="0">
                          <a:solidFill>
                            <a:srgbClr val="000000"/>
                          </a:solidFill>
                          <a:effectLst/>
                          <a:latin typeface="Bahnschrift SemiBold" panose="020B0502040204020203" pitchFamily="34" charset="0"/>
                          <a:ea typeface="+mn-ea"/>
                          <a:cs typeface="+mn-cs"/>
                        </a:rPr>
                        <a:t>Urine</a:t>
                      </a:r>
                      <a:endParaRPr lang="en-GB" sz="3600" b="0" i="0" u="none" strike="noStrike" kern="1200" dirty="0">
                        <a:solidFill>
                          <a:srgbClr val="000000"/>
                        </a:solidFill>
                        <a:effectLst/>
                        <a:latin typeface="Bahnschrift SemiBold" panose="020B0502040204020203" pitchFamily="34" charset="0"/>
                        <a:ea typeface="+mn-ea"/>
                        <a:cs typeface="+mn-c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3840480" rtl="0" eaLnBrk="1" fontAlgn="ctr" latinLnBrk="0" hangingPunct="1">
                        <a:spcBef>
                          <a:spcPts val="0"/>
                        </a:spcBef>
                        <a:spcAft>
                          <a:spcPts val="300"/>
                        </a:spcAft>
                        <a:tabLst>
                          <a:tab pos="914400" algn="l"/>
                        </a:tabLst>
                      </a:pPr>
                      <a:endParaRPr lang="en-GB" sz="3600" b="0" i="0" u="none" strike="noStrike" kern="1200" dirty="0">
                        <a:solidFill>
                          <a:srgbClr val="000000"/>
                        </a:solidFill>
                        <a:effectLst/>
                        <a:latin typeface="Bahnschrift SemiBold" panose="020B0502040204020203" pitchFamily="34" charset="0"/>
                        <a:ea typeface="+mn-ea"/>
                        <a:cs typeface="+mn-c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3840480" rtl="0" eaLnBrk="1" fontAlgn="ctr" latinLnBrk="0" hangingPunct="1">
                        <a:spcBef>
                          <a:spcPts val="0"/>
                        </a:spcBef>
                        <a:spcAft>
                          <a:spcPts val="300"/>
                        </a:spcAft>
                        <a:tabLst>
                          <a:tab pos="914400" algn="l"/>
                        </a:tabLst>
                      </a:pPr>
                      <a:r>
                        <a:rPr lang="pt-PT" sz="3600" b="0" i="0" u="none" strike="noStrike" kern="1200" dirty="0">
                          <a:solidFill>
                            <a:srgbClr val="000000"/>
                          </a:solidFill>
                          <a:effectLst/>
                          <a:latin typeface="Bahnschrift SemiBold" panose="020B0502040204020203" pitchFamily="34" charset="0"/>
                          <a:ea typeface="+mn-ea"/>
                          <a:cs typeface="+mn-cs"/>
                        </a:rPr>
                        <a:t>Struvite</a:t>
                      </a:r>
                      <a:endParaRPr lang="en-GB" sz="3600" b="0" i="0" u="none" strike="noStrike" kern="1200" dirty="0">
                        <a:solidFill>
                          <a:srgbClr val="000000"/>
                        </a:solidFill>
                        <a:effectLst/>
                        <a:latin typeface="Bahnschrift SemiBold" panose="020B0502040204020203" pitchFamily="34" charset="0"/>
                        <a:ea typeface="+mn-ea"/>
                        <a:cs typeface="+mn-c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3840480" rtl="0" eaLnBrk="1" fontAlgn="ctr" latinLnBrk="0" hangingPunct="1">
                        <a:spcBef>
                          <a:spcPts val="0"/>
                        </a:spcBef>
                        <a:spcAft>
                          <a:spcPts val="300"/>
                        </a:spcAft>
                        <a:tabLst>
                          <a:tab pos="914400" algn="l"/>
                        </a:tabLst>
                      </a:pPr>
                      <a:endParaRPr lang="en-GB" sz="3600" b="0" i="0" u="none" strike="noStrike" kern="1200" dirty="0">
                        <a:solidFill>
                          <a:srgbClr val="000000"/>
                        </a:solidFill>
                        <a:effectLst/>
                        <a:latin typeface="Bahnschrift Light" panose="020B0502040204020203" pitchFamily="34" charset="0"/>
                        <a:ea typeface="+mn-ea"/>
                        <a:cs typeface="+mn-c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8443934"/>
                  </a:ext>
                </a:extLst>
              </a:tr>
              <a:tr h="548640">
                <a:tc>
                  <a:txBody>
                    <a:bodyPr/>
                    <a:lstStyle/>
                    <a:p>
                      <a:pPr marL="0" marR="0" algn="ctr" defTabSz="3840480" rtl="0" eaLnBrk="1" fontAlgn="ctr" latinLnBrk="0" hangingPunct="1">
                        <a:spcBef>
                          <a:spcPts val="0"/>
                        </a:spcBef>
                        <a:spcAft>
                          <a:spcPts val="300"/>
                        </a:spcAft>
                        <a:tabLst>
                          <a:tab pos="914400" algn="l"/>
                        </a:tabLst>
                      </a:pPr>
                      <a:r>
                        <a:rPr lang="pt-PT" sz="3600" b="0" i="0" u="none" strike="noStrike" kern="1200" dirty="0">
                          <a:solidFill>
                            <a:srgbClr val="000000"/>
                          </a:solidFill>
                          <a:effectLst/>
                          <a:latin typeface="Bahnschrift Light" panose="020B0502040204020203" pitchFamily="34" charset="0"/>
                          <a:ea typeface="+mn-ea"/>
                          <a:cs typeface="+mn-cs"/>
                        </a:rPr>
                        <a:t>E. coli</a:t>
                      </a:r>
                      <a:endParaRPr lang="en-GB" sz="3600" b="0" i="0" u="none" strike="noStrike" kern="1200" dirty="0">
                        <a:solidFill>
                          <a:srgbClr val="000000"/>
                        </a:solidFill>
                        <a:effectLst/>
                        <a:latin typeface="Bahnschrift Light" panose="020B0502040204020203" pitchFamily="34" charset="0"/>
                        <a:ea typeface="+mn-ea"/>
                        <a:cs typeface="+mn-c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defTabSz="3840480" rtl="0" eaLnBrk="1" fontAlgn="ctr" latinLnBrk="0" hangingPunct="1">
                        <a:spcBef>
                          <a:spcPts val="0"/>
                        </a:spcBef>
                        <a:spcAft>
                          <a:spcPts val="300"/>
                        </a:spcAft>
                        <a:tabLst>
                          <a:tab pos="914400" algn="l"/>
                        </a:tabLst>
                      </a:pPr>
                      <a:r>
                        <a:rPr lang="pt-PT" sz="3600" b="0" i="0" u="none" strike="noStrike" kern="1200" dirty="0">
                          <a:solidFill>
                            <a:srgbClr val="000000"/>
                          </a:solidFill>
                          <a:effectLst/>
                          <a:latin typeface="Bahnschrift Light" panose="020B0502040204020203" pitchFamily="34" charset="0"/>
                          <a:ea typeface="+mn-ea"/>
                          <a:cs typeface="+mn-cs"/>
                        </a:rPr>
                        <a:t>0.90</a:t>
                      </a:r>
                      <a:endParaRPr lang="en-GB" sz="3600" b="0" i="0" u="none" strike="noStrike" kern="1200" dirty="0">
                        <a:solidFill>
                          <a:srgbClr val="000000"/>
                        </a:solidFill>
                        <a:effectLst/>
                        <a:latin typeface="Bahnschrift Light" panose="020B0502040204020203" pitchFamily="34" charset="0"/>
                        <a:ea typeface="+mn-ea"/>
                        <a:cs typeface="+mn-c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marL="0" marR="0" algn="ctr" defTabSz="3840480" rtl="0" eaLnBrk="1" fontAlgn="ctr" latinLnBrk="0" hangingPunct="1">
                        <a:spcBef>
                          <a:spcPts val="0"/>
                        </a:spcBef>
                        <a:spcAft>
                          <a:spcPts val="300"/>
                        </a:spcAft>
                        <a:tabLst>
                          <a:tab pos="914400" algn="l"/>
                        </a:tabLst>
                      </a:pPr>
                      <a:r>
                        <a:rPr lang="pt-PT" sz="3600" b="0" i="0" u="none" strike="noStrike" kern="1200" dirty="0">
                          <a:solidFill>
                            <a:srgbClr val="000000"/>
                          </a:solidFill>
                          <a:effectLst/>
                          <a:latin typeface="Bahnschrift Light" panose="020B0502040204020203" pitchFamily="34" charset="0"/>
                          <a:ea typeface="+mn-ea"/>
                          <a:cs typeface="+mn-cs"/>
                        </a:rPr>
                        <a:t>44.10</a:t>
                      </a:r>
                      <a:endParaRPr lang="en-GB" sz="3600" b="0" i="0" u="none" strike="noStrike" kern="1200" dirty="0">
                        <a:solidFill>
                          <a:srgbClr val="000000"/>
                        </a:solidFill>
                        <a:effectLst/>
                        <a:latin typeface="Bahnschrift Light" panose="020B0502040204020203" pitchFamily="34" charset="0"/>
                        <a:ea typeface="+mn-ea"/>
                        <a:cs typeface="+mn-c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644689301"/>
                  </a:ext>
                </a:extLst>
              </a:tr>
              <a:tr h="548640">
                <a:tc>
                  <a:txBody>
                    <a:bodyPr/>
                    <a:lstStyle/>
                    <a:p>
                      <a:pPr marL="0" marR="0" algn="ctr" defTabSz="3840480" rtl="0" eaLnBrk="1" fontAlgn="ctr" latinLnBrk="0" hangingPunct="1">
                        <a:spcBef>
                          <a:spcPts val="0"/>
                        </a:spcBef>
                        <a:spcAft>
                          <a:spcPts val="300"/>
                        </a:spcAft>
                        <a:tabLst>
                          <a:tab pos="914400" algn="l"/>
                        </a:tabLst>
                      </a:pPr>
                      <a:r>
                        <a:rPr lang="pt-PT" sz="3600" b="0" i="0" u="none" strike="noStrike" kern="1200" dirty="0">
                          <a:solidFill>
                            <a:srgbClr val="000000"/>
                          </a:solidFill>
                          <a:effectLst/>
                          <a:latin typeface="Bahnschrift Light" panose="020B0502040204020203" pitchFamily="34" charset="0"/>
                          <a:ea typeface="+mn-ea"/>
                          <a:cs typeface="+mn-cs"/>
                        </a:rPr>
                        <a:t>S. enterica</a:t>
                      </a:r>
                      <a:endParaRPr lang="en-GB" sz="3600" b="0" i="0" u="none" strike="noStrike" kern="1200" dirty="0">
                        <a:solidFill>
                          <a:srgbClr val="000000"/>
                        </a:solidFill>
                        <a:effectLst/>
                        <a:latin typeface="Bahnschrift Light" panose="020B0502040204020203" pitchFamily="34" charset="0"/>
                        <a:ea typeface="+mn-ea"/>
                        <a:cs typeface="+mn-c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defTabSz="3840480" rtl="0" eaLnBrk="1" fontAlgn="ctr" latinLnBrk="0" hangingPunct="1">
                        <a:spcBef>
                          <a:spcPts val="0"/>
                        </a:spcBef>
                        <a:spcAft>
                          <a:spcPts val="300"/>
                        </a:spcAft>
                        <a:tabLst>
                          <a:tab pos="914400" algn="l"/>
                        </a:tabLst>
                      </a:pPr>
                      <a:r>
                        <a:rPr lang="pt-PT" sz="3600" b="0" i="0" u="none" strike="noStrike" kern="1200" dirty="0">
                          <a:solidFill>
                            <a:srgbClr val="000000"/>
                          </a:solidFill>
                          <a:effectLst/>
                          <a:latin typeface="Bahnschrift Light" panose="020B0502040204020203" pitchFamily="34" charset="0"/>
                          <a:ea typeface="+mn-ea"/>
                          <a:cs typeface="+mn-cs"/>
                        </a:rPr>
                        <a:t>0.69</a:t>
                      </a:r>
                      <a:endParaRPr lang="en-GB" sz="3600" b="0" i="0" u="none" strike="noStrike" kern="1200" dirty="0">
                        <a:solidFill>
                          <a:srgbClr val="000000"/>
                        </a:solidFill>
                        <a:effectLst/>
                        <a:latin typeface="Bahnschrift Light" panose="020B0502040204020203" pitchFamily="34" charset="0"/>
                        <a:ea typeface="+mn-ea"/>
                        <a:cs typeface="+mn-c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marL="0" marR="0" algn="ctr" defTabSz="3840480" rtl="0" eaLnBrk="1" fontAlgn="ctr" latinLnBrk="0" hangingPunct="1">
                        <a:spcBef>
                          <a:spcPts val="0"/>
                        </a:spcBef>
                        <a:spcAft>
                          <a:spcPts val="300"/>
                        </a:spcAft>
                        <a:tabLst>
                          <a:tab pos="914400" algn="l"/>
                        </a:tabLst>
                      </a:pPr>
                      <a:r>
                        <a:rPr lang="pt-PT" sz="3600" b="0" i="0" u="none" strike="noStrike" kern="1200" dirty="0">
                          <a:solidFill>
                            <a:srgbClr val="000000"/>
                          </a:solidFill>
                          <a:effectLst/>
                          <a:latin typeface="Bahnschrift Light" panose="020B0502040204020203" pitchFamily="34" charset="0"/>
                          <a:ea typeface="+mn-ea"/>
                          <a:cs typeface="+mn-cs"/>
                        </a:rPr>
                        <a:t>46.10</a:t>
                      </a:r>
                      <a:endParaRPr lang="en-GB" sz="3600" b="0" i="0" u="none" strike="noStrike" kern="1200" dirty="0">
                        <a:solidFill>
                          <a:srgbClr val="000000"/>
                        </a:solidFill>
                        <a:effectLst/>
                        <a:latin typeface="Bahnschrift Light" panose="020B0502040204020203" pitchFamily="34" charset="0"/>
                        <a:ea typeface="+mn-ea"/>
                        <a:cs typeface="+mn-c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628640453"/>
                  </a:ext>
                </a:extLst>
              </a:tr>
              <a:tr h="0">
                <a:tc>
                  <a:txBody>
                    <a:bodyPr/>
                    <a:lstStyle/>
                    <a:p>
                      <a:pPr marL="0" marR="0" algn="ctr" defTabSz="3840480" rtl="0" eaLnBrk="1" fontAlgn="ctr" latinLnBrk="0" hangingPunct="1">
                        <a:spcBef>
                          <a:spcPts val="0"/>
                        </a:spcBef>
                        <a:spcAft>
                          <a:spcPts val="300"/>
                        </a:spcAft>
                        <a:tabLst>
                          <a:tab pos="914400" algn="l"/>
                        </a:tabLst>
                      </a:pPr>
                      <a:r>
                        <a:rPr lang="pt-PT" sz="3600" b="0" i="0" u="none" strike="noStrike" kern="1200" dirty="0">
                          <a:solidFill>
                            <a:srgbClr val="000000"/>
                          </a:solidFill>
                          <a:effectLst/>
                          <a:latin typeface="Bahnschrift Light" panose="020B0502040204020203" pitchFamily="34" charset="0"/>
                          <a:ea typeface="+mn-ea"/>
                          <a:cs typeface="+mn-cs"/>
                        </a:rPr>
                        <a:t>ФX 174</a:t>
                      </a:r>
                      <a:endParaRPr lang="en-GB" sz="3600" b="0" i="0" u="none" strike="noStrike" kern="1200" dirty="0">
                        <a:solidFill>
                          <a:srgbClr val="000000"/>
                        </a:solidFill>
                        <a:effectLst/>
                        <a:latin typeface="Bahnschrift Light" panose="020B0502040204020203" pitchFamily="34" charset="0"/>
                        <a:ea typeface="+mn-ea"/>
                        <a:cs typeface="+mn-c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defTabSz="3840480" rtl="0" eaLnBrk="1" fontAlgn="ctr" latinLnBrk="0" hangingPunct="1">
                        <a:spcBef>
                          <a:spcPts val="0"/>
                        </a:spcBef>
                        <a:spcAft>
                          <a:spcPts val="300"/>
                        </a:spcAft>
                        <a:tabLst>
                          <a:tab pos="914400" algn="l"/>
                        </a:tabLst>
                      </a:pPr>
                      <a:r>
                        <a:rPr lang="pt-PT" sz="3600" b="0" i="0" u="none" strike="noStrike" kern="1200" dirty="0">
                          <a:solidFill>
                            <a:srgbClr val="000000"/>
                          </a:solidFill>
                          <a:effectLst/>
                          <a:latin typeface="Bahnschrift Light" panose="020B0502040204020203" pitchFamily="34" charset="0"/>
                          <a:ea typeface="+mn-ea"/>
                          <a:cs typeface="+mn-cs"/>
                        </a:rPr>
                        <a:t>-</a:t>
                      </a:r>
                      <a:endParaRPr lang="en-GB" sz="3600" b="0" i="0" u="none" strike="noStrike" kern="1200" dirty="0">
                        <a:solidFill>
                          <a:srgbClr val="000000"/>
                        </a:solidFill>
                        <a:effectLst/>
                        <a:latin typeface="Bahnschrift Light" panose="020B0502040204020203" pitchFamily="34" charset="0"/>
                        <a:ea typeface="+mn-ea"/>
                        <a:cs typeface="+mn-c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marL="0" marR="0" algn="ctr" defTabSz="3840480" rtl="0" eaLnBrk="1" fontAlgn="ctr" latinLnBrk="0" hangingPunct="1">
                        <a:spcBef>
                          <a:spcPts val="0"/>
                        </a:spcBef>
                        <a:spcAft>
                          <a:spcPts val="300"/>
                        </a:spcAft>
                        <a:tabLst>
                          <a:tab pos="914400" algn="l"/>
                        </a:tabLst>
                      </a:pPr>
                      <a:r>
                        <a:rPr lang="pt-PT" sz="3600" b="0" i="0" u="none" strike="noStrike" kern="1200" dirty="0">
                          <a:solidFill>
                            <a:srgbClr val="000000"/>
                          </a:solidFill>
                          <a:effectLst/>
                          <a:latin typeface="Bahnschrift Light" panose="020B0502040204020203" pitchFamily="34" charset="0"/>
                          <a:ea typeface="+mn-ea"/>
                          <a:cs typeface="+mn-cs"/>
                        </a:rPr>
                        <a:t>99.00</a:t>
                      </a:r>
                      <a:endParaRPr lang="en-GB" sz="3600" b="0" i="0" u="none" strike="noStrike" kern="1200" dirty="0">
                        <a:solidFill>
                          <a:srgbClr val="000000"/>
                        </a:solidFill>
                        <a:effectLst/>
                        <a:latin typeface="Bahnschrift Light" panose="020B0502040204020203" pitchFamily="34" charset="0"/>
                        <a:ea typeface="+mn-ea"/>
                        <a:cs typeface="+mn-c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3816181161"/>
                  </a:ext>
                </a:extLst>
              </a:tr>
              <a:tr h="548640">
                <a:tc>
                  <a:txBody>
                    <a:bodyPr/>
                    <a:lstStyle/>
                    <a:p>
                      <a:pPr marL="0" marR="0" algn="ctr" defTabSz="3840480" rtl="0" eaLnBrk="1" fontAlgn="ctr" latinLnBrk="0" hangingPunct="1">
                        <a:spcBef>
                          <a:spcPts val="0"/>
                        </a:spcBef>
                        <a:spcAft>
                          <a:spcPts val="300"/>
                        </a:spcAft>
                        <a:tabLst>
                          <a:tab pos="914400" algn="l"/>
                        </a:tabLst>
                      </a:pPr>
                      <a:r>
                        <a:rPr lang="pt-PT" sz="3600" b="0" i="0" u="none" strike="noStrike" kern="1200" dirty="0">
                          <a:solidFill>
                            <a:srgbClr val="000000"/>
                          </a:solidFill>
                          <a:effectLst/>
                          <a:latin typeface="Bahnschrift Light" panose="020B0502040204020203" pitchFamily="34" charset="0"/>
                          <a:ea typeface="+mn-ea"/>
                          <a:cs typeface="+mn-cs"/>
                        </a:rPr>
                        <a:t>MS2</a:t>
                      </a:r>
                      <a:endParaRPr lang="en-GB" sz="3600" b="0" i="0" u="none" strike="noStrike" kern="1200" dirty="0">
                        <a:solidFill>
                          <a:srgbClr val="000000"/>
                        </a:solidFill>
                        <a:effectLst/>
                        <a:latin typeface="Bahnschrift Light" panose="020B0502040204020203" pitchFamily="34" charset="0"/>
                        <a:ea typeface="+mn-ea"/>
                        <a:cs typeface="+mn-c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defTabSz="3840480" rtl="0" eaLnBrk="1" fontAlgn="ctr" latinLnBrk="0" hangingPunct="1">
                        <a:spcBef>
                          <a:spcPts val="0"/>
                        </a:spcBef>
                        <a:spcAft>
                          <a:spcPts val="300"/>
                        </a:spcAft>
                        <a:tabLst>
                          <a:tab pos="914400" algn="l"/>
                        </a:tabLst>
                      </a:pPr>
                      <a:r>
                        <a:rPr lang="pt-PT" sz="3600" b="0" i="0" u="none" strike="noStrike" kern="1200" dirty="0">
                          <a:solidFill>
                            <a:srgbClr val="000000"/>
                          </a:solidFill>
                          <a:effectLst/>
                          <a:latin typeface="Bahnschrift Light" panose="020B0502040204020203" pitchFamily="34" charset="0"/>
                          <a:ea typeface="+mn-ea"/>
                          <a:cs typeface="+mn-cs"/>
                        </a:rPr>
                        <a:t>-</a:t>
                      </a:r>
                      <a:endParaRPr lang="en-GB" sz="3600" b="0" i="0" u="none" strike="noStrike" kern="1200" dirty="0">
                        <a:solidFill>
                          <a:srgbClr val="000000"/>
                        </a:solidFill>
                        <a:effectLst/>
                        <a:latin typeface="Bahnschrift Light" panose="020B0502040204020203" pitchFamily="34" charset="0"/>
                        <a:ea typeface="+mn-ea"/>
                        <a:cs typeface="+mn-c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marL="0" marR="0" algn="ctr" defTabSz="3840480" rtl="0" eaLnBrk="1" fontAlgn="ctr" latinLnBrk="0" hangingPunct="1">
                        <a:spcBef>
                          <a:spcPts val="0"/>
                        </a:spcBef>
                        <a:spcAft>
                          <a:spcPts val="300"/>
                        </a:spcAft>
                        <a:tabLst>
                          <a:tab pos="914400" algn="l"/>
                        </a:tabLst>
                      </a:pPr>
                      <a:r>
                        <a:rPr lang="pt-PT" sz="3600" b="0" i="0" u="none" strike="noStrike" kern="1200" dirty="0">
                          <a:solidFill>
                            <a:srgbClr val="000000"/>
                          </a:solidFill>
                          <a:effectLst/>
                          <a:latin typeface="Bahnschrift Light" panose="020B0502040204020203" pitchFamily="34" charset="0"/>
                          <a:ea typeface="+mn-ea"/>
                          <a:cs typeface="+mn-cs"/>
                        </a:rPr>
                        <a:t>55.90</a:t>
                      </a:r>
                      <a:endParaRPr lang="en-GB" sz="3600" b="0" i="0" u="none" strike="noStrike" kern="1200" dirty="0">
                        <a:solidFill>
                          <a:srgbClr val="000000"/>
                        </a:solidFill>
                        <a:effectLst/>
                        <a:latin typeface="Bahnschrift Light" panose="020B0502040204020203" pitchFamily="34" charset="0"/>
                        <a:ea typeface="+mn-ea"/>
                        <a:cs typeface="+mn-cs"/>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555275951"/>
                  </a:ext>
                </a:extLst>
              </a:tr>
            </a:tbl>
          </a:graphicData>
        </a:graphic>
      </p:graphicFrame>
      <p:sp>
        <p:nvSpPr>
          <p:cNvPr id="63" name="Retângulo 733">
            <a:extLst>
              <a:ext uri="{FF2B5EF4-FFF2-40B4-BE49-F238E27FC236}">
                <a16:creationId xmlns:a16="http://schemas.microsoft.com/office/drawing/2014/main" id="{B51ECB0C-4957-5D05-AB92-15F13E1ECE8F}"/>
              </a:ext>
            </a:extLst>
          </p:cNvPr>
          <p:cNvSpPr/>
          <p:nvPr/>
        </p:nvSpPr>
        <p:spPr bwMode="auto">
          <a:xfrm>
            <a:off x="4435306" y="35122955"/>
            <a:ext cx="1431809" cy="314766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64" name="Retângulo 23">
            <a:extLst>
              <a:ext uri="{FF2B5EF4-FFF2-40B4-BE49-F238E27FC236}">
                <a16:creationId xmlns:a16="http://schemas.microsoft.com/office/drawing/2014/main" id="{E5CE36D6-8E7E-ADC3-0B8A-10ECF24BAFF8}"/>
              </a:ext>
            </a:extLst>
          </p:cNvPr>
          <p:cNvSpPr>
            <a:spLocks noChangeArrowheads="1"/>
          </p:cNvSpPr>
          <p:nvPr/>
        </p:nvSpPr>
        <p:spPr bwMode="auto">
          <a:xfrm>
            <a:off x="359850" y="16204438"/>
            <a:ext cx="11667116" cy="11787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415709" indent="-415709" algn="just">
              <a:spcAft>
                <a:spcPts val="1200"/>
              </a:spcAft>
              <a:buFont typeface="Arial" panose="020B0604020202020204" pitchFamily="34" charset="0"/>
              <a:buChar char="•"/>
            </a:pPr>
            <a:r>
              <a:rPr lang="en-US" altLang="pt-BR" sz="3600" dirty="0">
                <a:latin typeface="Bahnschrift Light "/>
                <a:cs typeface="Times New Roman" panose="02020603050405020304" pitchFamily="18" charset="0"/>
              </a:rPr>
              <a:t>Human urine was collected and stored for 3 weeks.</a:t>
            </a:r>
          </a:p>
          <a:p>
            <a:pPr marL="415709" indent="-415709" algn="just">
              <a:spcAft>
                <a:spcPts val="1200"/>
              </a:spcAft>
              <a:buFont typeface="Arial" panose="020B0604020202020204" pitchFamily="34" charset="0"/>
              <a:buChar char="•"/>
            </a:pPr>
            <a:r>
              <a:rPr lang="en-US" altLang="pt-BR" sz="3600" dirty="0">
                <a:latin typeface="Bahnschrift Light "/>
                <a:cs typeface="Times New Roman" panose="02020603050405020304" pitchFamily="18" charset="0"/>
              </a:rPr>
              <a:t>The microorganisms evaluated, </a:t>
            </a:r>
            <a:r>
              <a:rPr lang="en-US" altLang="pt-BR" sz="3600" i="1" dirty="0">
                <a:latin typeface="Bahnschrift Light "/>
                <a:cs typeface="Times New Roman" panose="02020603050405020304" pitchFamily="18" charset="0"/>
              </a:rPr>
              <a:t>Escherichia coli </a:t>
            </a:r>
            <a:r>
              <a:rPr lang="en-US" altLang="pt-BR" sz="3600" dirty="0">
                <a:latin typeface="Bahnschrift Light "/>
                <a:cs typeface="Times New Roman" panose="02020603050405020304" pitchFamily="18" charset="0"/>
              </a:rPr>
              <a:t>ATCC13706, </a:t>
            </a:r>
            <a:r>
              <a:rPr lang="en-US" altLang="pt-BR" sz="3600" i="1" dirty="0">
                <a:latin typeface="Bahnschrift Light "/>
                <a:cs typeface="Times New Roman" panose="02020603050405020304" pitchFamily="18" charset="0"/>
              </a:rPr>
              <a:t>Salmonella enterica</a:t>
            </a:r>
            <a:r>
              <a:rPr lang="en-US" altLang="pt-BR" sz="3600" dirty="0">
                <a:latin typeface="Bahnschrift Light "/>
                <a:cs typeface="Times New Roman" panose="02020603050405020304" pitchFamily="18" charset="0"/>
              </a:rPr>
              <a:t> serovar Typhimurium WG49NCTC12484, MS2 ATCC15597-B1, and </a:t>
            </a:r>
            <a:r>
              <a:rPr lang="el-GR" altLang="pt-BR" sz="3600" dirty="0">
                <a:latin typeface="Bahnschrift Light "/>
                <a:cs typeface="Times New Roman" panose="02020603050405020304" pitchFamily="18" charset="0"/>
              </a:rPr>
              <a:t>Φ</a:t>
            </a:r>
            <a:r>
              <a:rPr lang="en-US" altLang="pt-BR" sz="3600" dirty="0">
                <a:latin typeface="Bahnschrift Light "/>
                <a:cs typeface="Times New Roman" panose="02020603050405020304" pitchFamily="18" charset="0"/>
              </a:rPr>
              <a:t>X-174 ATCC13706-B1, were inoculated at a 1% concentration of the total wet mass in 500 mL of urine before struvite production. </a:t>
            </a:r>
          </a:p>
          <a:p>
            <a:pPr marL="415709" indent="-415709" algn="just">
              <a:spcAft>
                <a:spcPts val="1200"/>
              </a:spcAft>
              <a:buFont typeface="Arial" panose="020B0604020202020204" pitchFamily="34" charset="0"/>
              <a:buChar char="•"/>
            </a:pPr>
            <a:r>
              <a:rPr lang="en-US" altLang="pt-BR" sz="3600" dirty="0">
                <a:latin typeface="Bahnschrift Light "/>
                <a:cs typeface="Times New Roman" panose="02020603050405020304" pitchFamily="18" charset="0"/>
              </a:rPr>
              <a:t>Samples for </a:t>
            </a:r>
            <a:r>
              <a:rPr lang="en-US" altLang="pt-BR" sz="3600" i="1" dirty="0">
                <a:latin typeface="Bahnschrift Light "/>
                <a:cs typeface="Times New Roman" panose="02020603050405020304" pitchFamily="18" charset="0"/>
              </a:rPr>
              <a:t>S. enterica </a:t>
            </a:r>
            <a:r>
              <a:rPr lang="en-US" altLang="pt-BR" sz="3600" dirty="0">
                <a:latin typeface="Bahnschrift Light "/>
                <a:cs typeface="Times New Roman" panose="02020603050405020304" pitchFamily="18" charset="0"/>
              </a:rPr>
              <a:t>and </a:t>
            </a:r>
            <a:r>
              <a:rPr lang="en-US" altLang="pt-BR" sz="3600" i="1" dirty="0">
                <a:latin typeface="Bahnschrift Light "/>
                <a:cs typeface="Times New Roman" panose="02020603050405020304" pitchFamily="18" charset="0"/>
              </a:rPr>
              <a:t>E. coli </a:t>
            </a:r>
            <a:r>
              <a:rPr lang="en-US" altLang="pt-BR" sz="3600" dirty="0">
                <a:latin typeface="Bahnschrift Light "/>
                <a:cs typeface="Times New Roman" panose="02020603050405020304" pitchFamily="18" charset="0"/>
              </a:rPr>
              <a:t>determination were spread on XLD and MacConkey agar, respectively, and cultivated at 37°C for 24 h. The bacteriophage assay used the double agar method</a:t>
            </a:r>
            <a:r>
              <a:rPr lang="en-US" sz="3600" baseline="30000" dirty="0">
                <a:solidFill>
                  <a:srgbClr val="263055"/>
                </a:solidFill>
                <a:effectLst/>
                <a:latin typeface="Bahnschrift Light "/>
                <a:ea typeface="Times New Roman" panose="02020603050405020304" pitchFamily="18" charset="0"/>
              </a:rPr>
              <a:t>[3][4][5]</a:t>
            </a:r>
            <a:r>
              <a:rPr lang="en-US" sz="3600" baseline="-25000" dirty="0">
                <a:solidFill>
                  <a:srgbClr val="263055"/>
                </a:solidFill>
                <a:effectLst/>
                <a:latin typeface="Bahnschrift Light "/>
                <a:ea typeface="Times New Roman" panose="02020603050405020304" pitchFamily="18" charset="0"/>
              </a:rPr>
              <a:t>.</a:t>
            </a:r>
            <a:endParaRPr lang="en-US" altLang="pt-BR" sz="3600" baseline="-25000" dirty="0">
              <a:latin typeface="Bahnschrift Light "/>
              <a:cs typeface="Times New Roman" panose="02020603050405020304" pitchFamily="18" charset="0"/>
            </a:endParaRPr>
          </a:p>
          <a:p>
            <a:pPr marL="415709" indent="-415709" algn="just">
              <a:spcAft>
                <a:spcPts val="1200"/>
              </a:spcAft>
              <a:buFont typeface="Arial" panose="020B0604020202020204" pitchFamily="34" charset="0"/>
              <a:buChar char="•"/>
            </a:pPr>
            <a:r>
              <a:rPr lang="en-US" altLang="pt-BR" sz="3600" dirty="0">
                <a:latin typeface="Bahnschrift Light "/>
                <a:cs typeface="Times New Roman" panose="02020603050405020304" pitchFamily="18" charset="0"/>
              </a:rPr>
              <a:t>The experiment configuration was molar ratio of 3.3 Mg:P using magnesium chloride, pH 9.1, rotation at 130 rpm, stirring time 15 min, and sedimentation time 1 h. </a:t>
            </a:r>
          </a:p>
          <a:p>
            <a:pPr marL="415709" indent="-415709" algn="just">
              <a:spcAft>
                <a:spcPts val="1200"/>
              </a:spcAft>
              <a:buFont typeface="Arial" panose="020B0604020202020204" pitchFamily="34" charset="0"/>
              <a:buChar char="•"/>
            </a:pPr>
            <a:r>
              <a:rPr lang="en-US" altLang="pt-BR" sz="3600" dirty="0">
                <a:latin typeface="Bahnschrift Light "/>
                <a:cs typeface="Times New Roman" panose="02020603050405020304" pitchFamily="18" charset="0"/>
              </a:rPr>
              <a:t>The sampling time for urine was 0, 15, 20, 30, 45, 60, and 75 min for bacteria and 0, 15, 30, 45, 60, and 75 min for bacteriophages. The sampling time for struvite was after 1-h sedimentation and after 24 and 48 h of drying at room temperature (25ºC).</a:t>
            </a:r>
          </a:p>
        </p:txBody>
      </p:sp>
      <p:pic>
        <p:nvPicPr>
          <p:cNvPr id="4" name="Picture 3" descr="Logo&#10;&#10;Description automatically generated">
            <a:extLst>
              <a:ext uri="{FF2B5EF4-FFF2-40B4-BE49-F238E27FC236}">
                <a16:creationId xmlns:a16="http://schemas.microsoft.com/office/drawing/2014/main" id="{BAFC108F-CBF3-C395-AE37-B1D00394CE5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7227" y="942583"/>
            <a:ext cx="5106306" cy="4022420"/>
          </a:xfrm>
          <a:prstGeom prst="rect">
            <a:avLst/>
          </a:prstGeom>
        </p:spPr>
      </p:pic>
      <p:sp>
        <p:nvSpPr>
          <p:cNvPr id="41" name="CaixaDeTexto 29">
            <a:extLst>
              <a:ext uri="{FF2B5EF4-FFF2-40B4-BE49-F238E27FC236}">
                <a16:creationId xmlns:a16="http://schemas.microsoft.com/office/drawing/2014/main" id="{8FE9E070-BA26-66E1-FC1C-96FCCCDC9EED}"/>
              </a:ext>
            </a:extLst>
          </p:cNvPr>
          <p:cNvSpPr txBox="1">
            <a:spLocks noChangeArrowheads="1"/>
          </p:cNvSpPr>
          <p:nvPr/>
        </p:nvSpPr>
        <p:spPr bwMode="auto">
          <a:xfrm>
            <a:off x="747227" y="6276554"/>
            <a:ext cx="9591983" cy="92333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pt-BR" altLang="pt-BR" sz="5400" b="1" dirty="0">
                <a:solidFill>
                  <a:srgbClr val="263055"/>
                </a:solidFill>
                <a:latin typeface="Bahnschrift" panose="020B0502040204020203" pitchFamily="34" charset="0"/>
                <a:cs typeface="Times New Roman" panose="02020603050405020304" pitchFamily="18" charset="0"/>
              </a:rPr>
              <a:t>INTRODUCTION</a:t>
            </a:r>
          </a:p>
        </p:txBody>
      </p:sp>
      <p:cxnSp>
        <p:nvCxnSpPr>
          <p:cNvPr id="42" name="Conector de Seta Reta 60">
            <a:extLst>
              <a:ext uri="{FF2B5EF4-FFF2-40B4-BE49-F238E27FC236}">
                <a16:creationId xmlns:a16="http://schemas.microsoft.com/office/drawing/2014/main" id="{802E913A-2655-97F5-E639-08F954476374}"/>
              </a:ext>
            </a:extLst>
          </p:cNvPr>
          <p:cNvCxnSpPr>
            <a:cxnSpLocks/>
          </p:cNvCxnSpPr>
          <p:nvPr/>
        </p:nvCxnSpPr>
        <p:spPr>
          <a:xfrm>
            <a:off x="12462990" y="6500390"/>
            <a:ext cx="0" cy="21353359"/>
          </a:xfrm>
          <a:prstGeom prst="straightConnector1">
            <a:avLst/>
          </a:prstGeom>
          <a:ln w="28575">
            <a:solidFill>
              <a:srgbClr val="263055"/>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43" name="CaixaDeTexto 29">
            <a:extLst>
              <a:ext uri="{FF2B5EF4-FFF2-40B4-BE49-F238E27FC236}">
                <a16:creationId xmlns:a16="http://schemas.microsoft.com/office/drawing/2014/main" id="{998C8F75-34ED-7A59-C9CE-295A688E80FC}"/>
              </a:ext>
            </a:extLst>
          </p:cNvPr>
          <p:cNvSpPr txBox="1">
            <a:spLocks noChangeArrowheads="1"/>
          </p:cNvSpPr>
          <p:nvPr/>
        </p:nvSpPr>
        <p:spPr bwMode="auto">
          <a:xfrm>
            <a:off x="747227" y="15258452"/>
            <a:ext cx="9986765" cy="92333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lvl="0">
              <a:spcBef>
                <a:spcPts val="1800"/>
              </a:spcBef>
              <a:spcAft>
                <a:spcPts val="600"/>
              </a:spcAft>
            </a:pPr>
            <a:r>
              <a:rPr lang="en-US" sz="5400" b="1" cap="all" dirty="0">
                <a:solidFill>
                  <a:srgbClr val="263055"/>
                </a:solidFill>
                <a:effectLst/>
                <a:latin typeface="Bahnschrift" panose="020B0502040204020203" pitchFamily="34" charset="0"/>
                <a:ea typeface="Times New Roman" panose="02020603050405020304" pitchFamily="18" charset="0"/>
                <a:cs typeface="Times New Roman" panose="02020603050405020304" pitchFamily="18" charset="0"/>
              </a:rPr>
              <a:t>METHODS</a:t>
            </a:r>
            <a:endParaRPr lang="pt-BR" sz="5400" b="1" cap="all" dirty="0">
              <a:solidFill>
                <a:srgbClr val="263055"/>
              </a:solidFill>
              <a:effectLst/>
              <a:latin typeface="Bahnschrift" panose="020B0502040204020203" pitchFamily="34" charset="0"/>
              <a:ea typeface="Times New Roman" panose="02020603050405020304" pitchFamily="18" charset="0"/>
              <a:cs typeface="Times New Roman" panose="02020603050405020304" pitchFamily="18" charset="0"/>
            </a:endParaRPr>
          </a:p>
        </p:txBody>
      </p:sp>
      <p:cxnSp>
        <p:nvCxnSpPr>
          <p:cNvPr id="44" name="Conector reto 70">
            <a:extLst>
              <a:ext uri="{FF2B5EF4-FFF2-40B4-BE49-F238E27FC236}">
                <a16:creationId xmlns:a16="http://schemas.microsoft.com/office/drawing/2014/main" id="{46C309C9-09BC-78C5-50F5-6C96741D3995}"/>
              </a:ext>
            </a:extLst>
          </p:cNvPr>
          <p:cNvCxnSpPr>
            <a:cxnSpLocks/>
          </p:cNvCxnSpPr>
          <p:nvPr/>
        </p:nvCxnSpPr>
        <p:spPr>
          <a:xfrm>
            <a:off x="406474" y="15052712"/>
            <a:ext cx="11620492" cy="0"/>
          </a:xfrm>
          <a:prstGeom prst="line">
            <a:avLst/>
          </a:prstGeom>
          <a:ln w="28575">
            <a:solidFill>
              <a:srgbClr val="263055"/>
            </a:solidFill>
            <a:prstDash val="sysDash"/>
          </a:ln>
        </p:spPr>
        <p:style>
          <a:lnRef idx="1">
            <a:schemeClr val="accent1"/>
          </a:lnRef>
          <a:fillRef idx="0">
            <a:schemeClr val="accent1"/>
          </a:fillRef>
          <a:effectRef idx="0">
            <a:schemeClr val="accent1"/>
          </a:effectRef>
          <a:fontRef idx="minor">
            <a:schemeClr val="tx1"/>
          </a:fontRef>
        </p:style>
      </p:cxnSp>
      <p:sp>
        <p:nvSpPr>
          <p:cNvPr id="54" name="CaixaDeTexto 29">
            <a:extLst>
              <a:ext uri="{FF2B5EF4-FFF2-40B4-BE49-F238E27FC236}">
                <a16:creationId xmlns:a16="http://schemas.microsoft.com/office/drawing/2014/main" id="{073803F1-64F3-5B25-DE86-3971628B989F}"/>
              </a:ext>
            </a:extLst>
          </p:cNvPr>
          <p:cNvSpPr txBox="1">
            <a:spLocks noChangeArrowheads="1"/>
          </p:cNvSpPr>
          <p:nvPr/>
        </p:nvSpPr>
        <p:spPr bwMode="auto">
          <a:xfrm>
            <a:off x="12970962" y="6276554"/>
            <a:ext cx="10604912" cy="92333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pt-BR" altLang="pt-BR" sz="5400" b="1" dirty="0">
                <a:solidFill>
                  <a:srgbClr val="263055"/>
                </a:solidFill>
                <a:latin typeface="Bahnschrift" panose="020B0502040204020203" pitchFamily="34" charset="0"/>
                <a:cs typeface="Times New Roman" panose="02020603050405020304" pitchFamily="18" charset="0"/>
              </a:rPr>
              <a:t>RESULTS</a:t>
            </a:r>
          </a:p>
        </p:txBody>
      </p:sp>
      <p:sp>
        <p:nvSpPr>
          <p:cNvPr id="56" name="CaixaDeTexto 29">
            <a:extLst>
              <a:ext uri="{FF2B5EF4-FFF2-40B4-BE49-F238E27FC236}">
                <a16:creationId xmlns:a16="http://schemas.microsoft.com/office/drawing/2014/main" id="{97EF0980-2758-BFD7-D651-473931EF5D74}"/>
              </a:ext>
            </a:extLst>
          </p:cNvPr>
          <p:cNvSpPr txBox="1">
            <a:spLocks noChangeArrowheads="1"/>
          </p:cNvSpPr>
          <p:nvPr/>
        </p:nvSpPr>
        <p:spPr bwMode="auto">
          <a:xfrm>
            <a:off x="12612309" y="7230985"/>
            <a:ext cx="10963566" cy="769441"/>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1200150" lvl="1" indent="-742950" algn="just">
              <a:spcBef>
                <a:spcPts val="1800"/>
              </a:spcBef>
              <a:spcAft>
                <a:spcPts val="600"/>
              </a:spcAft>
              <a:buFont typeface="+mj-lt"/>
              <a:buAutoNum type="arabicPeriod"/>
            </a:pPr>
            <a:r>
              <a:rPr lang="en-US" altLang="pt-BR" sz="4400" dirty="0">
                <a:solidFill>
                  <a:srgbClr val="263055"/>
                </a:solidFill>
                <a:latin typeface="Bahnschrift SemiBold" panose="020B0502040204020203" pitchFamily="34" charset="0"/>
                <a:cs typeface="Times New Roman" panose="02020603050405020304" pitchFamily="18" charset="0"/>
              </a:rPr>
              <a:t>Microorganisms’ inactivation in urine</a:t>
            </a:r>
          </a:p>
        </p:txBody>
      </p:sp>
      <p:sp>
        <p:nvSpPr>
          <p:cNvPr id="57" name="CaixaDeTexto 83">
            <a:extLst>
              <a:ext uri="{FF2B5EF4-FFF2-40B4-BE49-F238E27FC236}">
                <a16:creationId xmlns:a16="http://schemas.microsoft.com/office/drawing/2014/main" id="{7D1C93D4-530D-9A1B-BA9D-C5F74FD2034F}"/>
              </a:ext>
            </a:extLst>
          </p:cNvPr>
          <p:cNvSpPr txBox="1"/>
          <p:nvPr/>
        </p:nvSpPr>
        <p:spPr>
          <a:xfrm>
            <a:off x="12887512" y="8197243"/>
            <a:ext cx="12985995" cy="11541621"/>
          </a:xfrm>
          <a:prstGeom prst="rect">
            <a:avLst/>
          </a:prstGeom>
          <a:noFill/>
        </p:spPr>
        <p:txBody>
          <a:bodyPr wrap="square">
            <a:spAutoFit/>
          </a:bodyPr>
          <a:lstStyle/>
          <a:p>
            <a:pPr marL="571500" indent="-571500" algn="just">
              <a:spcBef>
                <a:spcPts val="2400"/>
              </a:spcBef>
              <a:buClr>
                <a:srgbClr val="263055"/>
              </a:buClr>
              <a:buFont typeface="Arial" panose="020B0604020202020204" pitchFamily="34" charset="0"/>
              <a:buChar char="•"/>
            </a:pPr>
            <a:r>
              <a:rPr lang="en-US" sz="3600" i="1" dirty="0">
                <a:latin typeface="Bahnschrift Light" panose="020B0502040204020203" pitchFamily="34" charset="0"/>
              </a:rPr>
              <a:t>E. coli</a:t>
            </a:r>
            <a:r>
              <a:rPr lang="en-US" sz="3600" dirty="0">
                <a:latin typeface="Bahnschrift Light" panose="020B0502040204020203" pitchFamily="34" charset="0"/>
              </a:rPr>
              <a:t> and </a:t>
            </a:r>
            <a:r>
              <a:rPr lang="en-US" sz="3600" i="1" dirty="0">
                <a:latin typeface="Bahnschrift Light" panose="020B0502040204020203" pitchFamily="34" charset="0"/>
              </a:rPr>
              <a:t>S. enterica</a:t>
            </a:r>
            <a:r>
              <a:rPr lang="en-US" sz="3600" dirty="0">
                <a:latin typeface="Bahnschrift Light" panose="020B0502040204020203" pitchFamily="34" charset="0"/>
              </a:rPr>
              <a:t> concentration in urine showed a mean reduction of 2.39 and 4.67 log10 CFU.mL</a:t>
            </a:r>
            <a:r>
              <a:rPr lang="en-US" sz="3600" baseline="30000" dirty="0">
                <a:latin typeface="Bahnschrift Light" panose="020B0502040204020203" pitchFamily="34" charset="0"/>
              </a:rPr>
              <a:t>-1</a:t>
            </a:r>
            <a:r>
              <a:rPr lang="en-US" sz="3600" dirty="0">
                <a:latin typeface="Bahnschrift Light" panose="020B0502040204020203" pitchFamily="34" charset="0"/>
              </a:rPr>
              <a:t> with MgCl</a:t>
            </a:r>
            <a:r>
              <a:rPr lang="en-US" sz="3600" baseline="-25000" dirty="0">
                <a:latin typeface="Bahnschrift Light" panose="020B0502040204020203" pitchFamily="34" charset="0"/>
              </a:rPr>
              <a:t>2</a:t>
            </a:r>
            <a:r>
              <a:rPr lang="en-US" sz="3600" dirty="0">
                <a:latin typeface="Bahnschrift Light" panose="020B0502040204020203" pitchFamily="34" charset="0"/>
              </a:rPr>
              <a:t>, respectively. </a:t>
            </a:r>
          </a:p>
          <a:p>
            <a:pPr marL="571500" indent="-571500" algn="just">
              <a:spcBef>
                <a:spcPts val="2400"/>
              </a:spcBef>
              <a:buClr>
                <a:srgbClr val="263055"/>
              </a:buClr>
              <a:buFont typeface="Arial" panose="020B0604020202020204" pitchFamily="34" charset="0"/>
              <a:buChar char="•"/>
            </a:pPr>
            <a:r>
              <a:rPr lang="en-US" sz="3600" dirty="0">
                <a:latin typeface="Bahnschrift Light" panose="020B0502040204020203" pitchFamily="34" charset="0"/>
              </a:rPr>
              <a:t>After 60 min, the concentration of bacteria was below detection limits (Fig. 1). </a:t>
            </a:r>
          </a:p>
          <a:p>
            <a:pPr marL="571500" indent="-571500" algn="just">
              <a:spcBef>
                <a:spcPts val="2400"/>
              </a:spcBef>
              <a:buClr>
                <a:srgbClr val="263055"/>
              </a:buClr>
              <a:buFont typeface="Arial" panose="020B0604020202020204" pitchFamily="34" charset="0"/>
              <a:buChar char="•"/>
            </a:pPr>
            <a:r>
              <a:rPr lang="en-US" sz="3600" dirty="0">
                <a:latin typeface="Bahnschrift Light" panose="020B0502040204020203" pitchFamily="34" charset="0"/>
              </a:rPr>
              <a:t>Control experiments using deionized water with pH 9.0 and electric conductivity 38.0 mS showed no reduction in the concentration of the bacteria. Therefore, the pH and electric conductivity of the urine did not influence the  bacteria. Previous studies show that bacteria inactivation in urine is related to its non-ionized ammonia concentration</a:t>
            </a:r>
            <a:r>
              <a:rPr lang="en-US" sz="3600" baseline="30000" dirty="0">
                <a:solidFill>
                  <a:srgbClr val="263055"/>
                </a:solidFill>
                <a:effectLst/>
                <a:latin typeface="Bahnschrift Light "/>
                <a:ea typeface="Times New Roman" panose="02020603050405020304" pitchFamily="18" charset="0"/>
              </a:rPr>
              <a:t>[6]</a:t>
            </a:r>
            <a:r>
              <a:rPr lang="en-US" sz="3600" dirty="0">
                <a:latin typeface="Bahnschrift Light" panose="020B0502040204020203" pitchFamily="34" charset="0"/>
              </a:rPr>
              <a:t>.</a:t>
            </a:r>
          </a:p>
          <a:p>
            <a:pPr marL="571500" indent="-571500" algn="just">
              <a:spcBef>
                <a:spcPts val="2400"/>
              </a:spcBef>
              <a:buClr>
                <a:srgbClr val="263055"/>
              </a:buClr>
              <a:buFont typeface="Arial" panose="020B0604020202020204" pitchFamily="34" charset="0"/>
              <a:buChar char="•"/>
            </a:pPr>
            <a:r>
              <a:rPr lang="en-US" sz="3600" dirty="0">
                <a:latin typeface="Bahnschrift Light" panose="020B0502040204020203" pitchFamily="34" charset="0"/>
              </a:rPr>
              <a:t>Bacteriophages concentration in urine showed no significant variance, exhibiting mean values of 4.09×10</a:t>
            </a:r>
            <a:r>
              <a:rPr lang="en-US" sz="3600" baseline="30000" dirty="0">
                <a:latin typeface="Bahnschrift Light" panose="020B0502040204020203" pitchFamily="34" charset="0"/>
              </a:rPr>
              <a:t>7</a:t>
            </a:r>
            <a:r>
              <a:rPr lang="en-US" sz="3600" dirty="0">
                <a:latin typeface="Bahnschrift Light" panose="020B0502040204020203" pitchFamily="34" charset="0"/>
              </a:rPr>
              <a:t> and 3.35×10</a:t>
            </a:r>
            <a:r>
              <a:rPr lang="en-US" sz="3600" baseline="30000" dirty="0">
                <a:latin typeface="Bahnschrift Light" panose="020B0502040204020203" pitchFamily="34" charset="0"/>
              </a:rPr>
              <a:t>7</a:t>
            </a:r>
            <a:r>
              <a:rPr lang="en-US" sz="3600" dirty="0">
                <a:latin typeface="Bahnschrift Light" panose="020B0502040204020203" pitchFamily="34" charset="0"/>
              </a:rPr>
              <a:t> PFU.mL</a:t>
            </a:r>
            <a:r>
              <a:rPr lang="en-US" sz="3600" baseline="30000" dirty="0">
                <a:latin typeface="Bahnschrift Light" panose="020B0502040204020203" pitchFamily="34" charset="0"/>
              </a:rPr>
              <a:t>-1</a:t>
            </a:r>
            <a:r>
              <a:rPr lang="en-US" sz="3600" dirty="0">
                <a:latin typeface="Bahnschrift Light" panose="020B0502040204020203" pitchFamily="34" charset="0"/>
              </a:rPr>
              <a:t> for ФX-174 and MS2, respectively. Previous studies show inactivation coefficients in urine at 24ºC that result in a T90 of 15 d for MS2 and 12 d for ФX 174</a:t>
            </a:r>
            <a:r>
              <a:rPr lang="en-US" sz="3600" baseline="30000" dirty="0">
                <a:solidFill>
                  <a:srgbClr val="263055"/>
                </a:solidFill>
                <a:effectLst/>
                <a:latin typeface="Bahnschrift Light "/>
                <a:ea typeface="Times New Roman" panose="02020603050405020304" pitchFamily="18" charset="0"/>
              </a:rPr>
              <a:t>[6]</a:t>
            </a:r>
            <a:r>
              <a:rPr lang="en-US" sz="3600" dirty="0">
                <a:latin typeface="Bahnschrift Light" panose="020B0502040204020203" pitchFamily="34" charset="0"/>
              </a:rPr>
              <a:t>. As the duration of the experiment was 75 min, no reduction was observed.</a:t>
            </a:r>
          </a:p>
          <a:p>
            <a:pPr marL="571500" indent="-571500" algn="just">
              <a:buClr>
                <a:srgbClr val="263055"/>
              </a:buClr>
              <a:buFont typeface="Arial" panose="020B0604020202020204" pitchFamily="34" charset="0"/>
              <a:buChar char="•"/>
            </a:pPr>
            <a:endParaRPr lang="en-US" sz="3600" dirty="0">
              <a:latin typeface="Bahnschrift" panose="020B0502040204020203" pitchFamily="34" charset="0"/>
            </a:endParaRPr>
          </a:p>
        </p:txBody>
      </p:sp>
      <p:sp>
        <p:nvSpPr>
          <p:cNvPr id="60" name="CaixaDeTexto 67">
            <a:extLst>
              <a:ext uri="{FF2B5EF4-FFF2-40B4-BE49-F238E27FC236}">
                <a16:creationId xmlns:a16="http://schemas.microsoft.com/office/drawing/2014/main" id="{E284B3F2-DA9E-60B7-20E6-163B7AADF3AB}"/>
              </a:ext>
            </a:extLst>
          </p:cNvPr>
          <p:cNvSpPr txBox="1"/>
          <p:nvPr/>
        </p:nvSpPr>
        <p:spPr>
          <a:xfrm>
            <a:off x="26090756" y="7230985"/>
            <a:ext cx="11315470" cy="769441"/>
          </a:xfrm>
          <a:prstGeom prst="rect">
            <a:avLst/>
          </a:prstGeom>
          <a:noFill/>
        </p:spPr>
        <p:txBody>
          <a:bodyPr wrap="square">
            <a:spAutoFit/>
          </a:bodyPr>
          <a:lstStyle/>
          <a:p>
            <a:pPr marL="1200150" lvl="1" indent="-742950">
              <a:buFont typeface="+mj-lt"/>
              <a:buAutoNum type="arabicPeriod" startAt="2"/>
            </a:pPr>
            <a:r>
              <a:rPr lang="en-US" altLang="pt-BR" sz="4400" dirty="0">
                <a:solidFill>
                  <a:srgbClr val="263055"/>
                </a:solidFill>
                <a:latin typeface="Bahnschrift SemiBold" panose="020B0502040204020203" pitchFamily="34" charset="0"/>
                <a:cs typeface="Times New Roman" panose="02020603050405020304" pitchFamily="18" charset="0"/>
              </a:rPr>
              <a:t>Microorganisms’ inactivation in struvite</a:t>
            </a:r>
            <a:endParaRPr lang="pt-BR" sz="4400" b="1" dirty="0">
              <a:solidFill>
                <a:srgbClr val="263055"/>
              </a:solidFill>
              <a:latin typeface="Bahnschrift" panose="020B0502040204020203" pitchFamily="34" charset="0"/>
            </a:endParaRPr>
          </a:p>
        </p:txBody>
      </p:sp>
      <p:sp>
        <p:nvSpPr>
          <p:cNvPr id="68" name="CaixaDeTexto 83">
            <a:extLst>
              <a:ext uri="{FF2B5EF4-FFF2-40B4-BE49-F238E27FC236}">
                <a16:creationId xmlns:a16="http://schemas.microsoft.com/office/drawing/2014/main" id="{41129ADE-2C8D-F93D-C5CB-1C2AC5EB8E5D}"/>
              </a:ext>
            </a:extLst>
          </p:cNvPr>
          <p:cNvSpPr txBox="1"/>
          <p:nvPr/>
        </p:nvSpPr>
        <p:spPr>
          <a:xfrm>
            <a:off x="26600519" y="8197243"/>
            <a:ext cx="12985993" cy="9879628"/>
          </a:xfrm>
          <a:prstGeom prst="rect">
            <a:avLst/>
          </a:prstGeom>
          <a:noFill/>
        </p:spPr>
        <p:txBody>
          <a:bodyPr wrap="square">
            <a:spAutoFit/>
          </a:bodyPr>
          <a:lstStyle/>
          <a:p>
            <a:pPr marL="571500" indent="-571500" algn="just">
              <a:spcBef>
                <a:spcPts val="2400"/>
              </a:spcBef>
              <a:buClr>
                <a:srgbClr val="263055"/>
              </a:buClr>
              <a:buFont typeface="Arial" panose="020B0604020202020204" pitchFamily="34" charset="0"/>
              <a:buChar char="•"/>
            </a:pPr>
            <a:r>
              <a:rPr lang="en-US" sz="3600" dirty="0">
                <a:latin typeface="Bahnschrift Light" panose="020B0502040204020203" pitchFamily="34" charset="0"/>
              </a:rPr>
              <a:t>Bacteria concentration on the precipitate was high for </a:t>
            </a:r>
            <a:r>
              <a:rPr lang="en-US" sz="3600" i="1" dirty="0">
                <a:latin typeface="Bahnschrift Light" panose="020B0502040204020203" pitchFamily="34" charset="0"/>
              </a:rPr>
              <a:t>E. coli </a:t>
            </a:r>
            <a:r>
              <a:rPr lang="en-US" sz="3600" dirty="0">
                <a:latin typeface="Bahnschrift Light" panose="020B0502040204020203" pitchFamily="34" charset="0"/>
              </a:rPr>
              <a:t>and </a:t>
            </a:r>
            <a:r>
              <a:rPr lang="en-US" sz="3600" i="1" dirty="0">
                <a:latin typeface="Bahnschrift Light" panose="020B0502040204020203" pitchFamily="34" charset="0"/>
              </a:rPr>
              <a:t>S. enterica</a:t>
            </a:r>
            <a:r>
              <a:rPr lang="en-US" sz="3600" dirty="0">
                <a:latin typeface="Bahnschrift Light" panose="020B0502040204020203" pitchFamily="34" charset="0"/>
              </a:rPr>
              <a:t>, which possibly means that the reduction on bacteria concentration on liquid phase was also due to sedimentation and adsorption of bacteria on struvite. </a:t>
            </a:r>
          </a:p>
          <a:p>
            <a:pPr marL="571500" indent="-571500" algn="just">
              <a:spcBef>
                <a:spcPts val="2400"/>
              </a:spcBef>
              <a:buClr>
                <a:srgbClr val="263055"/>
              </a:buClr>
              <a:buFont typeface="Arial" panose="020B0604020202020204" pitchFamily="34" charset="0"/>
              <a:buChar char="•"/>
            </a:pPr>
            <a:r>
              <a:rPr lang="en-US" sz="3600" dirty="0">
                <a:latin typeface="Bahnschrift Light" panose="020B0502040204020203" pitchFamily="34" charset="0"/>
              </a:rPr>
              <a:t>After drying for 24 h at room temperature, there were no concentrations above the detection limits for bacteria. </a:t>
            </a:r>
          </a:p>
          <a:p>
            <a:pPr marL="571500" indent="-571500" algn="just">
              <a:spcBef>
                <a:spcPts val="2400"/>
              </a:spcBef>
              <a:buClr>
                <a:srgbClr val="263055"/>
              </a:buClr>
              <a:buFont typeface="Arial" panose="020B0604020202020204" pitchFamily="34" charset="0"/>
              <a:buChar char="•"/>
            </a:pPr>
            <a:r>
              <a:rPr lang="en-US" sz="3600" dirty="0">
                <a:latin typeface="Bahnschrift Light" panose="020B0502040204020203" pitchFamily="34" charset="0"/>
              </a:rPr>
              <a:t>Bacteriophages showed no sedimentation of phages nor adsorption on struvite. The former occurred by the reduced size of phages, which do not sediment on liquids. The latter occurred by electrostatic repulsion between negative charges of struvite and phages under the pH of stored urine</a:t>
            </a:r>
            <a:r>
              <a:rPr lang="en-US" sz="3600" baseline="30000" dirty="0">
                <a:solidFill>
                  <a:srgbClr val="263055"/>
                </a:solidFill>
                <a:effectLst/>
                <a:latin typeface="Bahnschrift Light "/>
                <a:ea typeface="Times New Roman" panose="02020603050405020304" pitchFamily="18" charset="0"/>
              </a:rPr>
              <a:t>[7]</a:t>
            </a:r>
            <a:r>
              <a:rPr lang="en-US" sz="3600" dirty="0">
                <a:latin typeface="Bahnschrift Light" panose="020B0502040204020203" pitchFamily="34" charset="0"/>
              </a:rPr>
              <a:t>. </a:t>
            </a:r>
          </a:p>
          <a:p>
            <a:pPr marL="571500" indent="-571500" algn="just">
              <a:spcBef>
                <a:spcPts val="2400"/>
              </a:spcBef>
              <a:buClr>
                <a:srgbClr val="263055"/>
              </a:buClr>
              <a:buFont typeface="Arial" panose="020B0604020202020204" pitchFamily="34" charset="0"/>
              <a:buChar char="•"/>
            </a:pPr>
            <a:r>
              <a:rPr lang="en-US" sz="3600" dirty="0">
                <a:latin typeface="Bahnschrift Light" panose="020B0502040204020203" pitchFamily="34" charset="0"/>
              </a:rPr>
              <a:t>Using T90, it was estimated the time to reduce 4log10 on the concentration. The longest time for 4log10 reduction on struvite was 99.0 h, observed for </a:t>
            </a:r>
            <a:r>
              <a:rPr lang="pt-PT" sz="3600" b="0" i="0" u="none" strike="noStrike" kern="1200" dirty="0">
                <a:solidFill>
                  <a:srgbClr val="000000"/>
                </a:solidFill>
                <a:effectLst/>
                <a:latin typeface="Bahnschrift Light" panose="020B0502040204020203" pitchFamily="34" charset="0"/>
                <a:ea typeface="+mn-ea"/>
                <a:cs typeface="+mn-cs"/>
              </a:rPr>
              <a:t>ФX 174</a:t>
            </a:r>
            <a:r>
              <a:rPr lang="en-US" sz="3600" dirty="0">
                <a:latin typeface="Bahnschrift Light" panose="020B0502040204020203" pitchFamily="34" charset="0"/>
              </a:rPr>
              <a:t>  (Table 1).</a:t>
            </a:r>
          </a:p>
        </p:txBody>
      </p:sp>
      <p:sp>
        <p:nvSpPr>
          <p:cNvPr id="69" name="CaixaDeTexto 29">
            <a:extLst>
              <a:ext uri="{FF2B5EF4-FFF2-40B4-BE49-F238E27FC236}">
                <a16:creationId xmlns:a16="http://schemas.microsoft.com/office/drawing/2014/main" id="{AF68133A-9A70-2DA5-9ECF-414C5DE27507}"/>
              </a:ext>
            </a:extLst>
          </p:cNvPr>
          <p:cNvSpPr txBox="1">
            <a:spLocks noChangeArrowheads="1"/>
          </p:cNvSpPr>
          <p:nvPr/>
        </p:nvSpPr>
        <p:spPr bwMode="auto">
          <a:xfrm>
            <a:off x="40714408" y="6276554"/>
            <a:ext cx="10604912" cy="92333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r>
              <a:rPr lang="pt-BR" altLang="pt-BR" sz="5400" b="1" dirty="0">
                <a:solidFill>
                  <a:srgbClr val="263055"/>
                </a:solidFill>
                <a:latin typeface="Bahnschrift" panose="020B0502040204020203" pitchFamily="34" charset="0"/>
                <a:cs typeface="Times New Roman" panose="02020603050405020304" pitchFamily="18" charset="0"/>
              </a:rPr>
              <a:t>CONCLUSIONS</a:t>
            </a:r>
          </a:p>
        </p:txBody>
      </p:sp>
      <p:pic>
        <p:nvPicPr>
          <p:cNvPr id="9" name="Picture 8">
            <a:extLst>
              <a:ext uri="{FF2B5EF4-FFF2-40B4-BE49-F238E27FC236}">
                <a16:creationId xmlns:a16="http://schemas.microsoft.com/office/drawing/2014/main" id="{2F5AB3E5-0EBE-A164-AF99-D9972759CCFD}"/>
              </a:ext>
            </a:extLst>
          </p:cNvPr>
          <p:cNvPicPr>
            <a:picLocks noChangeAspect="1"/>
          </p:cNvPicPr>
          <p:nvPr/>
        </p:nvPicPr>
        <p:blipFill>
          <a:blip r:embed="rId7"/>
          <a:stretch>
            <a:fillRect/>
          </a:stretch>
        </p:blipFill>
        <p:spPr>
          <a:xfrm>
            <a:off x="31430057" y="18908556"/>
            <a:ext cx="8586754" cy="7017451"/>
          </a:xfrm>
          <a:prstGeom prst="rect">
            <a:avLst/>
          </a:prstGeom>
        </p:spPr>
      </p:pic>
      <p:pic>
        <p:nvPicPr>
          <p:cNvPr id="52" name="Imagem 4">
            <a:extLst>
              <a:ext uri="{FF2B5EF4-FFF2-40B4-BE49-F238E27FC236}">
                <a16:creationId xmlns:a16="http://schemas.microsoft.com/office/drawing/2014/main" id="{79B9109E-D54D-99ED-6946-9460606754E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863939" y="18609769"/>
            <a:ext cx="17057223" cy="788991"/>
          </a:xfrm>
          <a:prstGeom prst="rect">
            <a:avLst/>
          </a:prstGeom>
        </p:spPr>
      </p:pic>
      <p:cxnSp>
        <p:nvCxnSpPr>
          <p:cNvPr id="70" name="Conector de Seta Reta 60">
            <a:extLst>
              <a:ext uri="{FF2B5EF4-FFF2-40B4-BE49-F238E27FC236}">
                <a16:creationId xmlns:a16="http://schemas.microsoft.com/office/drawing/2014/main" id="{1AFA0F2F-0021-D83A-8835-FC4CB593ADE7}"/>
              </a:ext>
            </a:extLst>
          </p:cNvPr>
          <p:cNvCxnSpPr>
            <a:cxnSpLocks/>
          </p:cNvCxnSpPr>
          <p:nvPr/>
        </p:nvCxnSpPr>
        <p:spPr>
          <a:xfrm>
            <a:off x="26276428" y="6500390"/>
            <a:ext cx="0" cy="11817107"/>
          </a:xfrm>
          <a:prstGeom prst="straightConnector1">
            <a:avLst/>
          </a:prstGeom>
          <a:ln w="28575">
            <a:solidFill>
              <a:srgbClr val="263055"/>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Conector de Seta Reta 60">
            <a:extLst>
              <a:ext uri="{FF2B5EF4-FFF2-40B4-BE49-F238E27FC236}">
                <a16:creationId xmlns:a16="http://schemas.microsoft.com/office/drawing/2014/main" id="{2F25EA81-6AEC-212C-9A79-580A8EEA9769}"/>
              </a:ext>
            </a:extLst>
          </p:cNvPr>
          <p:cNvCxnSpPr>
            <a:cxnSpLocks/>
          </p:cNvCxnSpPr>
          <p:nvPr/>
        </p:nvCxnSpPr>
        <p:spPr>
          <a:xfrm>
            <a:off x="40039770" y="6500390"/>
            <a:ext cx="0" cy="21353359"/>
          </a:xfrm>
          <a:prstGeom prst="straightConnector1">
            <a:avLst/>
          </a:prstGeom>
          <a:ln w="28575">
            <a:solidFill>
              <a:srgbClr val="263055"/>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8" name="Conector reto 70">
            <a:extLst>
              <a:ext uri="{FF2B5EF4-FFF2-40B4-BE49-F238E27FC236}">
                <a16:creationId xmlns:a16="http://schemas.microsoft.com/office/drawing/2014/main" id="{0E3FA232-A330-1B09-7407-AAA56F6A94A9}"/>
              </a:ext>
            </a:extLst>
          </p:cNvPr>
          <p:cNvCxnSpPr>
            <a:cxnSpLocks/>
          </p:cNvCxnSpPr>
          <p:nvPr/>
        </p:nvCxnSpPr>
        <p:spPr>
          <a:xfrm>
            <a:off x="40378012" y="15991282"/>
            <a:ext cx="10327518" cy="0"/>
          </a:xfrm>
          <a:prstGeom prst="line">
            <a:avLst/>
          </a:prstGeom>
          <a:ln w="28575">
            <a:solidFill>
              <a:srgbClr val="263055"/>
            </a:solidFill>
            <a:prstDash val="sysDash"/>
          </a:ln>
        </p:spPr>
        <p:style>
          <a:lnRef idx="1">
            <a:schemeClr val="accent1"/>
          </a:lnRef>
          <a:fillRef idx="0">
            <a:schemeClr val="accent1"/>
          </a:fillRef>
          <a:effectRef idx="0">
            <a:schemeClr val="accent1"/>
          </a:effectRef>
          <a:fontRef idx="minor">
            <a:schemeClr val="tx1"/>
          </a:fontRef>
        </p:style>
      </p:cxnSp>
      <p:cxnSp>
        <p:nvCxnSpPr>
          <p:cNvPr id="79" name="Conector reto 70">
            <a:extLst>
              <a:ext uri="{FF2B5EF4-FFF2-40B4-BE49-F238E27FC236}">
                <a16:creationId xmlns:a16="http://schemas.microsoft.com/office/drawing/2014/main" id="{C56EB769-DD40-6187-692C-F38F77F50AB3}"/>
              </a:ext>
            </a:extLst>
          </p:cNvPr>
          <p:cNvCxnSpPr>
            <a:cxnSpLocks/>
          </p:cNvCxnSpPr>
          <p:nvPr/>
        </p:nvCxnSpPr>
        <p:spPr>
          <a:xfrm>
            <a:off x="40378012" y="27401777"/>
            <a:ext cx="10327518" cy="0"/>
          </a:xfrm>
          <a:prstGeom prst="line">
            <a:avLst/>
          </a:prstGeom>
          <a:ln w="28575">
            <a:solidFill>
              <a:srgbClr val="263055"/>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Tema do Offic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3939</TotalTime>
  <Words>1245</Words>
  <Application>Microsoft Office PowerPoint</Application>
  <PresentationFormat>Custom</PresentationFormat>
  <Paragraphs>54</Paragraphs>
  <Slides>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vt:i4>
      </vt:variant>
    </vt:vector>
  </HeadingPairs>
  <TitlesOfParts>
    <vt:vector size="11" baseType="lpstr">
      <vt:lpstr>Arial</vt:lpstr>
      <vt:lpstr>Bahnschrift</vt:lpstr>
      <vt:lpstr>Bahnschrift Light</vt:lpstr>
      <vt:lpstr>Bahnschrift Light </vt:lpstr>
      <vt:lpstr>Bahnschrift Light SemiCondensed</vt:lpstr>
      <vt:lpstr>Bahnschrift SemiBold</vt:lpstr>
      <vt:lpstr>Calibri</vt:lpstr>
      <vt:lpstr>Calibri Light</vt:lpstr>
      <vt:lpstr>Times New Roman</vt:lpstr>
      <vt:lpstr>Tema do 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Diego Nogueira</dc:creator>
  <cp:lastModifiedBy>Priscila Carlon</cp:lastModifiedBy>
  <cp:revision>241</cp:revision>
  <dcterms:created xsi:type="dcterms:W3CDTF">2019-07-20T13:41:51Z</dcterms:created>
  <dcterms:modified xsi:type="dcterms:W3CDTF">2022-06-14T14:49:30Z</dcterms:modified>
</cp:coreProperties>
</file>