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8" r:id="rId2"/>
  </p:sldIdLst>
  <p:sldSz cx="42062400" cy="3017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04" userDrawn="1">
          <p15:clr>
            <a:srgbClr val="A4A3A4"/>
          </p15:clr>
        </p15:guide>
        <p15:guide id="2" pos="13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7"/>
    <a:srgbClr val="F39200"/>
    <a:srgbClr val="008136"/>
    <a:srgbClr val="466B9C"/>
    <a:srgbClr val="5B9BD5"/>
    <a:srgbClr val="D9FF56"/>
    <a:srgbClr val="A14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4660"/>
  </p:normalViewPr>
  <p:slideViewPr>
    <p:cSldViewPr snapToGrid="0" showGuides="1">
      <p:cViewPr varScale="1">
        <p:scale>
          <a:sx n="25" d="100"/>
          <a:sy n="25" d="100"/>
        </p:scale>
        <p:origin x="1674" y="18"/>
      </p:cViewPr>
      <p:guideLst>
        <p:guide orient="horz" pos="9504"/>
        <p:guide pos="13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680" y="4938397"/>
            <a:ext cx="35753040" cy="1050544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15848967"/>
            <a:ext cx="31546800" cy="7285353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1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46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100907" y="1606550"/>
            <a:ext cx="9069705" cy="25572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1792" y="1606550"/>
            <a:ext cx="26683335" cy="255720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5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40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8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885" y="7522854"/>
            <a:ext cx="36278820" cy="12552043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9885" y="20193644"/>
            <a:ext cx="36278820" cy="6600823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1790" y="8032750"/>
            <a:ext cx="17876520" cy="19145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94090" y="8032750"/>
            <a:ext cx="17876520" cy="19145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0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1606557"/>
            <a:ext cx="36278820" cy="58324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7273" y="7397117"/>
            <a:ext cx="17794364" cy="3625213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273" y="11022330"/>
            <a:ext cx="17794364" cy="1621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294092" y="7397117"/>
            <a:ext cx="17881999" cy="3625213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294092" y="11022330"/>
            <a:ext cx="17881999" cy="1621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4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6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1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2011680"/>
            <a:ext cx="13566219" cy="704088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1999" y="4344677"/>
            <a:ext cx="21294090" cy="2144395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69" y="9052560"/>
            <a:ext cx="13566219" cy="16770987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4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269" y="2011680"/>
            <a:ext cx="13566219" cy="704088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81999" y="4344677"/>
            <a:ext cx="21294090" cy="2144395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7269" y="9052560"/>
            <a:ext cx="13566219" cy="16770987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1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1790" y="1606557"/>
            <a:ext cx="36278820" cy="5832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1790" y="8032750"/>
            <a:ext cx="36278820" cy="19145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91790" y="27967947"/>
            <a:ext cx="9464040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33170" y="27967947"/>
            <a:ext cx="14196060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706570" y="27967947"/>
            <a:ext cx="9464040" cy="16065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8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j.nunes@adp.pt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goncalo.mendes@adp.pt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hyperlink" Target="mailto:s.antunes@adp.pt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m.roldao@adp.pt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8E0AC74-2B57-4495-9906-DAA668C06757}"/>
              </a:ext>
            </a:extLst>
          </p:cNvPr>
          <p:cNvSpPr txBox="1">
            <a:spLocks/>
          </p:cNvSpPr>
          <p:nvPr/>
        </p:nvSpPr>
        <p:spPr>
          <a:xfrm>
            <a:off x="1492747" y="1060344"/>
            <a:ext cx="39027830" cy="2417619"/>
          </a:xfrm>
          <a:prstGeom prst="rect">
            <a:avLst/>
          </a:prstGeom>
        </p:spPr>
        <p:txBody>
          <a:bodyPr wrap="square" lIns="50182" tIns="50182" rIns="50182" bIns="50182">
            <a:spAutoFit/>
          </a:bodyPr>
          <a:lstStyle>
            <a:lvl1pPr marL="0" indent="0" algn="ctr" defTabSz="3017520" rtl="0" eaLnBrk="1" latinLnBrk="0" hangingPunct="1">
              <a:lnSpc>
                <a:spcPct val="90000"/>
              </a:lnSpc>
              <a:spcBef>
                <a:spcPts val="3300"/>
              </a:spcBef>
              <a:buFont typeface="Arial" panose="020B0604020202020204" pitchFamily="34" charset="0"/>
              <a:buNone/>
              <a:defRPr sz="8000" b="1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2631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7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719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806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8942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9818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069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157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244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8362" cap="all" dirty="0">
                <a:latin typeface="Gill Sans MT" panose="020B0502020104020203" pitchFamily="34" charset="0"/>
                <a:cs typeface="Times New Roman" panose="02020603050405020304" pitchFamily="18" charset="0"/>
              </a:rPr>
              <a:t>digitalização dos processos de inventariação e inspeção de ativos do ciclo urbano da água</a:t>
            </a:r>
            <a:endParaRPr lang="en-US" sz="8362" cap="all" dirty="0"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7C64EEDB-A929-4AE0-A37E-E5E1BC4F496A}"/>
              </a:ext>
            </a:extLst>
          </p:cNvPr>
          <p:cNvSpPr txBox="1">
            <a:spLocks/>
          </p:cNvSpPr>
          <p:nvPr/>
        </p:nvSpPr>
        <p:spPr>
          <a:xfrm>
            <a:off x="1492751" y="3449384"/>
            <a:ext cx="39027829" cy="2079147"/>
          </a:xfrm>
          <a:prstGeom prst="rect">
            <a:avLst/>
          </a:prstGeom>
        </p:spPr>
        <p:txBody>
          <a:bodyPr wrap="square" tIns="382385">
            <a:spAutoFit/>
          </a:bodyPr>
          <a:lstStyle>
            <a:lvl1pPr marL="0" indent="0" algn="l" defTabSz="3017520" rtl="0" eaLnBrk="1" latinLnBrk="0" hangingPunct="1">
              <a:lnSpc>
                <a:spcPct val="90000"/>
              </a:lnSpc>
              <a:spcBef>
                <a:spcPts val="3300"/>
              </a:spcBef>
              <a:buFont typeface="Arial" panose="020B0604020202020204" pitchFamily="34" charset="0"/>
              <a:buNone/>
              <a:defRPr sz="4500" b="1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2631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7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719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806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8942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9818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069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157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244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673"/>
              </a:spcBef>
              <a:spcAft>
                <a:spcPts val="835"/>
              </a:spcAft>
            </a:pPr>
            <a:r>
              <a:rPr lang="en-US" sz="5576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pt-PT" sz="5576" dirty="0"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Gonçalo Nuno MENDES</a:t>
            </a:r>
            <a:r>
              <a:rPr lang="pt-PT" sz="5576" baseline="30000" dirty="0"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PT" sz="5576" dirty="0"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José GASCÃO</a:t>
            </a:r>
            <a:r>
              <a:rPr lang="pt-PT" sz="5576" baseline="30000" dirty="0"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PT" sz="5576" dirty="0"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Miguel ROLDÃO</a:t>
            </a:r>
            <a:r>
              <a:rPr lang="pt-PT" sz="5576" baseline="30000" dirty="0"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PT" sz="5576" dirty="0"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Sara ANTUNES</a:t>
            </a:r>
            <a:r>
              <a:rPr lang="pt-PT" sz="5576" baseline="30000" dirty="0"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pt-PT" sz="5576" dirty="0">
              <a:latin typeface="Gill Sans MT" panose="020B05020201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673"/>
              </a:spcBef>
              <a:spcAft>
                <a:spcPts val="835"/>
              </a:spcAft>
            </a:pPr>
            <a:r>
              <a:rPr lang="pt-PT" sz="4000" dirty="0">
                <a:latin typeface="Gill Sans MT" panose="020B0502020104020203" pitchFamily="34" charset="0"/>
                <a:cs typeface="Times New Roman" panose="02020603050405020304" pitchFamily="18" charset="0"/>
              </a:rPr>
              <a:t>1. AdP VALOR, Rua Visconde de Seabra 3, 1700-421 Lisboa, </a:t>
            </a:r>
            <a:r>
              <a:rPr lang="pt-PT" sz="4000" u="sng" dirty="0">
                <a:solidFill>
                  <a:srgbClr val="0000FF"/>
                </a:solidFill>
                <a:latin typeface="Gill Sans MT" panose="020B0502020104020203" pitchFamily="34" charset="0"/>
                <a:ea typeface="Times New Roman" panose="02020603050405020304" pitchFamily="18" charset="0"/>
                <a:hlinkClick r:id="rId2"/>
              </a:rPr>
              <a:t>goncalo.mendes@adp.pt</a:t>
            </a:r>
            <a:r>
              <a:rPr lang="pt-PT" sz="4000" dirty="0">
                <a:latin typeface="Gill Sans MT" panose="020B0502020104020203" pitchFamily="34" charset="0"/>
                <a:cs typeface="Times New Roman" panose="02020603050405020304" pitchFamily="18" charset="0"/>
              </a:rPr>
              <a:t>, </a:t>
            </a:r>
            <a:r>
              <a:rPr lang="pt-PT" sz="4000" u="sng" dirty="0">
                <a:solidFill>
                  <a:srgbClr val="0000FF"/>
                </a:solidFill>
                <a:latin typeface="Gill Sans MT" panose="020B0502020104020203" pitchFamily="34" charset="0"/>
                <a:ea typeface="Times New Roman" panose="02020603050405020304" pitchFamily="18" charset="0"/>
                <a:hlinkClick r:id="rId3"/>
              </a:rPr>
              <a:t>j.nunes@adp.pt</a:t>
            </a:r>
            <a:r>
              <a:rPr lang="pt-PT" sz="4000" dirty="0">
                <a:latin typeface="Gill Sans MT" panose="020B0502020104020203" pitchFamily="34" charset="0"/>
                <a:cs typeface="Times New Roman" panose="02020603050405020304" pitchFamily="18" charset="0"/>
              </a:rPr>
              <a:t>, </a:t>
            </a:r>
            <a:r>
              <a:rPr lang="pt-PT" sz="4000" u="sng" dirty="0">
                <a:solidFill>
                  <a:srgbClr val="0000FF"/>
                </a:solidFill>
                <a:latin typeface="Gill Sans MT" panose="020B0502020104020203" pitchFamily="34" charset="0"/>
                <a:ea typeface="Times New Roman" panose="02020603050405020304" pitchFamily="18" charset="0"/>
                <a:hlinkClick r:id="rId4"/>
              </a:rPr>
              <a:t>m.roldao@adp.pt</a:t>
            </a:r>
            <a:r>
              <a:rPr lang="pt-PT" sz="4000" dirty="0">
                <a:latin typeface="Gill Sans MT" panose="020B0502020104020203" pitchFamily="34" charset="0"/>
                <a:cs typeface="Times New Roman" panose="02020603050405020304" pitchFamily="18" charset="0"/>
              </a:rPr>
              <a:t>, </a:t>
            </a:r>
            <a:r>
              <a:rPr lang="pt-PT" sz="4000" u="sng" dirty="0">
                <a:solidFill>
                  <a:srgbClr val="0000FF"/>
                </a:solidFill>
                <a:latin typeface="Gill Sans MT" panose="020B0502020104020203" pitchFamily="34" charset="0"/>
                <a:ea typeface="Times New Roman" panose="02020603050405020304" pitchFamily="18" charset="0"/>
                <a:hlinkClick r:id="rId5"/>
              </a:rPr>
              <a:t>s.antunes@adp.pt</a:t>
            </a:r>
            <a:endParaRPr lang="pt-PT" sz="4000" dirty="0"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25">
            <a:extLst>
              <a:ext uri="{FF2B5EF4-FFF2-40B4-BE49-F238E27FC236}">
                <a16:creationId xmlns:a16="http://schemas.microsoft.com/office/drawing/2014/main" id="{F13F209A-FE1E-4BA5-9B43-8A034D4CEC29}"/>
              </a:ext>
            </a:extLst>
          </p:cNvPr>
          <p:cNvSpPr txBox="1">
            <a:spLocks/>
          </p:cNvSpPr>
          <p:nvPr/>
        </p:nvSpPr>
        <p:spPr>
          <a:xfrm>
            <a:off x="11842392" y="7027733"/>
            <a:ext cx="19247211" cy="1071516"/>
          </a:xfrm>
          <a:prstGeom prst="rect">
            <a:avLst/>
          </a:prstGeom>
        </p:spPr>
        <p:txBody>
          <a:bodyPr lIns="100364" tIns="100364" rIns="100364" bIns="100364" anchor="ctr" anchorCtr="0">
            <a:noAutofit/>
          </a:bodyPr>
          <a:lstStyle>
            <a:lvl1pPr marL="0" indent="0" algn="l" defTabSz="3017520" rtl="0" eaLnBrk="1" latinLnBrk="0" hangingPunct="1">
              <a:lnSpc>
                <a:spcPct val="90000"/>
              </a:lnSpc>
              <a:spcBef>
                <a:spcPts val="3300"/>
              </a:spcBef>
              <a:buFont typeface="Arial" panose="020B0604020202020204" pitchFamily="34" charset="0"/>
              <a:buNone/>
              <a:defRPr sz="4500" b="1" kern="1200">
                <a:solidFill>
                  <a:srgbClr val="5B9B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2631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7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719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806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8942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9818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069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157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244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273" dirty="0">
                <a:solidFill>
                  <a:srgbClr val="004077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DESCRIÇÃO DA APLICAÇÃO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8DF20807-9A7E-4582-9A77-B4231E840747}"/>
              </a:ext>
            </a:extLst>
          </p:cNvPr>
          <p:cNvSpPr txBox="1">
            <a:spLocks/>
          </p:cNvSpPr>
          <p:nvPr/>
        </p:nvSpPr>
        <p:spPr>
          <a:xfrm>
            <a:off x="1555043" y="9953686"/>
            <a:ext cx="8777677" cy="7086089"/>
          </a:xfrm>
          <a:prstGeom prst="rect">
            <a:avLst/>
          </a:prstGeom>
          <a:solidFill>
            <a:srgbClr val="004077"/>
          </a:solidFill>
        </p:spPr>
        <p:txBody>
          <a:bodyPr wrap="square" lIns="324000" tIns="324000" rIns="324000" bIns="324000" anchor="t" anchorCtr="0">
            <a:spAutoFit/>
          </a:bodyPr>
          <a:lstStyle>
            <a:lvl1pPr marL="0" indent="0" algn="l" defTabSz="3017520" rtl="0" eaLnBrk="1" latinLnBrk="0" hangingPunct="1">
              <a:lnSpc>
                <a:spcPct val="90000"/>
              </a:lnSpc>
              <a:spcBef>
                <a:spcPts val="33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22631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7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719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806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8942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9818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069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157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244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5200"/>
              </a:lnSpc>
              <a:spcAft>
                <a:spcPts val="418"/>
              </a:spcAft>
              <a:tabLst>
                <a:tab pos="1274542" algn="l"/>
              </a:tabLst>
            </a:pPr>
            <a:r>
              <a:rPr lang="pt-PT" sz="4000" dirty="0">
                <a:solidFill>
                  <a:schemeClr val="bg1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O </a:t>
            </a:r>
            <a:r>
              <a:rPr lang="pt-PT" sz="4000" b="1" dirty="0">
                <a:solidFill>
                  <a:schemeClr val="bg1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ASSET.ID </a:t>
            </a:r>
            <a:r>
              <a:rPr lang="pt-PT" sz="4000" dirty="0">
                <a:solidFill>
                  <a:schemeClr val="bg1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é uma aplicação informática concebida pela AdP VALOR no âmbito da estratégia de digitalização do Grupo Águas de Portugal.</a:t>
            </a:r>
          </a:p>
          <a:p>
            <a:pPr>
              <a:lnSpc>
                <a:spcPts val="5200"/>
              </a:lnSpc>
              <a:spcAft>
                <a:spcPts val="418"/>
              </a:spcAft>
              <a:tabLst>
                <a:tab pos="1274542" algn="l"/>
              </a:tabLst>
            </a:pPr>
            <a:r>
              <a:rPr lang="pt-PT" sz="4000" dirty="0">
                <a:solidFill>
                  <a:schemeClr val="bg1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Visa suportar as atividades de criação e gestão de um </a:t>
            </a:r>
            <a:r>
              <a:rPr lang="pt-PT" sz="4000" i="1" dirty="0">
                <a:solidFill>
                  <a:schemeClr val="bg1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Inventário Operacional</a:t>
            </a:r>
            <a:r>
              <a:rPr lang="pt-PT" sz="4000" dirty="0">
                <a:solidFill>
                  <a:schemeClr val="bg1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, tendo por base as características e necessidades de uma Entidade Gestora do setor da água.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E212FD54-3CFE-477A-A3A4-B556E157F1A9}"/>
              </a:ext>
            </a:extLst>
          </p:cNvPr>
          <p:cNvSpPr txBox="1">
            <a:spLocks/>
          </p:cNvSpPr>
          <p:nvPr/>
        </p:nvSpPr>
        <p:spPr>
          <a:xfrm>
            <a:off x="31976448" y="7027733"/>
            <a:ext cx="8530909" cy="1071516"/>
          </a:xfrm>
          <a:prstGeom prst="rect">
            <a:avLst/>
          </a:prstGeom>
        </p:spPr>
        <p:txBody>
          <a:bodyPr lIns="100364" tIns="100364" rIns="100364" bIns="100364" anchor="ctr" anchorCtr="0">
            <a:noAutofit/>
          </a:bodyPr>
          <a:lstStyle>
            <a:lvl1pPr marL="0" indent="0" algn="l" defTabSz="3017520" rtl="0" eaLnBrk="1" latinLnBrk="0" hangingPunct="1">
              <a:lnSpc>
                <a:spcPct val="90000"/>
              </a:lnSpc>
              <a:spcBef>
                <a:spcPts val="3300"/>
              </a:spcBef>
              <a:buFont typeface="Arial" panose="020B0604020202020204" pitchFamily="34" charset="0"/>
              <a:buNone/>
              <a:defRPr sz="4500" b="1" kern="1200">
                <a:solidFill>
                  <a:srgbClr val="5B9B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2631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7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719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806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8942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9818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069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157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244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273" dirty="0">
                <a:solidFill>
                  <a:srgbClr val="004077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40" name="Content Placeholder 9">
            <a:extLst>
              <a:ext uri="{FF2B5EF4-FFF2-40B4-BE49-F238E27FC236}">
                <a16:creationId xmlns:a16="http://schemas.microsoft.com/office/drawing/2014/main" id="{7D6BD066-06F9-406B-9ADF-61DFFBF067E3}"/>
              </a:ext>
            </a:extLst>
          </p:cNvPr>
          <p:cNvSpPr txBox="1">
            <a:spLocks/>
          </p:cNvSpPr>
          <p:nvPr/>
        </p:nvSpPr>
        <p:spPr>
          <a:xfrm>
            <a:off x="31976448" y="8430912"/>
            <a:ext cx="8836272" cy="7879149"/>
          </a:xfrm>
          <a:prstGeom prst="rect">
            <a:avLst/>
          </a:prstGeom>
        </p:spPr>
        <p:txBody>
          <a:bodyPr wrap="square" lIns="100364" tIns="100364" rIns="100364" bIns="100364" anchor="t" anchorCtr="0">
            <a:spAutoFit/>
          </a:bodyPr>
          <a:lstStyle>
            <a:lvl1pPr marL="0" indent="0" algn="l" defTabSz="3017520" rtl="0" eaLnBrk="1" latinLnBrk="0" hangingPunct="1">
              <a:lnSpc>
                <a:spcPct val="90000"/>
              </a:lnSpc>
              <a:spcBef>
                <a:spcPts val="33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22631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7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719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806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8942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9818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069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157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244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18"/>
              </a:spcAft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Uma </a:t>
            </a:r>
            <a:r>
              <a:rPr lang="pt-PT" sz="4000" b="1" dirty="0">
                <a:solidFill>
                  <a:srgbClr val="004077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Gestão de Ativos eficaz e otimizada </a:t>
            </a: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assenta no processamento de um grande conjunto de dados, podendo o </a:t>
            </a:r>
            <a:r>
              <a:rPr lang="pt-PT" sz="4000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Inventário Operacional</a:t>
            </a: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  constituir </a:t>
            </a:r>
            <a:r>
              <a:rPr lang="pt-PT" sz="4000" b="1" dirty="0">
                <a:solidFill>
                  <a:srgbClr val="004077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a base estruturada de referência</a:t>
            </a:r>
            <a:r>
              <a:rPr lang="pt-PT" sz="4000" dirty="0">
                <a:solidFill>
                  <a:srgbClr val="004077"/>
                </a:solidFill>
                <a:latin typeface="Gill Sans MT" panose="020B0502020104020203" pitchFamily="34" charset="0"/>
                <a:ea typeface="Times New Roman" panose="02020603050405020304" pitchFamily="18" charset="0"/>
              </a:rPr>
              <a:t> </a:t>
            </a: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para a sua gestão.</a:t>
            </a:r>
          </a:p>
          <a:p>
            <a:pPr>
              <a:spcAft>
                <a:spcPts val="418"/>
              </a:spcAft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O </a:t>
            </a:r>
            <a:r>
              <a:rPr lang="pt-PT" sz="4000" b="1" dirty="0">
                <a:solidFill>
                  <a:srgbClr val="004077"/>
                </a:solidFill>
                <a:latin typeface="Gill Sans MT" panose="020B0502020104020203" pitchFamily="34" charset="0"/>
              </a:rPr>
              <a:t>ASSET.ID </a:t>
            </a: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foi especialmente concebido como uma ferramenta que visa a criação e gestão do </a:t>
            </a:r>
            <a:r>
              <a:rPr lang="pt-PT" sz="4000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Inventário Operacional </a:t>
            </a: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calibrada com esse objetivo, indo ao encontro dos requisitos e necessidades associados ao ciclo urbano da água.</a:t>
            </a:r>
          </a:p>
        </p:txBody>
      </p:sp>
      <p:sp>
        <p:nvSpPr>
          <p:cNvPr id="26" name="Content Placeholder 9">
            <a:extLst>
              <a:ext uri="{FF2B5EF4-FFF2-40B4-BE49-F238E27FC236}">
                <a16:creationId xmlns:a16="http://schemas.microsoft.com/office/drawing/2014/main" id="{9CB63953-4142-41E4-95B0-29C78929BD02}"/>
              </a:ext>
            </a:extLst>
          </p:cNvPr>
          <p:cNvSpPr txBox="1">
            <a:spLocks/>
          </p:cNvSpPr>
          <p:nvPr/>
        </p:nvSpPr>
        <p:spPr>
          <a:xfrm>
            <a:off x="11842392" y="22113865"/>
            <a:ext cx="19247211" cy="7274945"/>
          </a:xfrm>
          <a:prstGeom prst="rect">
            <a:avLst/>
          </a:prstGeom>
        </p:spPr>
        <p:txBody>
          <a:bodyPr wrap="square" lIns="100364" tIns="100364" rIns="100364" bIns="100364" anchor="t" anchorCtr="0">
            <a:spAutoFit/>
          </a:bodyPr>
          <a:lstStyle>
            <a:lvl1pPr marL="0" indent="0" algn="l" defTabSz="3017520" rtl="0" eaLnBrk="1" latinLnBrk="0" hangingPunct="1">
              <a:lnSpc>
                <a:spcPct val="90000"/>
              </a:lnSpc>
              <a:spcBef>
                <a:spcPts val="33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22631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7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719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806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8942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9818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069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157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244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200"/>
              </a:spcBef>
              <a:spcAft>
                <a:spcPts val="418"/>
              </a:spcAft>
              <a:buClr>
                <a:srgbClr val="0070C0"/>
              </a:buClr>
              <a:tabLst>
                <a:tab pos="1274542" algn="l"/>
              </a:tabLst>
            </a:pPr>
            <a:r>
              <a:rPr lang="pt-PT" sz="4000" b="1" dirty="0">
                <a:solidFill>
                  <a:srgbClr val="F39200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MÓDULO DE INSPEÇÃO DE ATIVOS</a:t>
            </a:r>
          </a:p>
          <a:p>
            <a:pPr>
              <a:spcBef>
                <a:spcPts val="1673"/>
              </a:spcBef>
              <a:spcAft>
                <a:spcPts val="418"/>
              </a:spcAft>
              <a:tabLst>
                <a:tab pos="1274542" algn="l"/>
              </a:tabLst>
            </a:pPr>
            <a:r>
              <a:rPr lang="pt-PT" sz="4182" dirty="0">
                <a:latin typeface="Gill Sans MT" panose="020B0502020104020203" pitchFamily="34" charset="0"/>
                <a:ea typeface="Times New Roman" panose="02020603050405020304" pitchFamily="18" charset="0"/>
              </a:rPr>
              <a:t>Para registo das conclusões de ações de inspeção de condição dos </a:t>
            </a:r>
            <a:r>
              <a:rPr lang="pt-PT" sz="4182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Ativos Operacionais</a:t>
            </a:r>
            <a:r>
              <a:rPr lang="pt-PT" sz="4182" dirty="0">
                <a:latin typeface="Gill Sans MT" panose="020B0502020104020203" pitchFamily="34" charset="0"/>
                <a:ea typeface="Times New Roman" panose="02020603050405020304" pitchFamily="18" charset="0"/>
              </a:rPr>
              <a:t>, destacando-se as seguintes características principais:</a:t>
            </a:r>
          </a:p>
          <a:p>
            <a:pPr marL="571500" indent="-5715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tabLst>
                <a:tab pos="1274542" algn="l"/>
              </a:tabLst>
            </a:pPr>
            <a:r>
              <a:rPr lang="pt-PT" sz="4182" dirty="0">
                <a:latin typeface="Gill Sans MT" panose="020B0502020104020203" pitchFamily="34" charset="0"/>
                <a:ea typeface="Times New Roman" panose="02020603050405020304" pitchFamily="18" charset="0"/>
              </a:rPr>
              <a:t>ter como base o </a:t>
            </a:r>
            <a:r>
              <a:rPr lang="pt-PT" sz="4182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Inventário Operacional</a:t>
            </a:r>
            <a:r>
              <a:rPr lang="pt-PT" sz="4182" dirty="0">
                <a:latin typeface="Gill Sans MT" panose="020B0502020104020203" pitchFamily="34" charset="0"/>
                <a:ea typeface="Times New Roman" panose="02020603050405020304" pitchFamily="18" charset="0"/>
              </a:rPr>
              <a:t> que a EG já dispõe</a:t>
            </a:r>
          </a:p>
          <a:p>
            <a:pPr marL="571500" indent="-5715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tabLst>
                <a:tab pos="1274542" algn="l"/>
              </a:tabLst>
            </a:pPr>
            <a:r>
              <a:rPr lang="pt-PT" sz="4182" dirty="0">
                <a:latin typeface="Gill Sans MT" panose="020B0502020104020203" pitchFamily="34" charset="0"/>
              </a:rPr>
              <a:t>estar capacitado para funcionamento em modo </a:t>
            </a:r>
            <a:r>
              <a:rPr lang="pt-PT" sz="4182" i="1" dirty="0">
                <a:latin typeface="Gill Sans MT" panose="020B0502020104020203" pitchFamily="34" charset="0"/>
              </a:rPr>
              <a:t>offline</a:t>
            </a:r>
            <a:r>
              <a:rPr lang="pt-PT" sz="4182" dirty="0">
                <a:latin typeface="Gill Sans MT" panose="020B0502020104020203" pitchFamily="34" charset="0"/>
              </a:rPr>
              <a:t> e em regime de </a:t>
            </a:r>
            <a:r>
              <a:rPr lang="pt-PT" sz="4182" dirty="0" err="1">
                <a:latin typeface="Gill Sans MT" panose="020B0502020104020203" pitchFamily="34" charset="0"/>
              </a:rPr>
              <a:t>multi-equipa</a:t>
            </a:r>
            <a:endParaRPr lang="pt-PT" sz="4182" dirty="0">
              <a:latin typeface="Gill Sans MT" panose="020B0502020104020203" pitchFamily="34" charset="0"/>
            </a:endParaRPr>
          </a:p>
          <a:p>
            <a:pPr marL="571500" indent="-5715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tabLst>
                <a:tab pos="1274542" algn="l"/>
              </a:tabLst>
            </a:pPr>
            <a:r>
              <a:rPr lang="pt-PT" sz="4182" dirty="0">
                <a:latin typeface="Gill Sans MT" panose="020B0502020104020203" pitchFamily="34" charset="0"/>
              </a:rPr>
              <a:t>prever a avaliação individualizada de construção civil, eletromecânica, instalação elétrica e instrumentação de um </a:t>
            </a:r>
            <a:r>
              <a:rPr lang="pt-PT" sz="4182" i="1" dirty="0">
                <a:latin typeface="Gill Sans MT" panose="020B0502020104020203" pitchFamily="34" charset="0"/>
              </a:rPr>
              <a:t>Ativo Operacional</a:t>
            </a:r>
          </a:p>
          <a:p>
            <a:pPr marL="637270" indent="-63727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tabLst>
                <a:tab pos="1274542" algn="l"/>
              </a:tabLst>
            </a:pPr>
            <a:r>
              <a:rPr lang="pt-PT" sz="4182" dirty="0">
                <a:latin typeface="Gill Sans MT" panose="020B0502020104020203" pitchFamily="34" charset="0"/>
                <a:ea typeface="Times New Roman" panose="02020603050405020304" pitchFamily="18" charset="0"/>
              </a:rPr>
              <a:t>complementar a inspeção com registo(s) fotográfico(s) do </a:t>
            </a:r>
            <a:r>
              <a:rPr lang="pt-PT" sz="4182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Ativo Operacional</a:t>
            </a:r>
          </a:p>
          <a:p>
            <a:pPr marL="637270" indent="-63727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tabLst>
                <a:tab pos="1274542" algn="l"/>
              </a:tabLst>
            </a:pPr>
            <a:r>
              <a:rPr lang="pt-PT" sz="4182" dirty="0">
                <a:latin typeface="Gill Sans MT" panose="020B0502020104020203" pitchFamily="34" charset="0"/>
                <a:ea typeface="Times New Roman" panose="02020603050405020304" pitchFamily="18" charset="0"/>
              </a:rPr>
              <a:t>identificar e caracterizar ações e/ou necessidades de melhoria</a:t>
            </a:r>
          </a:p>
          <a:p>
            <a:pPr marL="637270" indent="-63727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tabLst>
                <a:tab pos="1274542" algn="l"/>
              </a:tabLst>
            </a:pPr>
            <a:r>
              <a:rPr lang="pt-PT" sz="4182" dirty="0">
                <a:latin typeface="Gill Sans MT" panose="020B0502020104020203" pitchFamily="34" charset="0"/>
              </a:rPr>
              <a:t>extração de relatórios para validação e/ou </a:t>
            </a:r>
            <a:r>
              <a:rPr lang="pt-PT" sz="4182" i="1" dirty="0">
                <a:latin typeface="Gill Sans MT" panose="020B0502020104020203" pitchFamily="34" charset="0"/>
              </a:rPr>
              <a:t>upload</a:t>
            </a:r>
            <a:r>
              <a:rPr lang="pt-PT" sz="4182" dirty="0">
                <a:latin typeface="Gill Sans MT" panose="020B0502020104020203" pitchFamily="34" charset="0"/>
              </a:rPr>
              <a:t> para base central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C6372813-34F4-4B91-A093-7979436817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58388" y="50392139"/>
            <a:ext cx="8530909" cy="4622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7" name="Picture 4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4FC51EC-A328-42F9-B67E-D4597F471C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29130" y="16621127"/>
            <a:ext cx="8530908" cy="4474912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26D3D84-49D4-4070-A5B2-78C4D5B190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129130" y="21768417"/>
            <a:ext cx="8530908" cy="4674749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0792102-C371-4D6F-96D8-421FC118F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8432" y="27157681"/>
            <a:ext cx="7384288" cy="195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88F2CC3E-DFA3-4C03-857E-F98F696EA7DA}"/>
              </a:ext>
            </a:extLst>
          </p:cNvPr>
          <p:cNvSpPr txBox="1">
            <a:spLocks/>
          </p:cNvSpPr>
          <p:nvPr/>
        </p:nvSpPr>
        <p:spPr>
          <a:xfrm>
            <a:off x="1492746" y="20883880"/>
            <a:ext cx="8839974" cy="8974320"/>
          </a:xfrm>
          <a:prstGeom prst="rect">
            <a:avLst/>
          </a:prstGeom>
        </p:spPr>
        <p:txBody>
          <a:bodyPr wrap="square" lIns="100364" tIns="100364" rIns="100364" bIns="100364" anchor="t" anchorCtr="0">
            <a:spAutoFit/>
          </a:bodyPr>
          <a:lstStyle>
            <a:lvl1pPr marL="0" indent="0" algn="l" defTabSz="3017520" rtl="0" eaLnBrk="1" latinLnBrk="0" hangingPunct="1">
              <a:lnSpc>
                <a:spcPct val="90000"/>
              </a:lnSpc>
              <a:spcBef>
                <a:spcPts val="33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22631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7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719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806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8942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9818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069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157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244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00000"/>
              </a:lnSpc>
              <a:spcBef>
                <a:spcPts val="360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Garantir que o </a:t>
            </a:r>
            <a:r>
              <a:rPr lang="pt-PT" sz="4000" i="1" dirty="0">
                <a:latin typeface="Gill Sans MT" panose="020B0502020104020203" pitchFamily="34" charset="0"/>
              </a:rPr>
              <a:t>Inventário Operacional </a:t>
            </a:r>
            <a:r>
              <a:rPr lang="pt-PT" sz="4000" dirty="0">
                <a:latin typeface="Gill Sans MT" panose="020B0502020104020203" pitchFamily="34" charset="0"/>
              </a:rPr>
              <a:t>de uma Entidade Gestora cumpre com padrões normalizados e transversais.</a:t>
            </a:r>
          </a:p>
          <a:p>
            <a:pPr marL="571500" indent="-571500">
              <a:lnSpc>
                <a:spcPct val="100000"/>
              </a:lnSpc>
              <a:spcBef>
                <a:spcPts val="360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Suportar e agilizar as ações de registo de dados em campanhas de terreno que visem a inventariação e inspeção de </a:t>
            </a:r>
            <a:r>
              <a:rPr lang="pt-PT" sz="4000" i="1" dirty="0">
                <a:latin typeface="Gill Sans MT" panose="020B0502020104020203" pitchFamily="34" charset="0"/>
              </a:rPr>
              <a:t>Ativos Operacionais.</a:t>
            </a:r>
          </a:p>
          <a:p>
            <a:pPr marL="571500" indent="-571500">
              <a:lnSpc>
                <a:spcPct val="100000"/>
              </a:lnSpc>
              <a:spcBef>
                <a:spcPts val="3600"/>
              </a:spcBef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Assegurar que o </a:t>
            </a:r>
            <a:r>
              <a:rPr lang="pt-PT" sz="4000" i="1" dirty="0">
                <a:latin typeface="Gill Sans MT" panose="020B0502020104020203" pitchFamily="34" charset="0"/>
              </a:rPr>
              <a:t>Inventário Operacional </a:t>
            </a:r>
            <a:r>
              <a:rPr lang="pt-PT" sz="4000" dirty="0">
                <a:latin typeface="Gill Sans MT" panose="020B0502020104020203" pitchFamily="34" charset="0"/>
              </a:rPr>
              <a:t>constitui uma base estruturada e válida para referenciação e gestão de dados operacionais de uma Entidade Gestora.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BF75C812-6709-4538-9872-3EB3E189C434}"/>
              </a:ext>
            </a:extLst>
          </p:cNvPr>
          <p:cNvSpPr txBox="1">
            <a:spLocks/>
          </p:cNvSpPr>
          <p:nvPr/>
        </p:nvSpPr>
        <p:spPr>
          <a:xfrm>
            <a:off x="1492746" y="18325183"/>
            <a:ext cx="9541014" cy="1940343"/>
          </a:xfrm>
          <a:prstGeom prst="rect">
            <a:avLst/>
          </a:prstGeom>
        </p:spPr>
        <p:txBody>
          <a:bodyPr wrap="square" lIns="100364" tIns="100364" rIns="100364" bIns="100364" anchor="ctr" anchorCtr="0">
            <a:spAutoFit/>
          </a:bodyPr>
          <a:lstStyle>
            <a:lvl1pPr marL="0" indent="0" algn="l" defTabSz="3017520" rtl="0" eaLnBrk="1" latinLnBrk="0" hangingPunct="1">
              <a:lnSpc>
                <a:spcPct val="90000"/>
              </a:lnSpc>
              <a:spcBef>
                <a:spcPts val="3300"/>
              </a:spcBef>
              <a:buFont typeface="Arial" panose="020B0604020202020204" pitchFamily="34" charset="0"/>
              <a:buNone/>
              <a:defRPr sz="4500" b="1" kern="1200">
                <a:solidFill>
                  <a:srgbClr val="5B9BD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2631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7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719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806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8942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9818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069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157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244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273" dirty="0">
                <a:solidFill>
                  <a:srgbClr val="004077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PRINCIPAIS OBJETIVOS</a:t>
            </a:r>
          </a:p>
        </p:txBody>
      </p:sp>
      <p:sp>
        <p:nvSpPr>
          <p:cNvPr id="22" name="Content Placeholder 9">
            <a:extLst>
              <a:ext uri="{FF2B5EF4-FFF2-40B4-BE49-F238E27FC236}">
                <a16:creationId xmlns:a16="http://schemas.microsoft.com/office/drawing/2014/main" id="{01AD6C89-67D0-4AEC-A18E-EB69E9998A4C}"/>
              </a:ext>
            </a:extLst>
          </p:cNvPr>
          <p:cNvSpPr txBox="1">
            <a:spLocks/>
          </p:cNvSpPr>
          <p:nvPr/>
        </p:nvSpPr>
        <p:spPr>
          <a:xfrm>
            <a:off x="11747255" y="8401839"/>
            <a:ext cx="19236446" cy="13106845"/>
          </a:xfrm>
          <a:prstGeom prst="rect">
            <a:avLst/>
          </a:prstGeom>
        </p:spPr>
        <p:txBody>
          <a:bodyPr wrap="square" lIns="100364" tIns="100364" rIns="100364" bIns="50182" anchor="t" anchorCtr="0">
            <a:spAutoFit/>
          </a:bodyPr>
          <a:lstStyle>
            <a:lvl1pPr marL="0" indent="0" algn="l" defTabSz="3017520" rtl="0" eaLnBrk="1" latinLnBrk="0" hangingPunct="1">
              <a:lnSpc>
                <a:spcPct val="90000"/>
              </a:lnSpc>
              <a:spcBef>
                <a:spcPts val="33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22631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7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719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806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8942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9818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0694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1570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24460" indent="-754380" algn="l" defTabSz="3017520" rtl="0" eaLnBrk="1" latinLnBrk="0" hangingPunct="1">
              <a:lnSpc>
                <a:spcPct val="90000"/>
              </a:lnSpc>
              <a:spcBef>
                <a:spcPts val="1650"/>
              </a:spcBef>
              <a:buFont typeface="Arial" panose="020B0604020202020204" pitchFamily="34" charset="0"/>
              <a:buChar char="•"/>
              <a:defRPr sz="5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200"/>
              </a:spcBef>
              <a:buClr>
                <a:srgbClr val="0070C0"/>
              </a:buClr>
              <a:tabLst>
                <a:tab pos="1274542" algn="l"/>
              </a:tabLst>
            </a:pPr>
            <a:r>
              <a:rPr lang="pt-PT" sz="4000" b="1" dirty="0">
                <a:solidFill>
                  <a:srgbClr val="F39200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MÓDULO DE INVENTARIAÇÃO DE ATIVOS</a:t>
            </a:r>
          </a:p>
          <a:p>
            <a:pPr>
              <a:lnSpc>
                <a:spcPct val="100000"/>
              </a:lnSpc>
              <a:spcBef>
                <a:spcPts val="1673"/>
              </a:spcBef>
              <a:spcAft>
                <a:spcPts val="418"/>
              </a:spcAft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Ferramenta de inventariação de base normalizada, onde o utilizador credenciado poderá criar um </a:t>
            </a:r>
            <a:r>
              <a:rPr lang="pt-PT" sz="4000" i="1" dirty="0">
                <a:latin typeface="Gill Sans MT" panose="020B0502020104020203" pitchFamily="34" charset="0"/>
              </a:rPr>
              <a:t>Inventário Operacional </a:t>
            </a:r>
            <a:r>
              <a:rPr lang="pt-PT" sz="4000" dirty="0">
                <a:latin typeface="Gill Sans MT" panose="020B0502020104020203" pitchFamily="34" charset="0"/>
              </a:rPr>
              <a:t>de raiz, ou carregar um </a:t>
            </a:r>
            <a:r>
              <a:rPr lang="pt-PT" sz="4000" i="1" dirty="0">
                <a:latin typeface="Gill Sans MT" panose="020B0502020104020203" pitchFamily="34" charset="0"/>
              </a:rPr>
              <a:t>Inventário Operacional existente </a:t>
            </a:r>
            <a:r>
              <a:rPr lang="pt-PT" sz="4000" dirty="0">
                <a:latin typeface="Gill Sans MT" panose="020B0502020104020203" pitchFamily="34" charset="0"/>
              </a:rPr>
              <a:t>para validação/atualização. </a:t>
            </a:r>
          </a:p>
          <a:p>
            <a:pPr>
              <a:lnSpc>
                <a:spcPct val="100000"/>
              </a:lnSpc>
              <a:spcBef>
                <a:spcPts val="1673"/>
              </a:spcBef>
              <a:spcAft>
                <a:spcPts val="418"/>
              </a:spcAft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O </a:t>
            </a:r>
            <a:r>
              <a:rPr lang="pt-PT" sz="4000" b="1" dirty="0">
                <a:solidFill>
                  <a:srgbClr val="004077"/>
                </a:solidFill>
                <a:latin typeface="Gill Sans MT" panose="020B0502020104020203" pitchFamily="34" charset="0"/>
              </a:rPr>
              <a:t>ASSET.ID </a:t>
            </a:r>
            <a:r>
              <a:rPr lang="pt-PT" sz="4000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permite</a:t>
            </a: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:</a:t>
            </a:r>
          </a:p>
          <a:p>
            <a:pPr marL="637270" indent="-63727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ter </a:t>
            </a:r>
            <a:r>
              <a:rPr lang="pt-PT" sz="4000" i="1" dirty="0">
                <a:latin typeface="Gill Sans MT" panose="020B0502020104020203" pitchFamily="34" charset="0"/>
                <a:ea typeface="Times New Roman" panose="02020603050405020304" pitchFamily="18" charset="0"/>
              </a:rPr>
              <a:t>Estruturas de Localização</a:t>
            </a: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 hierárquicas com diferentes níveis</a:t>
            </a:r>
          </a:p>
          <a:p>
            <a:pPr marL="637270" indent="-63727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classificar os níveis fazendo variar os respetivos campos de caracterização</a:t>
            </a:r>
          </a:p>
          <a:p>
            <a:pPr marL="637270" indent="-637270">
              <a:lnSpc>
                <a:spcPct val="10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PT" sz="4000" dirty="0">
                <a:latin typeface="Gill Sans MT" panose="020B0502020104020203" pitchFamily="34" charset="0"/>
                <a:ea typeface="Times New Roman" panose="02020603050405020304" pitchFamily="18" charset="0"/>
              </a:rPr>
              <a:t>atribuir codificações únicas por nível</a:t>
            </a:r>
            <a:endParaRPr lang="pt-PT" sz="4000" i="1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pPr marL="637270" indent="-637270">
              <a:lnSpc>
                <a:spcPct val="100000"/>
              </a:lnSpc>
              <a:spcBef>
                <a:spcPts val="1200"/>
              </a:spcBef>
              <a:spcAft>
                <a:spcPts val="418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gerir a </a:t>
            </a:r>
            <a:r>
              <a:rPr lang="pt-PT" sz="4000" i="1" dirty="0">
                <a:latin typeface="Gill Sans MT" panose="020B0502020104020203" pitchFamily="34" charset="0"/>
              </a:rPr>
              <a:t>Estrutura de Localização </a:t>
            </a:r>
            <a:r>
              <a:rPr lang="pt-PT" sz="4000" dirty="0">
                <a:latin typeface="Gill Sans MT" panose="020B0502020104020203" pitchFamily="34" charset="0"/>
              </a:rPr>
              <a:t>por criação ou extinção de localizações</a:t>
            </a:r>
          </a:p>
          <a:p>
            <a:pPr marL="637270" indent="-637270">
              <a:lnSpc>
                <a:spcPct val="100000"/>
              </a:lnSpc>
              <a:spcBef>
                <a:spcPts val="1200"/>
              </a:spcBef>
              <a:spcAft>
                <a:spcPts val="418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criar novos </a:t>
            </a:r>
            <a:r>
              <a:rPr lang="pt-PT" sz="4000" i="1" dirty="0">
                <a:latin typeface="Gill Sans MT" panose="020B0502020104020203" pitchFamily="34" charset="0"/>
              </a:rPr>
              <a:t>Ativos Operacionais e/</a:t>
            </a:r>
            <a:r>
              <a:rPr lang="pt-PT" sz="4000" dirty="0">
                <a:latin typeface="Gill Sans MT" panose="020B0502020104020203" pitchFamily="34" charset="0"/>
              </a:rPr>
              <a:t>ou atualizar dados dos existentes</a:t>
            </a:r>
          </a:p>
          <a:p>
            <a:pPr marL="637270" indent="-637270">
              <a:lnSpc>
                <a:spcPct val="100000"/>
              </a:lnSpc>
              <a:spcBef>
                <a:spcPts val="1200"/>
              </a:spcBef>
              <a:spcAft>
                <a:spcPts val="418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caracterizar o </a:t>
            </a:r>
            <a:r>
              <a:rPr lang="pt-PT" sz="4000" i="1" dirty="0">
                <a:latin typeface="Gill Sans MT" panose="020B0502020104020203" pitchFamily="34" charset="0"/>
              </a:rPr>
              <a:t>Ativo Operacional </a:t>
            </a:r>
            <a:r>
              <a:rPr lang="pt-PT" sz="4000" dirty="0">
                <a:latin typeface="Gill Sans MT" panose="020B0502020104020203" pitchFamily="34" charset="0"/>
              </a:rPr>
              <a:t>com atributos de caracterização</a:t>
            </a:r>
          </a:p>
          <a:p>
            <a:pPr>
              <a:spcAft>
                <a:spcPts val="418"/>
              </a:spcAft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Outras capacidades complementares:</a:t>
            </a:r>
          </a:p>
          <a:p>
            <a:pPr marL="637270" indent="-63727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captação e associação direta </a:t>
            </a:r>
            <a:r>
              <a:rPr lang="pt-PT" sz="4000" i="1" dirty="0">
                <a:latin typeface="Gill Sans MT" panose="020B0502020104020203" pitchFamily="34" charset="0"/>
              </a:rPr>
              <a:t>in situ</a:t>
            </a:r>
            <a:r>
              <a:rPr lang="pt-PT" sz="4000" dirty="0">
                <a:latin typeface="Gill Sans MT" panose="020B0502020104020203" pitchFamily="34" charset="0"/>
              </a:rPr>
              <a:t> de registos fotográficos</a:t>
            </a:r>
          </a:p>
          <a:p>
            <a:pPr marL="637270" indent="-63727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consulta de registos fotográficos anteriores associados a um </a:t>
            </a:r>
            <a:r>
              <a:rPr lang="pt-PT" sz="4000" i="1" dirty="0">
                <a:latin typeface="Gill Sans MT" panose="020B0502020104020203" pitchFamily="34" charset="0"/>
              </a:rPr>
              <a:t>Ativo Operacional</a:t>
            </a:r>
            <a:endParaRPr lang="pt-PT" sz="4000" dirty="0">
              <a:latin typeface="Gill Sans MT" panose="020B0502020104020203" pitchFamily="34" charset="0"/>
            </a:endParaRPr>
          </a:p>
          <a:p>
            <a:pPr marL="637270" indent="-63727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uso compatibilizado de vários equipamentos em simultâneo</a:t>
            </a:r>
          </a:p>
          <a:p>
            <a:pPr marL="637270" indent="-63727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modo </a:t>
            </a:r>
            <a:r>
              <a:rPr lang="pt-PT" sz="4000" i="1" dirty="0">
                <a:latin typeface="Gill Sans MT" panose="020B0502020104020203" pitchFamily="34" charset="0"/>
              </a:rPr>
              <a:t>offline </a:t>
            </a:r>
            <a:r>
              <a:rPr lang="pt-PT" sz="4000" dirty="0">
                <a:latin typeface="Gill Sans MT" panose="020B0502020104020203" pitchFamily="34" charset="0"/>
              </a:rPr>
              <a:t>para funcionamento locais com a ausência de rede de dados móveis</a:t>
            </a:r>
          </a:p>
          <a:p>
            <a:pPr marL="637270" indent="-63727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tabLst>
                <a:tab pos="1274542" algn="l"/>
              </a:tabLst>
            </a:pPr>
            <a:r>
              <a:rPr lang="pt-PT" sz="4000" dirty="0">
                <a:latin typeface="Gill Sans MT" panose="020B0502020104020203" pitchFamily="34" charset="0"/>
              </a:rPr>
              <a:t>extração de relatórios para validação e/ou upload para bases centrais de cadastro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2981B16-261A-4AD6-B1A2-1EF1A0B024D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43" y="7027733"/>
            <a:ext cx="8530908" cy="194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6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</TotalTime>
  <Words>517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Wingdings</vt:lpstr>
      <vt:lpstr>Office Theme</vt:lpstr>
      <vt:lpstr>PowerPoint Presentation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Stanco, Giulia (AGLX)</dc:creator>
  <cp:lastModifiedBy>Gonçalo Nuno Mendes</cp:lastModifiedBy>
  <cp:revision>60</cp:revision>
  <dcterms:created xsi:type="dcterms:W3CDTF">2017-02-21T14:10:55Z</dcterms:created>
  <dcterms:modified xsi:type="dcterms:W3CDTF">2022-06-15T15:17:53Z</dcterms:modified>
</cp:coreProperties>
</file>