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5143500" type="screen16x9"/>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10" d="100"/>
          <a:sy n="110" d="100"/>
        </p:scale>
        <p:origin x="-581" y="-62"/>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5E2B2F-2BBB-4B69-A108-87A352607F14}" type="datetimeFigureOut">
              <a:rPr lang="pt-BR" smtClean="0"/>
              <a:t>15/06/2022</a:t>
            </a:fld>
            <a:endParaRPr lang="pt-BR"/>
          </a:p>
        </p:txBody>
      </p:sp>
      <p:sp>
        <p:nvSpPr>
          <p:cNvPr id="4" name="Espaço Reservado para Imagem de Sli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5B7BFE-8A8E-41CF-91C6-282B8EABEF6E}" type="slidenum">
              <a:rPr lang="pt-BR" smtClean="0"/>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A95B7BFE-8A8E-41CF-91C6-282B8EABEF6E}" type="slidenum">
              <a:rPr lang="pt-BR" smtClean="0"/>
              <a:t>1</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597819"/>
            <a:ext cx="7772400" cy="1102519"/>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55E917C8-22FC-47CC-8374-396C72332565}" type="datetimeFigureOut">
              <a:rPr lang="pt-BR" smtClean="0"/>
              <a:pPr/>
              <a:t>15/06/2022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653603D-737C-4C73-A272-26F15742409E}"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55E917C8-22FC-47CC-8374-396C72332565}" type="datetimeFigureOut">
              <a:rPr lang="pt-BR" smtClean="0"/>
              <a:pPr/>
              <a:t>15/06/2022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653603D-737C-4C73-A272-26F15742409E}"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05979"/>
            <a:ext cx="2057400" cy="4388644"/>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05979"/>
            <a:ext cx="6019800" cy="4388644"/>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55E917C8-22FC-47CC-8374-396C72332565}" type="datetimeFigureOut">
              <a:rPr lang="pt-BR" smtClean="0"/>
              <a:pPr/>
              <a:t>15/06/2022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653603D-737C-4C73-A272-26F15742409E}"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55E917C8-22FC-47CC-8374-396C72332565}" type="datetimeFigureOut">
              <a:rPr lang="pt-BR" smtClean="0"/>
              <a:pPr/>
              <a:t>15/06/2022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653603D-737C-4C73-A272-26F15742409E}"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3305176"/>
            <a:ext cx="7772400" cy="1021556"/>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55E917C8-22FC-47CC-8374-396C72332565}" type="datetimeFigureOut">
              <a:rPr lang="pt-BR" smtClean="0"/>
              <a:pPr/>
              <a:t>15/06/2022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653603D-737C-4C73-A272-26F15742409E}"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55E917C8-22FC-47CC-8374-396C72332565}" type="datetimeFigureOut">
              <a:rPr lang="pt-BR" smtClean="0"/>
              <a:pPr/>
              <a:t>15/06/2022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653603D-737C-4C73-A272-26F15742409E}"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55E917C8-22FC-47CC-8374-396C72332565}" type="datetimeFigureOut">
              <a:rPr lang="pt-BR" smtClean="0"/>
              <a:pPr/>
              <a:t>15/06/2022</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6653603D-737C-4C73-A272-26F15742409E}"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55E917C8-22FC-47CC-8374-396C72332565}" type="datetimeFigureOut">
              <a:rPr lang="pt-BR" smtClean="0"/>
              <a:pPr/>
              <a:t>15/06/2022</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6653603D-737C-4C73-A272-26F15742409E}"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55E917C8-22FC-47CC-8374-396C72332565}" type="datetimeFigureOut">
              <a:rPr lang="pt-BR" smtClean="0"/>
              <a:pPr/>
              <a:t>15/06/2022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6653603D-737C-4C73-A272-26F15742409E}"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1" y="204787"/>
            <a:ext cx="3008313" cy="871538"/>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55E917C8-22FC-47CC-8374-396C72332565}" type="datetimeFigureOut">
              <a:rPr lang="pt-BR" smtClean="0"/>
              <a:pPr/>
              <a:t>15/06/2022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653603D-737C-4C73-A272-26F15742409E}"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3600450"/>
            <a:ext cx="5486400" cy="425054"/>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55E917C8-22FC-47CC-8374-396C72332565}" type="datetimeFigureOut">
              <a:rPr lang="pt-BR" smtClean="0"/>
              <a:pPr/>
              <a:t>15/06/2022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653603D-737C-4C73-A272-26F15742409E}"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5E917C8-22FC-47CC-8374-396C72332565}" type="datetimeFigureOut">
              <a:rPr lang="pt-BR" smtClean="0"/>
              <a:pPr/>
              <a:t>15/06/2022</a:t>
            </a:fld>
            <a:endParaRPr lang="pt-BR"/>
          </a:p>
        </p:txBody>
      </p:sp>
      <p:sp>
        <p:nvSpPr>
          <p:cNvPr id="5" name="Espaço Reservado para Rodapé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653603D-737C-4C73-A272-26F15742409E}"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1406" y="1071552"/>
            <a:ext cx="4429156" cy="4000528"/>
          </a:xfrm>
        </p:spPr>
        <p:txBody>
          <a:bodyPr>
            <a:normAutofit fontScale="25000" lnSpcReduction="20000"/>
          </a:bodyPr>
          <a:lstStyle/>
          <a:p>
            <a:pPr algn="l"/>
            <a:r>
              <a:rPr lang="pt-BR" sz="2400" b="1" dirty="0" smtClean="0">
                <a:solidFill>
                  <a:schemeClr val="tx1"/>
                </a:solidFill>
                <a:latin typeface="Arial" pitchFamily="34" charset="0"/>
                <a:cs typeface="Arial" pitchFamily="34" charset="0"/>
              </a:rPr>
              <a:t>Introdução/Objetivo(s)</a:t>
            </a:r>
          </a:p>
          <a:p>
            <a:pPr algn="just"/>
            <a:r>
              <a:rPr lang="pt-PT" sz="2400" dirty="0" smtClean="0">
                <a:solidFill>
                  <a:schemeClr val="tx1"/>
                </a:solidFill>
                <a:latin typeface="Arial" pitchFamily="34" charset="0"/>
                <a:cs typeface="Arial" pitchFamily="34" charset="0"/>
              </a:rPr>
              <a:t>A urbanização não planejada gera efeitos ambientais negativos nos territórios e evidencia a insuficiência do uso de ferramentas de comando e controle para garantir a qualidade ambiental. No município de São José dos Campos (SP) foi iniciado, em 2006, o Programa Revitalização de Nascentes (PRN) que possui como objetivo a identificação e recuperação de nascentes urbanas e cursos d’água degradados. Nesse contexto, este projeto teve como objetivo o reconhecimento dos serviços ecossistêmicos (SEs) prestados por microbacias de nascentes urbanas neste município, por meio de estudo de caso em quatro nascentes abarcadas pelo PRN, localizadas em diferentes macrorregiões.</a:t>
            </a:r>
          </a:p>
          <a:p>
            <a:pPr algn="just"/>
            <a:endParaRPr lang="pt-PT" sz="2400" dirty="0" smtClean="0">
              <a:solidFill>
                <a:schemeClr val="tx1"/>
              </a:solidFill>
              <a:latin typeface="Arial" pitchFamily="34" charset="0"/>
              <a:cs typeface="Arial" pitchFamily="34" charset="0"/>
            </a:endParaRPr>
          </a:p>
          <a:p>
            <a:pPr algn="just"/>
            <a:r>
              <a:rPr lang="pt-PT" sz="2400" b="1" dirty="0" smtClean="0">
                <a:solidFill>
                  <a:schemeClr val="tx1"/>
                </a:solidFill>
                <a:latin typeface="Arial" pitchFamily="34" charset="0"/>
                <a:cs typeface="Arial" pitchFamily="34" charset="0"/>
              </a:rPr>
              <a:t>Metodologia</a:t>
            </a:r>
          </a:p>
          <a:p>
            <a:pPr algn="just"/>
            <a:r>
              <a:rPr lang="pt-PT" sz="2400" dirty="0" smtClean="0">
                <a:solidFill>
                  <a:schemeClr val="tx1"/>
                </a:solidFill>
                <a:latin typeface="Arial" pitchFamily="34" charset="0"/>
                <a:cs typeface="Arial" pitchFamily="34" charset="0"/>
              </a:rPr>
              <a:t>Realizou-se primeiramente uma revisão sistêmica por meio do uso do Método de Pesquisa em Arquivo. As transformações das áreas </a:t>
            </a:r>
            <a:r>
              <a:rPr lang="pt-BR" sz="2400" dirty="0" smtClean="0">
                <a:solidFill>
                  <a:schemeClr val="tx1"/>
                </a:solidFill>
                <a:latin typeface="Arial" pitchFamily="34" charset="0"/>
                <a:cs typeface="Arial" pitchFamily="34" charset="0"/>
              </a:rPr>
              <a:t>foram representadas por meio de fotointerpretação de </a:t>
            </a:r>
            <a:r>
              <a:rPr lang="pt-PT" sz="2400" dirty="0" smtClean="0">
                <a:solidFill>
                  <a:schemeClr val="tx1"/>
                </a:solidFill>
                <a:latin typeface="Arial" pitchFamily="34" charset="0"/>
                <a:cs typeface="Arial" pitchFamily="34" charset="0"/>
              </a:rPr>
              <a:t>, foi elaborada uma linha temporal com fotografias do ano do plantio (Sundfield et al</a:t>
            </a:r>
            <a:r>
              <a:rPr lang="pt-PT" sz="2400" i="1" dirty="0" smtClean="0">
                <a:solidFill>
                  <a:schemeClr val="tx1"/>
                </a:solidFill>
                <a:latin typeface="Arial" pitchFamily="34" charset="0"/>
                <a:cs typeface="Arial" pitchFamily="34" charset="0"/>
              </a:rPr>
              <a:t>.</a:t>
            </a:r>
            <a:r>
              <a:rPr lang="pt-PT" sz="2400" dirty="0" smtClean="0">
                <a:solidFill>
                  <a:schemeClr val="tx1"/>
                </a:solidFill>
                <a:latin typeface="Arial" pitchFamily="34" charset="0"/>
                <a:cs typeface="Arial" pitchFamily="34" charset="0"/>
              </a:rPr>
              <a:t>, 2021) e de 2022 que decorreram do trabalho de campo realizado nessas áreas no mês de junho do referido ano.</a:t>
            </a:r>
            <a:endParaRPr lang="pt-PT" sz="2400" b="1" dirty="0" smtClean="0">
              <a:solidFill>
                <a:schemeClr val="tx1"/>
              </a:solidFill>
              <a:latin typeface="Arial" pitchFamily="34" charset="0"/>
              <a:cs typeface="Arial" pitchFamily="34" charset="0"/>
            </a:endParaRPr>
          </a:p>
          <a:p>
            <a:pPr lvl="0" algn="just"/>
            <a:r>
              <a:rPr lang="pt-BR" sz="2400" dirty="0">
                <a:solidFill>
                  <a:schemeClr val="tx1"/>
                </a:solidFill>
                <a:latin typeface="Arial" pitchFamily="34" charset="0"/>
                <a:cs typeface="Arial" pitchFamily="34" charset="0"/>
              </a:rPr>
              <a:t>O mapeamento das nascentes ocorreu de forma colaborativa, dividido em três passos, </a:t>
            </a:r>
            <a:r>
              <a:rPr lang="pt-PT" sz="2400" dirty="0" smtClean="0">
                <a:solidFill>
                  <a:schemeClr val="tx1"/>
                </a:solidFill>
                <a:latin typeface="Arial" pitchFamily="34" charset="0"/>
                <a:cs typeface="Arial" pitchFamily="34" charset="0"/>
              </a:rPr>
              <a:t>. </a:t>
            </a:r>
            <a:r>
              <a:rPr lang="pt-BR" sz="2400" dirty="0" smtClean="0">
                <a:solidFill>
                  <a:schemeClr val="tx1"/>
                </a:solidFill>
                <a:latin typeface="Arial" pitchFamily="34" charset="0"/>
                <a:cs typeface="Arial" pitchFamily="34" charset="0"/>
              </a:rPr>
              <a:t>o primeiro teve como resultante o mapa de uso e ocupação que </a:t>
            </a:r>
            <a:r>
              <a:rPr lang="pt-PT" sz="2400" dirty="0" smtClean="0">
                <a:solidFill>
                  <a:schemeClr val="tx1"/>
                </a:solidFill>
                <a:latin typeface="Arial" pitchFamily="34" charset="0"/>
                <a:cs typeface="Arial" pitchFamily="34" charset="0"/>
              </a:rPr>
              <a:t>foi elaborado com base nos dados disponíveis na plataforma do projeto MapBiomas referente aos anos 2000, 2007, 2008, 2009 e 2020, com o auxílio do software ArcGis. Nas fases dois e três identificaram-se respectivamente os serviços ecossistêmicos e sua oferta/demanda com a colaboração dos atores-chave</a:t>
            </a:r>
            <a:r>
              <a:rPr lang="pt-BR" sz="2400" dirty="0">
                <a:solidFill>
                  <a:schemeClr val="tx1"/>
                </a:solidFill>
                <a:latin typeface="Arial" pitchFamily="34" charset="0"/>
                <a:cs typeface="Arial" pitchFamily="34" charset="0"/>
              </a:rPr>
              <a:t>. </a:t>
            </a:r>
            <a:endParaRPr lang="pt-BR" sz="2400" dirty="0" smtClean="0">
              <a:solidFill>
                <a:schemeClr val="tx1"/>
              </a:solidFill>
              <a:latin typeface="Arial" pitchFamily="34" charset="0"/>
              <a:cs typeface="Arial" pitchFamily="34" charset="0"/>
            </a:endParaRPr>
          </a:p>
          <a:p>
            <a:pPr lvl="0" algn="just"/>
            <a:r>
              <a:rPr lang="pt-BR" sz="2400" dirty="0" smtClean="0">
                <a:solidFill>
                  <a:schemeClr val="tx1"/>
                </a:solidFill>
                <a:latin typeface="Arial" pitchFamily="34" charset="0"/>
                <a:cs typeface="Arial" pitchFamily="34" charset="0"/>
              </a:rPr>
              <a:t>Por </a:t>
            </a:r>
            <a:r>
              <a:rPr lang="pt-BR" sz="2400" dirty="0">
                <a:solidFill>
                  <a:schemeClr val="tx1"/>
                </a:solidFill>
                <a:latin typeface="Arial" pitchFamily="34" charset="0"/>
                <a:cs typeface="Arial" pitchFamily="34" charset="0"/>
              </a:rPr>
              <a:t>fim, realizou-se o </a:t>
            </a:r>
            <a:r>
              <a:rPr lang="pt-BR" sz="2400" i="1" dirty="0" err="1">
                <a:solidFill>
                  <a:schemeClr val="tx1"/>
                </a:solidFill>
                <a:latin typeface="Arial" pitchFamily="34" charset="0"/>
                <a:cs typeface="Arial" pitchFamily="34" charset="0"/>
              </a:rPr>
              <a:t>survey</a:t>
            </a:r>
            <a:r>
              <a:rPr lang="pt-BR" sz="2400" dirty="0">
                <a:solidFill>
                  <a:schemeClr val="tx1"/>
                </a:solidFill>
                <a:latin typeface="Arial" pitchFamily="34" charset="0"/>
                <a:cs typeface="Arial" pitchFamily="34" charset="0"/>
              </a:rPr>
              <a:t> com atores sociais das </a:t>
            </a:r>
            <a:r>
              <a:rPr lang="pt-BR" sz="2400" dirty="0" smtClean="0">
                <a:solidFill>
                  <a:schemeClr val="tx1"/>
                </a:solidFill>
                <a:latin typeface="Arial" pitchFamily="34" charset="0"/>
                <a:cs typeface="Arial" pitchFamily="34" charset="0"/>
              </a:rPr>
              <a:t>áreas das </a:t>
            </a:r>
            <a:r>
              <a:rPr lang="pt-PT" sz="2400" dirty="0" smtClean="0">
                <a:solidFill>
                  <a:schemeClr val="tx1"/>
                </a:solidFill>
                <a:latin typeface="Arial" pitchFamily="34" charset="0"/>
                <a:cs typeface="Arial" pitchFamily="34" charset="0"/>
              </a:rPr>
              <a:t>nascentes </a:t>
            </a:r>
            <a:r>
              <a:rPr lang="pt-PT" sz="2400" dirty="0" smtClean="0">
                <a:solidFill>
                  <a:schemeClr val="tx1"/>
                </a:solidFill>
                <a:latin typeface="Arial" pitchFamily="34" charset="0"/>
                <a:cs typeface="Arial" pitchFamily="34" charset="0"/>
              </a:rPr>
              <a:t>por meio de formulário </a:t>
            </a:r>
            <a:r>
              <a:rPr lang="pt-PT" sz="2400" i="1" dirty="0" smtClean="0">
                <a:solidFill>
                  <a:schemeClr val="tx1"/>
                </a:solidFill>
                <a:latin typeface="Arial" pitchFamily="34" charset="0"/>
                <a:cs typeface="Arial" pitchFamily="34" charset="0"/>
              </a:rPr>
              <a:t>online</a:t>
            </a:r>
            <a:r>
              <a:rPr lang="pt-PT" sz="2400" dirty="0" smtClean="0">
                <a:solidFill>
                  <a:schemeClr val="tx1"/>
                </a:solidFill>
                <a:latin typeface="Arial" pitchFamily="34" charset="0"/>
                <a:cs typeface="Arial" pitchFamily="34" charset="0"/>
              </a:rPr>
              <a:t> executado a partir da plataforma </a:t>
            </a:r>
            <a:r>
              <a:rPr lang="pt-PT" sz="2400" dirty="0" smtClean="0">
                <a:solidFill>
                  <a:schemeClr val="tx1"/>
                </a:solidFill>
                <a:latin typeface="Arial" pitchFamily="34" charset="0"/>
                <a:cs typeface="Arial" pitchFamily="34" charset="0"/>
              </a:rPr>
              <a:t>Google </a:t>
            </a:r>
            <a:r>
              <a:rPr lang="pt-BR" sz="2400" dirty="0" smtClean="0">
                <a:solidFill>
                  <a:schemeClr val="tx1"/>
                </a:solidFill>
                <a:latin typeface="Arial" pitchFamily="34" charset="0"/>
                <a:cs typeface="Arial" pitchFamily="34" charset="0"/>
              </a:rPr>
              <a:t>com </a:t>
            </a:r>
            <a:r>
              <a:rPr lang="pt-BR" sz="2400" dirty="0">
                <a:solidFill>
                  <a:schemeClr val="tx1"/>
                </a:solidFill>
                <a:latin typeface="Arial" pitchFamily="34" charset="0"/>
                <a:cs typeface="Arial" pitchFamily="34" charset="0"/>
              </a:rPr>
              <a:t>o intuito de complementar as informações levantadas nas demais etapas do projeto e analisar a percepção ambiental dos mesmos. </a:t>
            </a:r>
            <a:endParaRPr lang="pt-BR" sz="2400" dirty="0" smtClean="0">
              <a:solidFill>
                <a:schemeClr val="tx1"/>
              </a:solidFill>
              <a:latin typeface="Arial" pitchFamily="34" charset="0"/>
              <a:cs typeface="Arial" pitchFamily="34" charset="0"/>
            </a:endParaRPr>
          </a:p>
          <a:p>
            <a:pPr lvl="0" algn="just"/>
            <a:endParaRPr lang="pt-BR" sz="2400" dirty="0">
              <a:solidFill>
                <a:schemeClr val="tx1"/>
              </a:solidFill>
              <a:latin typeface="Arial" pitchFamily="34" charset="0"/>
              <a:cs typeface="Arial" pitchFamily="34" charset="0"/>
            </a:endParaRPr>
          </a:p>
          <a:p>
            <a:pPr lvl="0" algn="just">
              <a:defRPr/>
            </a:pPr>
            <a:r>
              <a:rPr lang="pt-BR" sz="2400" b="1" dirty="0">
                <a:solidFill>
                  <a:schemeClr val="tx1"/>
                </a:solidFill>
                <a:latin typeface="Arial" pitchFamily="34" charset="0"/>
                <a:cs typeface="Arial" pitchFamily="34" charset="0"/>
              </a:rPr>
              <a:t>Resultados e Discussão</a:t>
            </a:r>
            <a:endParaRPr lang="pt-BR" sz="2400" dirty="0">
              <a:solidFill>
                <a:schemeClr val="tx1"/>
              </a:solidFill>
              <a:latin typeface="Arial" pitchFamily="34" charset="0"/>
              <a:cs typeface="Arial" pitchFamily="34" charset="0"/>
            </a:endParaRPr>
          </a:p>
          <a:p>
            <a:pPr algn="just"/>
            <a:r>
              <a:rPr lang="pt-BR" sz="2400" dirty="0">
                <a:solidFill>
                  <a:schemeClr val="tx1"/>
                </a:solidFill>
                <a:latin typeface="Arial" pitchFamily="34" charset="0"/>
                <a:cs typeface="Arial" pitchFamily="34" charset="0"/>
              </a:rPr>
              <a:t>O mapa de uso e </a:t>
            </a:r>
            <a:r>
              <a:rPr lang="pt-BR" sz="2400" dirty="0" smtClean="0">
                <a:solidFill>
                  <a:schemeClr val="tx1"/>
                </a:solidFill>
                <a:latin typeface="Arial" pitchFamily="34" charset="0"/>
                <a:cs typeface="Arial" pitchFamily="34" charset="0"/>
              </a:rPr>
              <a:t>ocupação (Figura 1) </a:t>
            </a:r>
            <a:r>
              <a:rPr lang="pt-BR" sz="2400" dirty="0">
                <a:solidFill>
                  <a:schemeClr val="tx1"/>
                </a:solidFill>
                <a:latin typeface="Arial" pitchFamily="34" charset="0"/>
                <a:cs typeface="Arial" pitchFamily="34" charset="0"/>
              </a:rPr>
              <a:t>permitiu a identificação de mudanças ocorridas nas áreas ao longo de 20 anos, principalmente em relação ao crescimento acelerado da área urbana nas localidades das quatro nascentes. </a:t>
            </a:r>
            <a:endParaRPr lang="pt-BR" sz="2400" dirty="0" smtClean="0">
              <a:solidFill>
                <a:schemeClr val="tx1"/>
              </a:solidFill>
              <a:latin typeface="Arial" pitchFamily="34" charset="0"/>
              <a:cs typeface="Arial" pitchFamily="34" charset="0"/>
            </a:endParaRPr>
          </a:p>
          <a:p>
            <a:pPr algn="just"/>
            <a:endParaRPr lang="pt-BR" sz="2400" dirty="0" smtClean="0">
              <a:solidFill>
                <a:schemeClr val="tx1"/>
              </a:solidFill>
              <a:latin typeface="Arial" pitchFamily="34" charset="0"/>
              <a:cs typeface="Arial" pitchFamily="34" charset="0"/>
            </a:endParaRPr>
          </a:p>
          <a:p>
            <a:pPr algn="just"/>
            <a:endParaRPr lang="pt-BR" sz="2400" dirty="0" smtClean="0">
              <a:solidFill>
                <a:schemeClr val="tx1"/>
              </a:solidFill>
              <a:latin typeface="Arial" pitchFamily="34" charset="0"/>
              <a:cs typeface="Arial" pitchFamily="34" charset="0"/>
            </a:endParaRPr>
          </a:p>
          <a:p>
            <a:pPr algn="just"/>
            <a:endParaRPr lang="pt-BR" sz="2400" dirty="0" smtClean="0">
              <a:solidFill>
                <a:schemeClr val="tx1"/>
              </a:solidFill>
              <a:latin typeface="Arial" pitchFamily="34" charset="0"/>
              <a:cs typeface="Arial" pitchFamily="34" charset="0"/>
            </a:endParaRPr>
          </a:p>
          <a:p>
            <a:pPr algn="just"/>
            <a:endParaRPr lang="pt-BR" sz="2400" dirty="0" smtClean="0">
              <a:solidFill>
                <a:schemeClr val="tx1"/>
              </a:solidFill>
              <a:latin typeface="Arial" pitchFamily="34" charset="0"/>
              <a:cs typeface="Arial" pitchFamily="34" charset="0"/>
            </a:endParaRPr>
          </a:p>
          <a:p>
            <a:pPr algn="just"/>
            <a:endParaRPr lang="pt-BR" sz="2400" dirty="0" smtClean="0">
              <a:solidFill>
                <a:schemeClr val="tx1"/>
              </a:solidFill>
              <a:latin typeface="Arial" pitchFamily="34" charset="0"/>
              <a:cs typeface="Arial" pitchFamily="34" charset="0"/>
            </a:endParaRPr>
          </a:p>
          <a:p>
            <a:pPr algn="just"/>
            <a:endParaRPr lang="pt-BR" sz="2400" dirty="0" smtClean="0">
              <a:solidFill>
                <a:schemeClr val="tx1"/>
              </a:solidFill>
              <a:latin typeface="Arial" pitchFamily="34" charset="0"/>
              <a:cs typeface="Arial" pitchFamily="34" charset="0"/>
            </a:endParaRPr>
          </a:p>
          <a:p>
            <a:pPr algn="just"/>
            <a:endParaRPr lang="pt-BR" sz="2400" dirty="0" smtClean="0">
              <a:solidFill>
                <a:schemeClr val="tx1"/>
              </a:solidFill>
              <a:latin typeface="Arial" pitchFamily="34" charset="0"/>
              <a:cs typeface="Arial" pitchFamily="34" charset="0"/>
            </a:endParaRPr>
          </a:p>
          <a:p>
            <a:pPr algn="just"/>
            <a:endParaRPr lang="pt-BR" sz="2400" dirty="0" smtClean="0">
              <a:solidFill>
                <a:schemeClr val="tx1"/>
              </a:solidFill>
              <a:latin typeface="Arial" pitchFamily="34" charset="0"/>
              <a:cs typeface="Arial" pitchFamily="34" charset="0"/>
            </a:endParaRPr>
          </a:p>
          <a:p>
            <a:pPr algn="just"/>
            <a:endParaRPr lang="pt-BR" sz="2400" dirty="0" smtClean="0">
              <a:solidFill>
                <a:schemeClr val="tx1"/>
              </a:solidFill>
              <a:latin typeface="Arial" pitchFamily="34" charset="0"/>
              <a:cs typeface="Arial" pitchFamily="34" charset="0"/>
            </a:endParaRPr>
          </a:p>
          <a:p>
            <a:endParaRPr lang="pt-PT" sz="2400" dirty="0" smtClean="0">
              <a:solidFill>
                <a:schemeClr val="tx1"/>
              </a:solidFill>
              <a:latin typeface="Arial" pitchFamily="34" charset="0"/>
              <a:cs typeface="Arial" pitchFamily="34" charset="0"/>
            </a:endParaRPr>
          </a:p>
          <a:p>
            <a:r>
              <a:rPr lang="pt-PT" sz="2400" b="1" dirty="0" smtClean="0">
                <a:solidFill>
                  <a:schemeClr val="tx1"/>
                </a:solidFill>
                <a:latin typeface="Arial" pitchFamily="34" charset="0"/>
                <a:cs typeface="Arial" pitchFamily="34" charset="0"/>
              </a:rPr>
              <a:t>Figura 1. </a:t>
            </a:r>
            <a:r>
              <a:rPr lang="pt-PT" sz="2400" dirty="0" smtClean="0">
                <a:solidFill>
                  <a:schemeClr val="tx1"/>
                </a:solidFill>
                <a:latin typeface="Arial" pitchFamily="34" charset="0"/>
                <a:cs typeface="Arial" pitchFamily="34" charset="0"/>
              </a:rPr>
              <a:t>Mapa de uso e ocupação</a:t>
            </a:r>
          </a:p>
          <a:p>
            <a:pPr algn="just"/>
            <a:r>
              <a:rPr lang="pt-PT" sz="2400" dirty="0" smtClean="0">
                <a:solidFill>
                  <a:schemeClr val="tx1"/>
                </a:solidFill>
                <a:latin typeface="Arial" pitchFamily="34" charset="0"/>
                <a:cs typeface="Arial" pitchFamily="34" charset="0"/>
              </a:rPr>
              <a:t>Para </a:t>
            </a:r>
            <a:r>
              <a:rPr lang="pt-PT" sz="2400" dirty="0" smtClean="0">
                <a:solidFill>
                  <a:schemeClr val="tx1"/>
                </a:solidFill>
                <a:latin typeface="Arial" pitchFamily="34" charset="0"/>
                <a:cs typeface="Arial" pitchFamily="34" charset="0"/>
              </a:rPr>
              <a:t>elaboração do </a:t>
            </a:r>
            <a:r>
              <a:rPr lang="pt-PT" sz="2400" dirty="0" smtClean="0">
                <a:solidFill>
                  <a:schemeClr val="tx1"/>
                </a:solidFill>
                <a:latin typeface="Arial" pitchFamily="34" charset="0"/>
                <a:cs typeface="Arial" pitchFamily="34" charset="0"/>
              </a:rPr>
              <a:t>mapa da Figura 1, </a:t>
            </a:r>
            <a:r>
              <a:rPr lang="pt-PT" sz="2400" dirty="0" smtClean="0">
                <a:solidFill>
                  <a:schemeClr val="tx1"/>
                </a:solidFill>
                <a:latin typeface="Arial" pitchFamily="34" charset="0"/>
                <a:cs typeface="Arial" pitchFamily="34" charset="0"/>
              </a:rPr>
              <a:t>foram utilizadas imagens de satélite com resolução espacial de 30 metros, consequentemente, por se tratar de microbacias de dimensões pequenas, não foi possível obter informações precisas. Ainda assim, é possível analisar o surgimento de áreas de floresta após o ano de plantio nas nascentes Vista Verde, Alto de Santana e Portal da Serra. Logo, há um aumento consideravel da provisão dos SEs, destacando-se o de suporte que está diretamente relacionado ao número de árvores brotadas e ambientes regenerados (Fichino, 2014). A nacente Jardim Satélite (A) é, dentre as quatro avaliadas nesse estudo, a mais urbanizada, e por isso a restauração da APP não foi evidenciada no mapa de transformações. A intensa urbanização também pode ter influenciado negativamente o densenvolvimento das mudas plantadas. No entanto, ressalta-se que ações como o plantio de mudas feito pelo PRN em São José dos Campos podem amenizar os efeitos adversos causados pelo avanço da urbanização. Cabe novamente destacar que em decorrência da escala do mapa, pequenas transformações podem não estar evidenciadas, mas ainda assim presentes no território local assim como para dados referentes aos cursos d’água, que segundo o MapBiomas (2020), para serem detectados precisam ser maiores que 0,5 hectares, o que não é o caso das nascentes estudadas.</a:t>
            </a:r>
          </a:p>
          <a:p>
            <a:pPr algn="just"/>
            <a:r>
              <a:rPr lang="pt-BR" sz="2400" dirty="0" smtClean="0">
                <a:solidFill>
                  <a:schemeClr val="tx1"/>
                </a:solidFill>
                <a:latin typeface="Arial" pitchFamily="34" charset="0"/>
                <a:cs typeface="Arial" pitchFamily="34" charset="0"/>
              </a:rPr>
              <a:t>A linha temporal (Figura </a:t>
            </a:r>
            <a:r>
              <a:rPr lang="pt-BR" sz="2400" dirty="0" smtClean="0">
                <a:solidFill>
                  <a:schemeClr val="tx1"/>
                </a:solidFill>
                <a:latin typeface="Arial" pitchFamily="34" charset="0"/>
                <a:cs typeface="Arial" pitchFamily="34" charset="0"/>
              </a:rPr>
              <a:t>2) </a:t>
            </a:r>
            <a:r>
              <a:rPr lang="pt-BR" sz="2400" dirty="0" smtClean="0">
                <a:solidFill>
                  <a:schemeClr val="tx1"/>
                </a:solidFill>
                <a:latin typeface="Arial" pitchFamily="34" charset="0"/>
                <a:cs typeface="Arial" pitchFamily="34" charset="0"/>
              </a:rPr>
              <a:t>composta por imagens registradas em um intervalo médio de 15 anos evidenciou as transformações ocorridas nas áreas com maior precisão</a:t>
            </a:r>
            <a:r>
              <a:rPr lang="pt-BR" sz="2400" dirty="0" smtClean="0">
                <a:latin typeface="Arial" pitchFamily="34" charset="0"/>
                <a:cs typeface="Arial" pitchFamily="34" charset="0"/>
              </a:rPr>
              <a:t>. </a:t>
            </a:r>
            <a:endParaRPr lang="pt-BR" sz="2400" b="1" dirty="0" smtClean="0">
              <a:latin typeface="Arial" pitchFamily="34" charset="0"/>
              <a:cs typeface="Arial" pitchFamily="34" charset="0"/>
            </a:endParaRPr>
          </a:p>
          <a:p>
            <a:pPr algn="just"/>
            <a:endParaRPr lang="pt-BR" sz="2400" dirty="0" smtClean="0">
              <a:solidFill>
                <a:schemeClr val="tx1"/>
              </a:solidFill>
              <a:latin typeface="Arial" pitchFamily="34" charset="0"/>
              <a:cs typeface="Arial" pitchFamily="34" charset="0"/>
            </a:endParaRPr>
          </a:p>
          <a:p>
            <a:pPr lvl="0" algn="just"/>
            <a:endParaRPr lang="pt-BR" sz="700" dirty="0">
              <a:solidFill>
                <a:schemeClr val="tx1"/>
              </a:solidFill>
              <a:latin typeface="Arial" pitchFamily="34" charset="0"/>
              <a:cs typeface="Arial" pitchFamily="34" charset="0"/>
            </a:endParaRPr>
          </a:p>
          <a:p>
            <a:pPr algn="l"/>
            <a:endParaRPr lang="pt-BR" sz="800" dirty="0" smtClean="0">
              <a:latin typeface="Arial" pitchFamily="34" charset="0"/>
              <a:cs typeface="Arial" pitchFamily="34" charset="0"/>
            </a:endParaRPr>
          </a:p>
          <a:p>
            <a:pPr algn="l"/>
            <a:endParaRPr lang="pt-BR" sz="800" dirty="0">
              <a:latin typeface="Arial" pitchFamily="34" charset="0"/>
              <a:cs typeface="Arial" pitchFamily="34" charset="0"/>
            </a:endParaRPr>
          </a:p>
          <a:p>
            <a:pPr algn="l"/>
            <a:endParaRPr lang="pt-BR" sz="800" dirty="0" smtClean="0">
              <a:latin typeface="Arial" pitchFamily="34" charset="0"/>
              <a:cs typeface="Arial" pitchFamily="34" charset="0"/>
            </a:endParaRPr>
          </a:p>
          <a:p>
            <a:pPr algn="l"/>
            <a:endParaRPr lang="pt-BR" sz="800" dirty="0">
              <a:latin typeface="Arial" pitchFamily="34" charset="0"/>
              <a:cs typeface="Arial" pitchFamily="34" charset="0"/>
            </a:endParaRPr>
          </a:p>
          <a:p>
            <a:pPr algn="l"/>
            <a:endParaRPr lang="pt-BR" sz="800" dirty="0" smtClean="0">
              <a:latin typeface="Arial" pitchFamily="34" charset="0"/>
              <a:cs typeface="Arial" pitchFamily="34" charset="0"/>
            </a:endParaRPr>
          </a:p>
          <a:p>
            <a:pPr algn="l"/>
            <a:endParaRPr lang="pt-BR" sz="800" dirty="0">
              <a:latin typeface="Arial" pitchFamily="34" charset="0"/>
              <a:cs typeface="Arial" pitchFamily="34" charset="0"/>
            </a:endParaRPr>
          </a:p>
          <a:p>
            <a:pPr algn="l"/>
            <a:endParaRPr lang="pt-BR" sz="800" dirty="0" smtClean="0">
              <a:latin typeface="Arial" pitchFamily="34" charset="0"/>
              <a:cs typeface="Arial" pitchFamily="34" charset="0"/>
            </a:endParaRPr>
          </a:p>
          <a:p>
            <a:pPr algn="l"/>
            <a:endParaRPr lang="pt-BR" sz="800" dirty="0">
              <a:latin typeface="Arial" pitchFamily="34" charset="0"/>
              <a:cs typeface="Arial" pitchFamily="34" charset="0"/>
            </a:endParaRPr>
          </a:p>
          <a:p>
            <a:pPr algn="l"/>
            <a:endParaRPr lang="pt-BR" sz="800" dirty="0" smtClean="0">
              <a:latin typeface="Arial" pitchFamily="34" charset="0"/>
              <a:cs typeface="Arial" pitchFamily="34" charset="0"/>
            </a:endParaRPr>
          </a:p>
          <a:p>
            <a:pPr algn="l"/>
            <a:endParaRPr lang="pt-BR" sz="800" dirty="0">
              <a:latin typeface="Arial" pitchFamily="34" charset="0"/>
              <a:cs typeface="Arial" pitchFamily="34" charset="0"/>
            </a:endParaRPr>
          </a:p>
          <a:p>
            <a:pPr algn="l"/>
            <a:endParaRPr lang="pt-BR" sz="800" dirty="0" smtClean="0">
              <a:latin typeface="Arial" pitchFamily="34" charset="0"/>
              <a:cs typeface="Arial" pitchFamily="34" charset="0"/>
            </a:endParaRPr>
          </a:p>
          <a:p>
            <a:pPr algn="l"/>
            <a:endParaRPr lang="pt-BR" sz="800" dirty="0">
              <a:latin typeface="Arial" pitchFamily="34" charset="0"/>
              <a:cs typeface="Arial" pitchFamily="34" charset="0"/>
            </a:endParaRPr>
          </a:p>
          <a:p>
            <a:pPr algn="l"/>
            <a:endParaRPr lang="pt-BR" sz="800" dirty="0" smtClean="0">
              <a:latin typeface="Arial" pitchFamily="34" charset="0"/>
              <a:cs typeface="Arial" pitchFamily="34" charset="0"/>
            </a:endParaRPr>
          </a:p>
          <a:p>
            <a:pPr algn="l"/>
            <a:endParaRPr lang="pt-BR" sz="800" dirty="0">
              <a:latin typeface="Arial" pitchFamily="34" charset="0"/>
              <a:cs typeface="Arial" pitchFamily="34" charset="0"/>
            </a:endParaRPr>
          </a:p>
          <a:p>
            <a:pPr algn="l"/>
            <a:endParaRPr lang="pt-BR" sz="800" dirty="0" smtClean="0">
              <a:latin typeface="Arial" pitchFamily="34" charset="0"/>
              <a:cs typeface="Arial" pitchFamily="34" charset="0"/>
            </a:endParaRPr>
          </a:p>
          <a:p>
            <a:pPr algn="l"/>
            <a:endParaRPr lang="pt-BR" sz="800" dirty="0">
              <a:latin typeface="Arial" pitchFamily="34" charset="0"/>
              <a:cs typeface="Arial" pitchFamily="34" charset="0"/>
            </a:endParaRPr>
          </a:p>
          <a:p>
            <a:pPr algn="l"/>
            <a:endParaRPr lang="pt-BR" sz="800" dirty="0" smtClean="0">
              <a:latin typeface="Arial" pitchFamily="34" charset="0"/>
              <a:cs typeface="Arial" pitchFamily="34" charset="0"/>
            </a:endParaRPr>
          </a:p>
          <a:p>
            <a:pPr algn="l"/>
            <a:endParaRPr lang="pt-BR" sz="800" dirty="0">
              <a:latin typeface="Arial" pitchFamily="34" charset="0"/>
              <a:cs typeface="Arial" pitchFamily="34" charset="0"/>
            </a:endParaRPr>
          </a:p>
          <a:p>
            <a:pPr algn="l"/>
            <a:endParaRPr lang="pt-BR" sz="800" dirty="0" smtClean="0">
              <a:latin typeface="Arial" pitchFamily="34" charset="0"/>
              <a:cs typeface="Arial" pitchFamily="34" charset="0"/>
            </a:endParaRPr>
          </a:p>
          <a:p>
            <a:pPr algn="l"/>
            <a:endParaRPr lang="pt-BR" sz="800" dirty="0">
              <a:latin typeface="Arial" pitchFamily="34" charset="0"/>
              <a:cs typeface="Arial" pitchFamily="34" charset="0"/>
            </a:endParaRPr>
          </a:p>
          <a:p>
            <a:pPr algn="l"/>
            <a:endParaRPr lang="pt-BR" sz="800" dirty="0" smtClean="0">
              <a:latin typeface="Arial" pitchFamily="34" charset="0"/>
              <a:cs typeface="Arial" pitchFamily="34" charset="0"/>
            </a:endParaRPr>
          </a:p>
          <a:p>
            <a:pPr algn="l"/>
            <a:endParaRPr lang="pt-BR" sz="800" dirty="0">
              <a:latin typeface="Arial" pitchFamily="34" charset="0"/>
              <a:cs typeface="Arial" pitchFamily="34" charset="0"/>
            </a:endParaRPr>
          </a:p>
          <a:p>
            <a:pPr algn="l"/>
            <a:endParaRPr lang="pt-BR" sz="2400" dirty="0" smtClean="0">
              <a:latin typeface="Arial" pitchFamily="34" charset="0"/>
              <a:cs typeface="Arial" pitchFamily="34" charset="0"/>
            </a:endParaRPr>
          </a:p>
          <a:p>
            <a:pPr algn="l"/>
            <a:r>
              <a:rPr lang="pt-BR" sz="2400" b="1" dirty="0" smtClean="0">
                <a:solidFill>
                  <a:schemeClr val="tx1"/>
                </a:solidFill>
                <a:latin typeface="Arial" pitchFamily="34" charset="0"/>
                <a:cs typeface="Arial" pitchFamily="34" charset="0"/>
              </a:rPr>
              <a:t>                                           </a:t>
            </a:r>
            <a:endParaRPr lang="pt-BR" sz="2400" dirty="0">
              <a:latin typeface="Arial" pitchFamily="34" charset="0"/>
              <a:cs typeface="Arial" pitchFamily="34" charset="0"/>
            </a:endParaRPr>
          </a:p>
        </p:txBody>
      </p:sp>
      <p:sp>
        <p:nvSpPr>
          <p:cNvPr id="8" name="CaixaDeTexto 7"/>
          <p:cNvSpPr txBox="1"/>
          <p:nvPr/>
        </p:nvSpPr>
        <p:spPr>
          <a:xfrm>
            <a:off x="4500562" y="1142990"/>
            <a:ext cx="4572032" cy="4262705"/>
          </a:xfrm>
          <a:prstGeom prst="rect">
            <a:avLst/>
          </a:prstGeom>
          <a:noFill/>
        </p:spPr>
        <p:txBody>
          <a:bodyPr wrap="square" rtlCol="0">
            <a:spAutoFit/>
          </a:bodyPr>
          <a:lstStyle/>
          <a:p>
            <a:pPr algn="just"/>
            <a:endParaRPr lang="pt-BR" sz="600" dirty="0" smtClean="0">
              <a:latin typeface="Arial" pitchFamily="34" charset="0"/>
              <a:cs typeface="Arial" pitchFamily="34" charset="0"/>
            </a:endParaRPr>
          </a:p>
          <a:p>
            <a:pPr algn="just"/>
            <a:endParaRPr lang="pt-BR" sz="600" dirty="0" smtClean="0">
              <a:latin typeface="Arial" pitchFamily="34" charset="0"/>
              <a:cs typeface="Arial" pitchFamily="34" charset="0"/>
            </a:endParaRPr>
          </a:p>
          <a:p>
            <a:pPr algn="just"/>
            <a:endParaRPr lang="pt-BR" sz="600" dirty="0" smtClean="0">
              <a:latin typeface="Arial" pitchFamily="34" charset="0"/>
              <a:cs typeface="Arial" pitchFamily="34" charset="0"/>
            </a:endParaRPr>
          </a:p>
          <a:p>
            <a:pPr algn="just"/>
            <a:endParaRPr lang="pt-BR" sz="600" dirty="0" smtClean="0">
              <a:latin typeface="Arial" pitchFamily="34" charset="0"/>
              <a:cs typeface="Arial" pitchFamily="34" charset="0"/>
            </a:endParaRPr>
          </a:p>
          <a:p>
            <a:pPr algn="just"/>
            <a:endParaRPr lang="pt-BR" sz="600" dirty="0" smtClean="0">
              <a:latin typeface="Arial" pitchFamily="34" charset="0"/>
              <a:cs typeface="Arial" pitchFamily="34" charset="0"/>
            </a:endParaRPr>
          </a:p>
          <a:p>
            <a:pPr algn="just"/>
            <a:endParaRPr lang="pt-BR" sz="600" dirty="0" smtClean="0">
              <a:latin typeface="Arial" pitchFamily="34" charset="0"/>
              <a:cs typeface="Arial" pitchFamily="34" charset="0"/>
            </a:endParaRPr>
          </a:p>
          <a:p>
            <a:pPr algn="just"/>
            <a:endParaRPr lang="pt-BR" sz="600" dirty="0" smtClean="0">
              <a:latin typeface="Arial" pitchFamily="34" charset="0"/>
              <a:cs typeface="Arial" pitchFamily="34" charset="0"/>
            </a:endParaRPr>
          </a:p>
          <a:p>
            <a:pPr algn="just"/>
            <a:endParaRPr lang="pt-BR" sz="600" dirty="0" smtClean="0">
              <a:latin typeface="Arial" pitchFamily="34" charset="0"/>
              <a:cs typeface="Arial" pitchFamily="34" charset="0"/>
            </a:endParaRPr>
          </a:p>
          <a:p>
            <a:pPr algn="just"/>
            <a:endParaRPr lang="pt-BR" sz="600" dirty="0" smtClean="0">
              <a:latin typeface="Arial" pitchFamily="34" charset="0"/>
              <a:cs typeface="Arial" pitchFamily="34" charset="0"/>
            </a:endParaRPr>
          </a:p>
          <a:p>
            <a:pPr algn="ctr"/>
            <a:endParaRPr lang="pt-BR" sz="600" b="1" dirty="0" smtClean="0">
              <a:latin typeface="Arial" pitchFamily="34" charset="0"/>
              <a:cs typeface="Arial" pitchFamily="34" charset="0"/>
            </a:endParaRPr>
          </a:p>
          <a:p>
            <a:pPr algn="ctr"/>
            <a:r>
              <a:rPr lang="pt-BR" sz="600" b="1" dirty="0" smtClean="0">
                <a:latin typeface="Arial" pitchFamily="34" charset="0"/>
                <a:cs typeface="Arial" pitchFamily="34" charset="0"/>
              </a:rPr>
              <a:t>Figura 2. </a:t>
            </a:r>
            <a:r>
              <a:rPr lang="pt-BR" sz="600" dirty="0" smtClean="0">
                <a:latin typeface="Arial" pitchFamily="34" charset="0"/>
                <a:cs typeface="Arial" pitchFamily="34" charset="0"/>
              </a:rPr>
              <a:t>Linha temporal das transformações ocorridas nas áreas das nascentes </a:t>
            </a:r>
          </a:p>
          <a:p>
            <a:pPr algn="just"/>
            <a:r>
              <a:rPr lang="pt-BR" sz="600" dirty="0" smtClean="0">
                <a:latin typeface="Arial" pitchFamily="34" charset="0"/>
                <a:cs typeface="Arial" pitchFamily="34" charset="0"/>
              </a:rPr>
              <a:t>Por </a:t>
            </a:r>
            <a:r>
              <a:rPr lang="pt-BR" sz="600" dirty="0" smtClean="0">
                <a:latin typeface="Arial" pitchFamily="34" charset="0"/>
                <a:cs typeface="Arial" pitchFamily="34" charset="0"/>
              </a:rPr>
              <a:t>meio das imagens é possível verificar a redução do solo exposto e o crescimento acentuado das mudas plantadas nas quatro nascentes, que se transformaram em matas densas justificando a não aparição dos pequenos cursos d’água no mapa de uso e ocupação (Figura 1), que são difíceis de serem visualizados até mesmo nas imagens. </a:t>
            </a:r>
          </a:p>
          <a:p>
            <a:pPr algn="just"/>
            <a:r>
              <a:rPr lang="pt-BR" sz="600" dirty="0" smtClean="0">
                <a:latin typeface="Arial" pitchFamily="34" charset="0"/>
                <a:cs typeface="Arial" pitchFamily="34" charset="0"/>
              </a:rPr>
              <a:t>Em relação ao </a:t>
            </a:r>
            <a:r>
              <a:rPr lang="pt-BR" sz="600" i="1" dirty="0" err="1" smtClean="0">
                <a:latin typeface="Arial" pitchFamily="34" charset="0"/>
                <a:cs typeface="Arial" pitchFamily="34" charset="0"/>
              </a:rPr>
              <a:t>survey</a:t>
            </a:r>
            <a:r>
              <a:rPr lang="pt-BR" sz="600" dirty="0" smtClean="0">
                <a:latin typeface="Arial" pitchFamily="34" charset="0"/>
                <a:cs typeface="Arial" pitchFamily="34" charset="0"/>
              </a:rPr>
              <a:t> aplicado com </a:t>
            </a:r>
            <a:r>
              <a:rPr lang="pt-BR" sz="600" dirty="0" smtClean="0">
                <a:latin typeface="Arial" pitchFamily="34" charset="0"/>
                <a:cs typeface="Arial" pitchFamily="34" charset="0"/>
              </a:rPr>
              <a:t>os </a:t>
            </a:r>
            <a:r>
              <a:rPr lang="pt-BR" sz="600" dirty="0" smtClean="0">
                <a:latin typeface="Arial" pitchFamily="34" charset="0"/>
                <a:cs typeface="Arial" pitchFamily="34" charset="0"/>
              </a:rPr>
              <a:t>atores-chave obteve-se 30 respostas para o </a:t>
            </a:r>
            <a:r>
              <a:rPr lang="pt-BR" sz="600" dirty="0" smtClean="0">
                <a:latin typeface="Arial" pitchFamily="34" charset="0"/>
                <a:cs typeface="Arial" pitchFamily="34" charset="0"/>
              </a:rPr>
              <a:t>questionário. </a:t>
            </a:r>
            <a:r>
              <a:rPr lang="pt-BR" sz="600" dirty="0" smtClean="0">
                <a:latin typeface="Arial" pitchFamily="34" charset="0"/>
                <a:cs typeface="Arial" pitchFamily="34" charset="0"/>
              </a:rPr>
              <a:t>Os </a:t>
            </a:r>
            <a:r>
              <a:rPr lang="pt-PT" sz="600" dirty="0" smtClean="0">
                <a:latin typeface="Arial" pitchFamily="34" charset="0"/>
                <a:cs typeface="Arial" pitchFamily="34" charset="0"/>
              </a:rPr>
              <a:t>resultados obtidos, mostra que os respondentes reconheceram o serviço de suporte como o mais presente nas áreas das nascentes avaliadas. Em contrapartida, o SE cultural é tido como o menos reconhecido nessas localidades. Segundo relato dos moradores, apesar de acontecer a prática de atividade física nos pavimentos próximos às nascentes e da possibilidade de visuzalização da vegetação,as áreas não podem ser acessadas devido à mata densa. </a:t>
            </a:r>
          </a:p>
          <a:p>
            <a:pPr algn="just"/>
            <a:r>
              <a:rPr lang="pt-PT" sz="600" dirty="0" smtClean="0">
                <a:latin typeface="Arial" pitchFamily="34" charset="0"/>
                <a:cs typeface="Arial" pitchFamily="34" charset="0"/>
              </a:rPr>
              <a:t>Além disso, os mesmos citam que as áreas poderiam ser mais utilizadas para experiências educacionais. De Sá (2013) afirma que os espaços verdes urbanos apresentam um grande potencial para a promoção de atividades educativas já que esses espaços possibilitam o contato direto com a biodiversidade e o ambiente natural, no entanto, esse incremento de qualidade ainda não foi percebido pela população local nas áreas estudadas, caracterizando a necessidade de políticas públicas complementares assertivas para que essas áreas sejam apropriadas em plenitude. </a:t>
            </a:r>
            <a:r>
              <a:rPr lang="pt-PT" sz="600" dirty="0">
                <a:latin typeface="Arial" pitchFamily="34" charset="0"/>
                <a:cs typeface="Arial" pitchFamily="34" charset="0"/>
              </a:rPr>
              <a:t>Destaca-se que de acordo com Braga (2018), a percepção ambiental permite identificar como o indivíduo percebe o ambiente em que está localizado. Em vista disso, seu uso como subsídio à gestão dos territórios deve ser incentivado. </a:t>
            </a:r>
            <a:endParaRPr lang="pt-BR" sz="600" dirty="0">
              <a:latin typeface="Arial" pitchFamily="34" charset="0"/>
              <a:cs typeface="Arial" pitchFamily="34" charset="0"/>
            </a:endParaRPr>
          </a:p>
          <a:p>
            <a:pPr algn="just"/>
            <a:endParaRPr lang="pt-BR" sz="600" b="1" dirty="0" smtClean="0">
              <a:latin typeface="Arial" pitchFamily="34" charset="0"/>
              <a:cs typeface="Arial" pitchFamily="34" charset="0"/>
            </a:endParaRPr>
          </a:p>
          <a:p>
            <a:pPr algn="just"/>
            <a:r>
              <a:rPr lang="pt-BR" sz="600" b="1" dirty="0" smtClean="0">
                <a:latin typeface="Arial" pitchFamily="34" charset="0"/>
                <a:cs typeface="Arial" pitchFamily="34" charset="0"/>
              </a:rPr>
              <a:t>Conclusão</a:t>
            </a:r>
            <a:endParaRPr lang="pt-BR" sz="600" b="1" cap="all" dirty="0" smtClean="0">
              <a:latin typeface="Arial" pitchFamily="34" charset="0"/>
              <a:cs typeface="Arial" pitchFamily="34" charset="0"/>
            </a:endParaRPr>
          </a:p>
          <a:p>
            <a:pPr algn="just"/>
            <a:r>
              <a:rPr lang="pt-PT" sz="600" dirty="0" smtClean="0">
                <a:latin typeface="Arial" pitchFamily="34" charset="0"/>
                <a:cs typeface="Arial" pitchFamily="34" charset="0"/>
              </a:rPr>
              <a:t>O plantio das mudas desencadeou resultados positivos e eficazes no que diz respeito ao aumento dos serviços ecossistêmicos, principalmente o de suporte, como identificado pelos dados levantados na pesquisa e confirmado pelos autores-chave no formulário. Porém, as áreas possuem potencial para prover ainda mais serviços. Para isso, é necessária uma gestão integrada entre a população e poder público de forma a promover aconservação, manutenção e fiscalização das localidades onde as nascentes estão inseridas. </a:t>
            </a:r>
          </a:p>
          <a:p>
            <a:endParaRPr lang="pt-PT" sz="600" dirty="0" smtClean="0">
              <a:latin typeface="Arial" pitchFamily="34" charset="0"/>
              <a:cs typeface="Arial" pitchFamily="34" charset="0"/>
            </a:endParaRPr>
          </a:p>
          <a:p>
            <a:r>
              <a:rPr lang="pt-PT" sz="600" b="1" dirty="0" smtClean="0">
                <a:latin typeface="Arial" pitchFamily="34" charset="0"/>
                <a:cs typeface="Arial" pitchFamily="34" charset="0"/>
              </a:rPr>
              <a:t>Referências</a:t>
            </a:r>
          </a:p>
          <a:p>
            <a:pPr algn="just"/>
            <a:r>
              <a:rPr lang="pt-PT" sz="600" dirty="0">
                <a:latin typeface="Arial" pitchFamily="34" charset="0"/>
                <a:cs typeface="Arial" pitchFamily="34" charset="0"/>
              </a:rPr>
              <a:t>Braga, W. R. De O.; Moraes, N. R. De; Dias Baptista, R.; Putti, F. F.; Braga Júnior, S. S. 2018.A construção da percepção ambiental de estudantes universitários brasileiros.</a:t>
            </a:r>
            <a:r>
              <a:rPr lang="pt-PT" sz="600" b="1" dirty="0">
                <a:latin typeface="Arial" pitchFamily="34" charset="0"/>
                <a:cs typeface="Arial" pitchFamily="34" charset="0"/>
              </a:rPr>
              <a:t> Revista Observatório</a:t>
            </a:r>
            <a:r>
              <a:rPr lang="pt-PT" sz="600" dirty="0">
                <a:latin typeface="Arial" pitchFamily="34" charset="0"/>
                <a:cs typeface="Arial" pitchFamily="34" charset="0"/>
              </a:rPr>
              <a:t>, v. 4, n. 3, p. 1076-1106</a:t>
            </a:r>
            <a:r>
              <a:rPr lang="pt-PT" sz="600" dirty="0" smtClean="0">
                <a:latin typeface="Arial" pitchFamily="34" charset="0"/>
                <a:cs typeface="Arial" pitchFamily="34" charset="0"/>
              </a:rPr>
              <a:t>.</a:t>
            </a:r>
            <a:endParaRPr lang="pt-PT" sz="600" b="1" dirty="0" smtClean="0">
              <a:latin typeface="Arial" pitchFamily="34" charset="0"/>
              <a:cs typeface="Arial" pitchFamily="34" charset="0"/>
            </a:endParaRPr>
          </a:p>
          <a:p>
            <a:pPr algn="just"/>
            <a:r>
              <a:rPr lang="pt-PT" sz="600" dirty="0" smtClean="0">
                <a:latin typeface="Arial" pitchFamily="34" charset="0"/>
                <a:cs typeface="Arial" pitchFamily="34" charset="0"/>
              </a:rPr>
              <a:t>De Sá, J. F. F. (2013). "Espaços verdes em meio urbano: uma abordagem metodológica com base em serviços de ecossistema</a:t>
            </a:r>
            <a:r>
              <a:rPr lang="pt-PT" sz="600" dirty="0" smtClean="0">
                <a:latin typeface="Arial" pitchFamily="34" charset="0"/>
                <a:cs typeface="Arial" pitchFamily="34" charset="0"/>
              </a:rPr>
              <a:t>."</a:t>
            </a:r>
            <a:endParaRPr lang="pt-PT" sz="600" dirty="0" smtClean="0">
              <a:latin typeface="Arial" pitchFamily="34" charset="0"/>
              <a:cs typeface="Arial" pitchFamily="34" charset="0"/>
            </a:endParaRPr>
          </a:p>
          <a:p>
            <a:pPr algn="just"/>
            <a:r>
              <a:rPr lang="pt-PT" sz="600" dirty="0" smtClean="0">
                <a:latin typeface="Arial" pitchFamily="34" charset="0"/>
                <a:cs typeface="Arial" pitchFamily="34" charset="0"/>
              </a:rPr>
              <a:t>Fichino, Betânia Santos. Trade-off entre serviços ecossistêmicos de provisão, suporte e regulação em florestas de Araucária. 2014. Dissertação (Mestrado em Ecologia: Ecossistemas Terrestres e Aquáticos) - Instituto de Biociências, University of São Paulo, São Paulo, 2014</a:t>
            </a:r>
            <a:r>
              <a:rPr lang="pt-PT" sz="600" dirty="0" smtClean="0">
                <a:latin typeface="Arial" pitchFamily="34" charset="0"/>
                <a:cs typeface="Arial" pitchFamily="34" charset="0"/>
              </a:rPr>
              <a:t>.</a:t>
            </a:r>
            <a:endParaRPr lang="pt-PT" sz="600" dirty="0" smtClean="0">
              <a:latin typeface="Arial" pitchFamily="34" charset="0"/>
              <a:cs typeface="Arial" pitchFamily="34" charset="0"/>
            </a:endParaRPr>
          </a:p>
          <a:p>
            <a:pPr algn="just"/>
            <a:r>
              <a:rPr lang="pt-PT" sz="600" dirty="0">
                <a:latin typeface="Arial" pitchFamily="34" charset="0"/>
                <a:cs typeface="Arial" pitchFamily="34" charset="0"/>
              </a:rPr>
              <a:t>Sundfield, Andrea; Farinha, Elisa; Machado, Luciano; Yukari, Lia; Fiore, Fabiana; Resende, Maiara. </a:t>
            </a:r>
            <a:r>
              <a:rPr lang="pt-PT" sz="600" b="1" dirty="0">
                <a:latin typeface="Arial" pitchFamily="34" charset="0"/>
                <a:cs typeface="Arial" pitchFamily="34" charset="0"/>
              </a:rPr>
              <a:t>As nascentes e a cidas</a:t>
            </a:r>
            <a:r>
              <a:rPr lang="pt-PT" sz="600" dirty="0">
                <a:latin typeface="Arial" pitchFamily="34" charset="0"/>
                <a:cs typeface="Arial" pitchFamily="34" charset="0"/>
              </a:rPr>
              <a:t>. São José dos Campos: Cultural Acadêmica, 2021</a:t>
            </a:r>
            <a:r>
              <a:rPr lang="pt-PT" sz="600" dirty="0" smtClean="0">
                <a:latin typeface="Arial" pitchFamily="34" charset="0"/>
                <a:cs typeface="Arial" pitchFamily="34" charset="0"/>
              </a:rPr>
              <a:t>.</a:t>
            </a:r>
            <a:endParaRPr lang="pt-BR" sz="600" dirty="0">
              <a:latin typeface="Arial" pitchFamily="34" charset="0"/>
              <a:cs typeface="Arial" pitchFamily="34" charset="0"/>
            </a:endParaRPr>
          </a:p>
          <a:p>
            <a:pPr algn="just"/>
            <a:endParaRPr lang="pt-BR" sz="600" dirty="0" smtClean="0">
              <a:latin typeface="Arial" pitchFamily="34" charset="0"/>
              <a:cs typeface="Arial" pitchFamily="34" charset="0"/>
            </a:endParaRPr>
          </a:p>
          <a:p>
            <a:pPr algn="just"/>
            <a:endParaRPr lang="pt-BR" sz="700" dirty="0" smtClean="0">
              <a:solidFill>
                <a:schemeClr val="tx1"/>
              </a:solidFill>
              <a:latin typeface="Arial" pitchFamily="34" charset="0"/>
              <a:cs typeface="Arial" pitchFamily="34" charset="0"/>
            </a:endParaRPr>
          </a:p>
        </p:txBody>
      </p:sp>
      <p:sp>
        <p:nvSpPr>
          <p:cNvPr id="9" name="CaixaDeTexto 8"/>
          <p:cNvSpPr txBox="1"/>
          <p:nvPr/>
        </p:nvSpPr>
        <p:spPr>
          <a:xfrm>
            <a:off x="928662" y="71420"/>
            <a:ext cx="7572428" cy="1046440"/>
          </a:xfrm>
          <a:prstGeom prst="rect">
            <a:avLst/>
          </a:prstGeom>
          <a:noFill/>
        </p:spPr>
        <p:txBody>
          <a:bodyPr wrap="square" rtlCol="0">
            <a:spAutoFit/>
          </a:bodyPr>
          <a:lstStyle/>
          <a:p>
            <a:pPr algn="ctr"/>
            <a:r>
              <a:rPr lang="pt-PT" sz="1000" b="1" cap="all" dirty="0" smtClean="0">
                <a:latin typeface="Arial" pitchFamily="34" charset="0"/>
                <a:cs typeface="Arial" pitchFamily="34" charset="0"/>
              </a:rPr>
              <a:t>Serviços </a:t>
            </a:r>
            <a:r>
              <a:rPr lang="pt-PT" sz="1000" b="1" cap="all" dirty="0" smtClean="0">
                <a:latin typeface="Arial" pitchFamily="34" charset="0"/>
                <a:cs typeface="Arial" pitchFamily="34" charset="0"/>
              </a:rPr>
              <a:t>ecossistêmicos prestados por NASCENTES URBANAS.  estudo de caso realizado no município de são josé dos </a:t>
            </a:r>
            <a:r>
              <a:rPr lang="pt-PT" sz="1000" b="1" cap="all" dirty="0" smtClean="0">
                <a:latin typeface="Arial" pitchFamily="34" charset="0"/>
                <a:cs typeface="Arial" pitchFamily="34" charset="0"/>
              </a:rPr>
              <a:t>campos</a:t>
            </a:r>
            <a:br>
              <a:rPr lang="pt-PT" sz="1000" b="1" cap="all" dirty="0" smtClean="0">
                <a:latin typeface="Arial" pitchFamily="34" charset="0"/>
                <a:cs typeface="Arial" pitchFamily="34" charset="0"/>
              </a:rPr>
            </a:br>
            <a:r>
              <a:rPr lang="pt-BR" sz="1000" b="1" cap="all" dirty="0" smtClean="0">
                <a:latin typeface="Arial" pitchFamily="34" charset="0"/>
                <a:cs typeface="Arial" pitchFamily="34" charset="0"/>
              </a:rPr>
              <a:t/>
            </a:r>
            <a:br>
              <a:rPr lang="pt-BR" sz="1000" b="1" cap="all" dirty="0" smtClean="0">
                <a:latin typeface="Arial" pitchFamily="34" charset="0"/>
                <a:cs typeface="Arial" pitchFamily="34" charset="0"/>
              </a:rPr>
            </a:br>
            <a:r>
              <a:rPr lang="pt-PT" sz="1000" dirty="0" smtClean="0">
                <a:latin typeface="Arial" pitchFamily="34" charset="0"/>
                <a:cs typeface="Arial" pitchFamily="34" charset="0"/>
              </a:rPr>
              <a:t>Brunna BALIZA</a:t>
            </a:r>
            <a:r>
              <a:rPr lang="pt-PT" sz="1000" baseline="30000" dirty="0" smtClean="0">
                <a:latin typeface="Arial" pitchFamily="34" charset="0"/>
                <a:cs typeface="Arial" pitchFamily="34" charset="0"/>
              </a:rPr>
              <a:t>1</a:t>
            </a:r>
            <a:r>
              <a:rPr lang="pt-PT" sz="1000" dirty="0" smtClean="0">
                <a:latin typeface="Arial" pitchFamily="34" charset="0"/>
                <a:cs typeface="Arial" pitchFamily="34" charset="0"/>
              </a:rPr>
              <a:t>, Fabiana FIORE</a:t>
            </a:r>
            <a:r>
              <a:rPr lang="pt-PT" sz="1000" baseline="30000" dirty="0" smtClean="0">
                <a:latin typeface="Arial" pitchFamily="34" charset="0"/>
                <a:cs typeface="Arial" pitchFamily="34" charset="0"/>
              </a:rPr>
              <a:t>2</a:t>
            </a:r>
            <a:r>
              <a:rPr lang="pt-PT" sz="800" b="1" baseline="30000" dirty="0" smtClean="0">
                <a:latin typeface="Arial" pitchFamily="34" charset="0"/>
                <a:cs typeface="Arial" pitchFamily="34" charset="0"/>
              </a:rPr>
              <a:t/>
            </a:r>
            <a:br>
              <a:rPr lang="pt-PT" sz="800" b="1" baseline="30000" dirty="0" smtClean="0">
                <a:latin typeface="Arial" pitchFamily="34" charset="0"/>
                <a:cs typeface="Arial" pitchFamily="34" charset="0"/>
              </a:rPr>
            </a:br>
            <a:r>
              <a:rPr lang="pt-BR" sz="800" b="1" dirty="0" smtClean="0">
                <a:latin typeface="Arial" pitchFamily="34" charset="0"/>
                <a:cs typeface="Arial" pitchFamily="34" charset="0"/>
              </a:rPr>
              <a:t/>
            </a:r>
            <a:br>
              <a:rPr lang="pt-BR" sz="800" b="1" dirty="0" smtClean="0">
                <a:latin typeface="Arial" pitchFamily="34" charset="0"/>
                <a:cs typeface="Arial" pitchFamily="34" charset="0"/>
              </a:rPr>
            </a:br>
            <a:r>
              <a:rPr lang="pt-PT" sz="700" dirty="0" smtClean="0">
                <a:latin typeface="Arial" pitchFamily="34" charset="0"/>
                <a:cs typeface="Arial" pitchFamily="34" charset="0"/>
              </a:rPr>
              <a:t>1. Unesp, Rod. Presidente Dutra, Km 137,8, b.baliza@unesp.br</a:t>
            </a:r>
            <a:r>
              <a:rPr lang="pt-BR" sz="700" dirty="0" smtClean="0">
                <a:latin typeface="Arial" pitchFamily="34" charset="0"/>
                <a:cs typeface="Arial" pitchFamily="34" charset="0"/>
              </a:rPr>
              <a:t/>
            </a:r>
            <a:br>
              <a:rPr lang="pt-BR" sz="700" dirty="0" smtClean="0">
                <a:latin typeface="Arial" pitchFamily="34" charset="0"/>
                <a:cs typeface="Arial" pitchFamily="34" charset="0"/>
              </a:rPr>
            </a:br>
            <a:r>
              <a:rPr lang="pt-PT" sz="700" dirty="0" smtClean="0">
                <a:latin typeface="Arial" pitchFamily="34" charset="0"/>
                <a:cs typeface="Arial" pitchFamily="34" charset="0"/>
              </a:rPr>
              <a:t>2. Unesp Rod. Presidente Dutra, Km 137,8, fabiana.fiore@unesp.br</a:t>
            </a:r>
            <a:endParaRPr lang="pt-BR" sz="800" dirty="0"/>
          </a:p>
        </p:txBody>
      </p:sp>
      <p:pic>
        <p:nvPicPr>
          <p:cNvPr id="11" name="Imagem 10"/>
          <p:cNvPicPr/>
          <p:nvPr/>
        </p:nvPicPr>
        <p:blipFill rotWithShape="1">
          <a:blip r:embed="rId3"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l="2550" t="10917" r="8145" b="1496"/>
          <a:stretch/>
        </p:blipFill>
        <p:spPr bwMode="auto">
          <a:xfrm rot="5400000">
            <a:off x="6286512" y="357172"/>
            <a:ext cx="928694" cy="2500330"/>
          </a:xfrm>
          <a:prstGeom prst="rect">
            <a:avLst/>
          </a:prstGeom>
          <a:ln>
            <a:noFill/>
          </a:ln>
          <a:extLst>
            <a:ext uri="{53640926-AAD7-44D8-BBD7-CCE9431645EC}">
              <a14:shadowObscured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a:ext>
          </a:extLst>
        </p:spPr>
      </p:pic>
      <p:pic>
        <p:nvPicPr>
          <p:cNvPr id="6" name="Imagem 5"/>
          <p:cNvPicPr/>
          <p:nvPr/>
        </p:nvPicPr>
        <p:blipFill>
          <a:blip r:embed="rId4"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tretch>
            <a:fillRect/>
          </a:stretch>
        </p:blipFill>
        <p:spPr>
          <a:xfrm>
            <a:off x="1357290" y="3071816"/>
            <a:ext cx="1928826" cy="857256"/>
          </a:xfrm>
          <a:prstGeom prst="rect">
            <a:avLst/>
          </a:prstGeom>
        </p:spPr>
      </p:pic>
      <p:pic>
        <p:nvPicPr>
          <p:cNvPr id="7" name="Imagem 6" descr="Uma imagem com texto, símbolo&#10;&#10;Descrição gerada automaticamente"/>
          <p:cNvPicPr/>
          <p:nvPr/>
        </p:nvPicPr>
        <p:blipFill>
          <a:blip r:embed="rId5"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tretch>
            <a:fillRect/>
          </a:stretch>
        </p:blipFill>
        <p:spPr>
          <a:xfrm>
            <a:off x="214282" y="71420"/>
            <a:ext cx="571504" cy="642942"/>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TotalTime>
  <Words>1106</Words>
  <Application>Microsoft Office PowerPoint</Application>
  <PresentationFormat>Apresentação na tela (16:9)</PresentationFormat>
  <Paragraphs>74</Paragraphs>
  <Slides>1</Slides>
  <Notes>1</Notes>
  <HiddenSlides>0</HiddenSlides>
  <MMClips>0</MMClips>
  <ScaleCrop>false</ScaleCrop>
  <HeadingPairs>
    <vt:vector size="4" baseType="variant">
      <vt:variant>
        <vt:lpstr>Tema</vt:lpstr>
      </vt:variant>
      <vt:variant>
        <vt:i4>1</vt:i4>
      </vt:variant>
      <vt:variant>
        <vt:lpstr>Títulos de slides</vt:lpstr>
      </vt:variant>
      <vt:variant>
        <vt:i4>1</vt:i4>
      </vt:variant>
    </vt:vector>
  </HeadingPairs>
  <TitlesOfParts>
    <vt:vector size="2" baseType="lpstr">
      <vt:lpstr>Tema do Office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Helio</dc:creator>
  <cp:lastModifiedBy>Helio</cp:lastModifiedBy>
  <cp:revision>18</cp:revision>
  <dcterms:created xsi:type="dcterms:W3CDTF">2022-06-15T14:47:48Z</dcterms:created>
  <dcterms:modified xsi:type="dcterms:W3CDTF">2022-06-15T19:08:28Z</dcterms:modified>
</cp:coreProperties>
</file>