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79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82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14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38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18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46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32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38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2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2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9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3E96-AD91-4ACE-9402-89DF7CC23DB0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69DD-8170-40FE-BF92-819B445F1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21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393AD7BA-407A-42A3-B1A1-8168F341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93" y="62702"/>
            <a:ext cx="589220" cy="6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to 4">
            <a:extLst>
              <a:ext uri="{FF2B5EF4-FFF2-40B4-BE49-F238E27FC236}">
                <a16:creationId xmlns:a16="http://schemas.microsoft.com/office/drawing/2014/main" id="{BC9399AF-B55C-4E26-85E6-195D4158C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345025"/>
              </p:ext>
            </p:extLst>
          </p:nvPr>
        </p:nvGraphicFramePr>
        <p:xfrm>
          <a:off x="3976091" y="-8733"/>
          <a:ext cx="739738" cy="65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m de Bitmap" r:id="rId4" imgW="0" imgH="0" progId="Paint.Picture">
                  <p:embed/>
                </p:oleObj>
              </mc:Choice>
              <mc:Fallback>
                <p:oleObj name="Imagem de Bitmap" r:id="rId4" imgW="0" imgH="0" progId="Paint.Picture">
                  <p:embed/>
                  <p:pic>
                    <p:nvPicPr>
                      <p:cNvPr id="4102" name="Objeto 4">
                        <a:extLst>
                          <a:ext uri="{FF2B5EF4-FFF2-40B4-BE49-F238E27FC236}">
                            <a16:creationId xmlns:a16="http://schemas.microsoft.com/office/drawing/2014/main" id="{FD39FF6B-2764-4838-AF26-545A4A8458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091" y="-8733"/>
                        <a:ext cx="739738" cy="658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5">
            <a:extLst>
              <a:ext uri="{FF2B5EF4-FFF2-40B4-BE49-F238E27FC236}">
                <a16:creationId xmlns:a16="http://schemas.microsoft.com/office/drawing/2014/main" id="{0A9BDE80-EE54-4AF2-A5B5-AEE57221F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973756"/>
              </p:ext>
            </p:extLst>
          </p:nvPr>
        </p:nvGraphicFramePr>
        <p:xfrm>
          <a:off x="4910935" y="68493"/>
          <a:ext cx="2180747" cy="72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m de Bitmap" r:id="rId6" imgW="0" imgH="0" progId="Paint.Picture">
                  <p:embed/>
                </p:oleObj>
              </mc:Choice>
              <mc:Fallback>
                <p:oleObj name="Imagem de Bitmap" r:id="rId6" imgW="0" imgH="0" progId="Paint.Picture">
                  <p:embed/>
                  <p:pic>
                    <p:nvPicPr>
                      <p:cNvPr id="4103" name="Objeto 5">
                        <a:extLst>
                          <a:ext uri="{FF2B5EF4-FFF2-40B4-BE49-F238E27FC236}">
                            <a16:creationId xmlns:a16="http://schemas.microsoft.com/office/drawing/2014/main" id="{EC06D30A-948E-4DAD-BD47-3A8BC531E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935" y="68493"/>
                        <a:ext cx="2180747" cy="729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ângulo 2">
            <a:extLst>
              <a:ext uri="{FF2B5EF4-FFF2-40B4-BE49-F238E27FC236}">
                <a16:creationId xmlns:a16="http://schemas.microsoft.com/office/drawing/2014/main" id="{EA1B2A24-7D37-4DCB-BA19-D31111163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" y="819151"/>
            <a:ext cx="9072880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88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tabLst>
                <a:tab pos="914411" algn="l"/>
              </a:tabLst>
              <a:defRPr/>
            </a:pPr>
            <a:r>
              <a:rPr lang="pt-BR" sz="1100" b="1" dirty="0">
                <a:latin typeface="Arial" panose="020B0604020202020204" pitchFamily="34" charset="0"/>
                <a:cs typeface="+mn-cs"/>
              </a:rPr>
              <a:t>GESTÃO DE RESÍDUOS SÓLIDOS NO SETOR HOTELEIRO EM ÁREAS URBANAS: CASO DA CIDADE DE JOÃO PESSOA-PB, BRASIL</a:t>
            </a:r>
          </a:p>
          <a:p>
            <a:pPr algn="ctr">
              <a:tabLst>
                <a:tab pos="914411" algn="l"/>
              </a:tabLst>
              <a:defRPr/>
            </a:pPr>
            <a:r>
              <a:rPr lang="pt-BR" sz="1100" b="1" dirty="0">
                <a:latin typeface="Arial" panose="020B0604020202020204" pitchFamily="34" charset="0"/>
                <a:cs typeface="+mn-cs"/>
              </a:rPr>
              <a:t>Resumo #232</a:t>
            </a:r>
          </a:p>
        </p:txBody>
      </p:sp>
      <p:sp>
        <p:nvSpPr>
          <p:cNvPr id="14" name="Título 5">
            <a:extLst>
              <a:ext uri="{FF2B5EF4-FFF2-40B4-BE49-F238E27FC236}">
                <a16:creationId xmlns:a16="http://schemas.microsoft.com/office/drawing/2014/main" id="{82CEDD0A-3B21-44B3-B00E-F4C21B32725C}"/>
              </a:ext>
            </a:extLst>
          </p:cNvPr>
          <p:cNvSpPr txBox="1">
            <a:spLocks/>
          </p:cNvSpPr>
          <p:nvPr/>
        </p:nvSpPr>
        <p:spPr bwMode="auto">
          <a:xfrm>
            <a:off x="37310" y="1426792"/>
            <a:ext cx="4873625" cy="1096964"/>
          </a:xfrm>
          <a:prstGeom prst="rect">
            <a:avLst/>
          </a:prstGeom>
          <a:noFill/>
          <a:ln>
            <a:noFill/>
          </a:ln>
        </p:spPr>
        <p:txBody>
          <a:bodyPr lIns="91413" tIns="45707" rIns="91413" bIns="4570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000" dirty="0">
                <a:latin typeface="Arial" panose="020B0604020202020204" pitchFamily="34" charset="0"/>
              </a:rPr>
              <a:t>Igor QUARESMA¹, Gilson ATHAYDE JÚNIOR¹, </a:t>
            </a:r>
            <a:r>
              <a:rPr lang="pt-BR" altLang="pt-BR" sz="1000" dirty="0" err="1">
                <a:latin typeface="Arial" panose="020B0604020202020204" pitchFamily="34" charset="0"/>
              </a:rPr>
              <a:t>Rémy</a:t>
            </a:r>
            <a:r>
              <a:rPr lang="pt-BR" altLang="pt-BR" sz="1000" dirty="0">
                <a:latin typeface="Arial" panose="020B0604020202020204" pitchFamily="34" charset="0"/>
              </a:rPr>
              <a:t> BAYARD², </a:t>
            </a:r>
            <a:r>
              <a:rPr lang="pt-BR" altLang="pt-BR" sz="1000" dirty="0" err="1">
                <a:latin typeface="Arial" panose="020B0604020202020204" pitchFamily="34" charset="0"/>
              </a:rPr>
              <a:t>Joácio</a:t>
            </a:r>
            <a:r>
              <a:rPr lang="pt-BR" altLang="pt-BR" sz="1000" dirty="0">
                <a:latin typeface="Arial" panose="020B0604020202020204" pitchFamily="34" charset="0"/>
              </a:rPr>
              <a:t> MORAIS JÚNIOR¹, Igor BELLI³, </a:t>
            </a:r>
            <a:r>
              <a:rPr lang="pt-BR" altLang="pt-BR" sz="1000" dirty="0" err="1">
                <a:latin typeface="Arial" panose="020B0604020202020204" pitchFamily="34" charset="0"/>
              </a:rPr>
              <a:t>Adjane</a:t>
            </a:r>
            <a:r>
              <a:rPr lang="pt-BR" altLang="pt-BR" sz="1000" dirty="0">
                <a:latin typeface="Arial" panose="020B0604020202020204" pitchFamily="34" charset="0"/>
              </a:rPr>
              <a:t> OLIVEIRA4</a:t>
            </a:r>
          </a:p>
          <a:p>
            <a:pPr marL="228604" indent="-228604">
              <a:spcBef>
                <a:spcPct val="0"/>
              </a:spcBef>
              <a:buFont typeface="Arial" panose="020B0604020202020204" pitchFamily="34" charset="0"/>
              <a:buAutoNum type="arabicPeriod"/>
              <a:tabLst>
                <a:tab pos="914411" algn="l"/>
              </a:tabLst>
              <a:defRPr/>
            </a:pPr>
            <a:r>
              <a:rPr lang="pt-PT" sz="1000" dirty="0">
                <a:latin typeface="Arial" panose="020B0604020202020204" pitchFamily="34" charset="0"/>
              </a:rPr>
              <a:t>Universidade Federal da Paraíba, João Pessoa/BR, </a:t>
            </a:r>
          </a:p>
          <a:p>
            <a:pPr marL="228604" indent="-228604">
              <a:spcBef>
                <a:spcPct val="0"/>
              </a:spcBef>
              <a:buFont typeface="Arial" panose="020B0604020202020204" pitchFamily="34" charset="0"/>
              <a:buAutoNum type="arabicPeriod"/>
              <a:tabLst>
                <a:tab pos="914411" algn="l"/>
              </a:tabLst>
              <a:defRPr/>
            </a:pPr>
            <a:r>
              <a:rPr lang="en-US" sz="1000" dirty="0" err="1">
                <a:latin typeface="Arial" panose="020B0604020202020204" pitchFamily="34" charset="0"/>
              </a:rPr>
              <a:t>Institut</a:t>
            </a:r>
            <a:r>
              <a:rPr lang="en-US" sz="1000" dirty="0">
                <a:latin typeface="Arial" panose="020B0604020202020204" pitchFamily="34" charset="0"/>
              </a:rPr>
              <a:t> National des Sciences </a:t>
            </a:r>
            <a:r>
              <a:rPr lang="en-US" sz="1000" dirty="0" err="1">
                <a:latin typeface="Arial" panose="020B0604020202020204" pitchFamily="34" charset="0"/>
              </a:rPr>
              <a:t>Appliquées</a:t>
            </a:r>
            <a:r>
              <a:rPr lang="en-US" sz="1000" dirty="0">
                <a:latin typeface="Arial" panose="020B0604020202020204" pitchFamily="34" charset="0"/>
              </a:rPr>
              <a:t> de Lyon, Lyon/FR;</a:t>
            </a:r>
          </a:p>
          <a:p>
            <a:pPr marL="228604" indent="-228604">
              <a:spcBef>
                <a:spcPct val="0"/>
              </a:spcBef>
              <a:buFont typeface="Arial" panose="020B0604020202020204" pitchFamily="34" charset="0"/>
              <a:buAutoNum type="arabicPeriod"/>
              <a:tabLst>
                <a:tab pos="914411" algn="l"/>
              </a:tabLst>
              <a:defRPr/>
            </a:pPr>
            <a:r>
              <a:rPr lang="pt-BR" sz="1000" dirty="0">
                <a:latin typeface="Arial" panose="020B0604020202020204" pitchFamily="34" charset="0"/>
              </a:rPr>
              <a:t>Universidade Federal de Santa Catarina, Florianópolis/BR.</a:t>
            </a:r>
          </a:p>
          <a:p>
            <a:pPr marL="228604" indent="-228604">
              <a:spcBef>
                <a:spcPct val="0"/>
              </a:spcBef>
              <a:buFont typeface="Arial" panose="020B0604020202020204" pitchFamily="34" charset="0"/>
              <a:buAutoNum type="arabicPeriod"/>
              <a:tabLst>
                <a:tab pos="914411" algn="l"/>
              </a:tabLst>
              <a:defRPr/>
            </a:pPr>
            <a:r>
              <a:rPr lang="pt-BR" sz="1000" dirty="0">
                <a:latin typeface="Arial" panose="020B0604020202020204" pitchFamily="34" charset="0"/>
              </a:rPr>
              <a:t>Universidade Federal de Pernambuco, Recife/BR</a:t>
            </a:r>
          </a:p>
          <a:p>
            <a:pPr>
              <a:spcBef>
                <a:spcPct val="0"/>
              </a:spcBef>
              <a:buNone/>
              <a:tabLst>
                <a:tab pos="914411" algn="l"/>
              </a:tabLst>
              <a:defRPr/>
            </a:pPr>
            <a:r>
              <a:rPr lang="pt-BR" altLang="pt-BR" sz="1000" dirty="0">
                <a:latin typeface="Arial" panose="020B0604020202020204" pitchFamily="34" charset="0"/>
              </a:rPr>
              <a:t>Contato: </a:t>
            </a:r>
            <a:r>
              <a:rPr lang="pt-PT" sz="1000" dirty="0">
                <a:latin typeface="Arial" panose="020B0604020202020204" pitchFamily="34" charset="0"/>
              </a:rPr>
              <a:t>igor_nq@hotmail.com</a:t>
            </a:r>
            <a:endParaRPr lang="pt-BR" sz="1000" dirty="0">
              <a:latin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1A25D0E-ED4A-4058-B207-7FA3626603C8}"/>
              </a:ext>
            </a:extLst>
          </p:cNvPr>
          <p:cNvSpPr txBox="1"/>
          <p:nvPr/>
        </p:nvSpPr>
        <p:spPr>
          <a:xfrm>
            <a:off x="71120" y="2551691"/>
            <a:ext cx="457708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200" b="1" dirty="0">
                <a:latin typeface="Arial" panose="020B0604020202020204" pitchFamily="34" charset="0"/>
              </a:rPr>
              <a:t>Objetivo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Times New Roman" panose="02020603050405020304" pitchFamily="18" charset="0"/>
              </a:rPr>
              <a:t>Analisar o gerenciamento dos resíduos sólidos de um conjunto de hotéis localizados na cidade de João Pessoa, Brasil.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654E908-8A48-4746-9AF7-C41E9B55333D}"/>
              </a:ext>
            </a:extLst>
          </p:cNvPr>
          <p:cNvSpPr txBox="1"/>
          <p:nvPr/>
        </p:nvSpPr>
        <p:spPr>
          <a:xfrm>
            <a:off x="20320" y="3226248"/>
            <a:ext cx="4577080" cy="12372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ct val="20000"/>
              </a:spcBef>
              <a:buFont typeface="Arial" panose="020B0604020202020204" pitchFamily="34" charset="0"/>
              <a:buNone/>
              <a:defRPr sz="10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PT" altLang="pt-BR" sz="1200" dirty="0"/>
              <a:t>Metodologia</a:t>
            </a:r>
          </a:p>
          <a:p>
            <a:r>
              <a:rPr lang="pt-BR" altLang="pt-BR" sz="1200" b="0" dirty="0">
                <a:cs typeface="Times New Roman" panose="02020603050405020304" pitchFamily="18" charset="0"/>
              </a:rPr>
              <a:t>Esta pesquisa abordou sete hotéis localizados na cidade de João Pessoa. Para analisar a gestão dos resíduos sólidos produzidos nestes empreendimentos, foi aplicado um questionário que teve como público alvo os gerentes e os chefes da governança dos empreendimentos</a:t>
            </a:r>
            <a:endParaRPr lang="pt-BR" sz="1200" b="0" dirty="0"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48F35DD-C86C-42AC-8738-DBCEDE809212}"/>
              </a:ext>
            </a:extLst>
          </p:cNvPr>
          <p:cNvSpPr txBox="1"/>
          <p:nvPr/>
        </p:nvSpPr>
        <p:spPr>
          <a:xfrm>
            <a:off x="27149" y="4393682"/>
            <a:ext cx="488378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pt-BR" altLang="pt-BR" sz="1200" b="1" dirty="0">
                <a:latin typeface="Arial" panose="020B0604020202020204" pitchFamily="34" charset="0"/>
              </a:rPr>
              <a:t>Resultados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Times New Roman" panose="02020603050405020304" pitchFamily="18" charset="0"/>
              </a:rPr>
              <a:t>Os resíduos oriundos dos hotéis são compostos majoritariamente por resíduos orgânicos, como restos de alimentos em geral e recicláveis.</a:t>
            </a:r>
          </a:p>
        </p:txBody>
      </p:sp>
      <p:pic>
        <p:nvPicPr>
          <p:cNvPr id="22" name="Imagem 24">
            <a:extLst>
              <a:ext uri="{FF2B5EF4-FFF2-40B4-BE49-F238E27FC236}">
                <a16:creationId xmlns:a16="http://schemas.microsoft.com/office/drawing/2014/main" id="{181ECB92-9D19-4F23-BD56-D4677F38A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13" y="1623166"/>
            <a:ext cx="778424" cy="100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6">
            <a:extLst>
              <a:ext uri="{FF2B5EF4-FFF2-40B4-BE49-F238E27FC236}">
                <a16:creationId xmlns:a16="http://schemas.microsoft.com/office/drawing/2014/main" id="{65C38916-A4B2-4909-9614-49E742DF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3" b="13733"/>
          <a:stretch>
            <a:fillRect/>
          </a:stretch>
        </p:blipFill>
        <p:spPr bwMode="auto">
          <a:xfrm>
            <a:off x="7250141" y="1656353"/>
            <a:ext cx="867699" cy="93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15">
            <a:extLst>
              <a:ext uri="{FF2B5EF4-FFF2-40B4-BE49-F238E27FC236}">
                <a16:creationId xmlns:a16="http://schemas.microsoft.com/office/drawing/2014/main" id="{495E6741-A850-4DDD-AD46-8C0D63402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811" y="1671019"/>
            <a:ext cx="702404" cy="9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17">
            <a:extLst>
              <a:ext uri="{FF2B5EF4-FFF2-40B4-BE49-F238E27FC236}">
                <a16:creationId xmlns:a16="http://schemas.microsoft.com/office/drawing/2014/main" id="{61E2F4EE-89DC-494B-8A5F-7258AE5C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48" y="1653178"/>
            <a:ext cx="711178" cy="96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7">
            <a:extLst>
              <a:ext uri="{FF2B5EF4-FFF2-40B4-BE49-F238E27FC236}">
                <a16:creationId xmlns:a16="http://schemas.microsoft.com/office/drawing/2014/main" id="{12B51269-3E71-47E3-AC3E-885693E5A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996" y="1426714"/>
            <a:ext cx="46450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altLang="pt-BR" sz="800" dirty="0">
                <a:latin typeface="Arial" panose="020B0604020202020204" pitchFamily="34" charset="0"/>
                <a:cs typeface="Times New Roman" panose="02020603050405020304" pitchFamily="18" charset="0"/>
              </a:rPr>
              <a:t>Figura 1 – Resíduos orgânicos e secos provenientes dos hotéis analisados. </a:t>
            </a:r>
            <a:endParaRPr lang="pt-BR" altLang="pt-BR" sz="800" dirty="0">
              <a:latin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A1F28EC-15CA-4543-BF07-6D50FAFA9B49}"/>
              </a:ext>
            </a:extLst>
          </p:cNvPr>
          <p:cNvSpPr txBox="1"/>
          <p:nvPr/>
        </p:nvSpPr>
        <p:spPr>
          <a:xfrm>
            <a:off x="4715829" y="2552576"/>
            <a:ext cx="4499132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3" indent="-171453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>
                <a:latin typeface="Arial" panose="020B0604020202020204" pitchFamily="34" charset="0"/>
                <a:cs typeface="Times New Roman" panose="02020603050405020304" pitchFamily="18" charset="0"/>
              </a:rPr>
              <a:t>Apenas 28,6% dos hotéis analisados segregam seus resíduos recicláveis secos na fonte geradora</a:t>
            </a:r>
          </a:p>
          <a:p>
            <a:pPr marL="171453" indent="-171453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>
                <a:latin typeface="Arial" panose="020B0604020202020204" pitchFamily="34" charset="0"/>
                <a:cs typeface="Times New Roman" panose="02020603050405020304" pitchFamily="18" charset="0"/>
              </a:rPr>
              <a:t>71,4% dos hotéis analisados enviam a totalidade de seus resíduos ao aterro sanitário da cidade de João Pessoa</a:t>
            </a:r>
          </a:p>
          <a:p>
            <a:pPr marL="171453" indent="-171453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>
                <a:latin typeface="Arial" panose="020B0604020202020204" pitchFamily="34" charset="0"/>
                <a:cs typeface="Times New Roman" panose="02020603050405020304" pitchFamily="18" charset="0"/>
              </a:rPr>
              <a:t>100% dos hotéis analisados destinam seus resíduos orgânicos ao aterro sanitário da cidade de João Pessoa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8338CC1-D304-4FA5-8D88-4FE8D1E26C31}"/>
              </a:ext>
            </a:extLst>
          </p:cNvPr>
          <p:cNvSpPr txBox="1"/>
          <p:nvPr/>
        </p:nvSpPr>
        <p:spPr>
          <a:xfrm>
            <a:off x="4794854" y="3733119"/>
            <a:ext cx="4322001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200" b="1" dirty="0">
                <a:latin typeface="Arial" panose="020B0604020202020204" pitchFamily="34" charset="0"/>
              </a:rPr>
              <a:t>Conclusões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Times New Roman" panose="02020603050405020304" pitchFamily="18" charset="0"/>
              </a:rPr>
              <a:t>Assim, tendo em conta a situação atual do setor hoteleiro e em conformidade com a regulamentação brasileira, afigura-se necessário </a:t>
            </a:r>
            <a:r>
              <a:rPr lang="pt-BR" altLang="pt-BR" sz="1200" dirty="0">
                <a:latin typeface="Arial" panose="020B0604020202020204" pitchFamily="34" charset="0"/>
              </a:rPr>
              <a:t>desenvolver uma estratégia de gestão de resíduos sólidos com vista à sua valorização material e energética, e reduzir o fluxo de resíduos sólidos a serem destinados ao aterro sanitário.</a:t>
            </a:r>
            <a:r>
              <a:rPr lang="pt-BR" altLang="pt-BR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t-BR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6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290</Words>
  <Application>Microsoft Office PowerPoint</Application>
  <PresentationFormat>Apresentação na tela (16:9)</PresentationFormat>
  <Paragraphs>20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Imagem de Bitmap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Igor Quaresma</dc:creator>
  <cp:lastModifiedBy>Igor Quaresma</cp:lastModifiedBy>
  <cp:revision>4</cp:revision>
  <dcterms:created xsi:type="dcterms:W3CDTF">2022-06-24T19:14:05Z</dcterms:created>
  <dcterms:modified xsi:type="dcterms:W3CDTF">2022-06-24T20:07:55Z</dcterms:modified>
</cp:coreProperties>
</file>