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7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82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14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38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1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4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3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8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2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9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21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393AD7BA-407A-42A3-B1A1-8168F3411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93" y="62703"/>
            <a:ext cx="493139" cy="55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to 4">
            <a:extLst>
              <a:ext uri="{FF2B5EF4-FFF2-40B4-BE49-F238E27FC236}">
                <a16:creationId xmlns:a16="http://schemas.microsoft.com/office/drawing/2014/main" id="{BC9399AF-B55C-4E26-85E6-195D4158C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59271"/>
              </p:ext>
            </p:extLst>
          </p:nvPr>
        </p:nvGraphicFramePr>
        <p:xfrm>
          <a:off x="3976091" y="-8732"/>
          <a:ext cx="619113" cy="55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m de Bitmap" r:id="rId4" imgW="0" imgH="0" progId="Paint.Picture">
                  <p:embed/>
                </p:oleObj>
              </mc:Choice>
              <mc:Fallback>
                <p:oleObj name="Imagem de Bitmap" r:id="rId4" imgW="0" imgH="0" progId="Paint.Picture">
                  <p:embed/>
                  <p:pic>
                    <p:nvPicPr>
                      <p:cNvPr id="4102" name="Objeto 4">
                        <a:extLst>
                          <a:ext uri="{FF2B5EF4-FFF2-40B4-BE49-F238E27FC236}">
                            <a16:creationId xmlns:a16="http://schemas.microsoft.com/office/drawing/2014/main" id="{FD39FF6B-2764-4838-AF26-545A4A8458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091" y="-8732"/>
                        <a:ext cx="619113" cy="551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5">
            <a:extLst>
              <a:ext uri="{FF2B5EF4-FFF2-40B4-BE49-F238E27FC236}">
                <a16:creationId xmlns:a16="http://schemas.microsoft.com/office/drawing/2014/main" id="{0A9BDE80-EE54-4AF2-A5B5-AEE57221F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036168"/>
              </p:ext>
            </p:extLst>
          </p:nvPr>
        </p:nvGraphicFramePr>
        <p:xfrm>
          <a:off x="4910935" y="68493"/>
          <a:ext cx="1825145" cy="610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Imagem de Bitmap" r:id="rId6" imgW="0" imgH="0" progId="Paint.Picture">
                  <p:embed/>
                </p:oleObj>
              </mc:Choice>
              <mc:Fallback>
                <p:oleObj name="Imagem de Bitmap" r:id="rId6" imgW="0" imgH="0" progId="Paint.Picture">
                  <p:embed/>
                  <p:pic>
                    <p:nvPicPr>
                      <p:cNvPr id="4103" name="Objeto 5">
                        <a:extLst>
                          <a:ext uri="{FF2B5EF4-FFF2-40B4-BE49-F238E27FC236}">
                            <a16:creationId xmlns:a16="http://schemas.microsoft.com/office/drawing/2014/main" id="{EC06D30A-948E-4DAD-BD47-3A8BC531E2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935" y="68493"/>
                        <a:ext cx="1825145" cy="610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ângulo 2">
            <a:extLst>
              <a:ext uri="{FF2B5EF4-FFF2-40B4-BE49-F238E27FC236}">
                <a16:creationId xmlns:a16="http://schemas.microsoft.com/office/drawing/2014/main" id="{EA1B2A24-7D37-4DCB-BA19-D31111163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" y="646290"/>
            <a:ext cx="9072880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88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tabLst>
                <a:tab pos="914411" algn="l"/>
              </a:tabLst>
              <a:defRPr/>
            </a:pPr>
            <a:r>
              <a:rPr lang="pt-BR" sz="1100" b="1" dirty="0">
                <a:latin typeface="Arial" panose="020B0604020202020204" pitchFamily="34" charset="0"/>
                <a:cs typeface="+mn-cs"/>
              </a:rPr>
              <a:t>TRATAMENTO E RECUPERAÇÃO DE RESÍDUOS ORGÂNICOS: ANÁLISE E COMPARAÇÃO DA SITUAÇÃO REGULATÓRIA NA UNIÃO EUROPEIA E NO BRASIL</a:t>
            </a:r>
          </a:p>
          <a:p>
            <a:pPr algn="ctr">
              <a:tabLst>
                <a:tab pos="914411" algn="l"/>
              </a:tabLst>
              <a:defRPr/>
            </a:pPr>
            <a:r>
              <a:rPr lang="pt-BR" sz="1100" b="1" dirty="0">
                <a:latin typeface="Arial" panose="020B0604020202020204" pitchFamily="34" charset="0"/>
                <a:cs typeface="+mn-cs"/>
              </a:rPr>
              <a:t>Resumo #233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:a16="http://schemas.microsoft.com/office/drawing/2014/main" id="{82CEDD0A-3B21-44B3-B00E-F4C21B32725C}"/>
              </a:ext>
            </a:extLst>
          </p:cNvPr>
          <p:cNvSpPr txBox="1">
            <a:spLocks/>
          </p:cNvSpPr>
          <p:nvPr/>
        </p:nvSpPr>
        <p:spPr bwMode="auto">
          <a:xfrm>
            <a:off x="37310" y="1294712"/>
            <a:ext cx="4873625" cy="1096964"/>
          </a:xfrm>
          <a:prstGeom prst="rect">
            <a:avLst/>
          </a:prstGeom>
          <a:noFill/>
          <a:ln>
            <a:noFill/>
          </a:ln>
        </p:spPr>
        <p:txBody>
          <a:bodyPr lIns="91413" tIns="45707" rIns="91413" bIns="4570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1100" dirty="0">
                <a:latin typeface="Arial" panose="020B0604020202020204" pitchFamily="34" charset="0"/>
              </a:rPr>
              <a:t>Igor QUARESMA¹, Gilson ATHAYDE JÚNIOR¹, </a:t>
            </a:r>
            <a:r>
              <a:rPr lang="pt-BR" altLang="pt-BR" sz="1100" dirty="0" err="1">
                <a:latin typeface="Arial" panose="020B0604020202020204" pitchFamily="34" charset="0"/>
              </a:rPr>
              <a:t>Rémy</a:t>
            </a:r>
            <a:r>
              <a:rPr lang="pt-BR" altLang="pt-BR" sz="1100" dirty="0">
                <a:latin typeface="Arial" panose="020B0604020202020204" pitchFamily="34" charset="0"/>
              </a:rPr>
              <a:t> BAYARD², </a:t>
            </a:r>
            <a:r>
              <a:rPr lang="pt-BR" altLang="pt-BR" sz="1100" dirty="0" err="1">
                <a:latin typeface="Arial" panose="020B0604020202020204" pitchFamily="34" charset="0"/>
              </a:rPr>
              <a:t>Joácio</a:t>
            </a:r>
            <a:r>
              <a:rPr lang="pt-BR" altLang="pt-BR" sz="1100" dirty="0">
                <a:latin typeface="Arial" panose="020B0604020202020204" pitchFamily="34" charset="0"/>
              </a:rPr>
              <a:t> MORAIS JÚNIOR¹, Armando BORGES DE CASTILHOS JUNIOR³;  Igor BELLI³, </a:t>
            </a:r>
            <a:endParaRPr lang="pt-BR" altLang="pt-BR" sz="500" dirty="0">
              <a:latin typeface="Arial" panose="020B0604020202020204" pitchFamily="34" charset="0"/>
            </a:endParaRP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pt-PT" sz="1000" dirty="0">
                <a:latin typeface="Arial" panose="020B0604020202020204" pitchFamily="34" charset="0"/>
              </a:rPr>
              <a:t>Universidade Federal da Paraíba, João Pessoa/BR, </a:t>
            </a: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en-US" sz="1000" dirty="0" err="1">
                <a:latin typeface="Arial" panose="020B0604020202020204" pitchFamily="34" charset="0"/>
              </a:rPr>
              <a:t>Institut</a:t>
            </a:r>
            <a:r>
              <a:rPr lang="en-US" sz="1000" dirty="0">
                <a:latin typeface="Arial" panose="020B0604020202020204" pitchFamily="34" charset="0"/>
              </a:rPr>
              <a:t> National des Sciences </a:t>
            </a:r>
            <a:r>
              <a:rPr lang="en-US" sz="1000" dirty="0" err="1">
                <a:latin typeface="Arial" panose="020B0604020202020204" pitchFamily="34" charset="0"/>
              </a:rPr>
              <a:t>Appliquées</a:t>
            </a:r>
            <a:r>
              <a:rPr lang="en-US" sz="1000" dirty="0">
                <a:latin typeface="Arial" panose="020B0604020202020204" pitchFamily="34" charset="0"/>
              </a:rPr>
              <a:t> de Lyon, Lyon/FR;</a:t>
            </a: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pt-BR" sz="1000" dirty="0">
                <a:latin typeface="Arial" panose="020B0604020202020204" pitchFamily="34" charset="0"/>
              </a:rPr>
              <a:t>Universidade Federal de Santa Catarina, Florianópolis/BR.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r>
              <a:rPr lang="pt-BR" altLang="pt-BR" sz="1100" dirty="0">
                <a:latin typeface="Arial" panose="020B0604020202020204" pitchFamily="34" charset="0"/>
              </a:rPr>
              <a:t>Contato: </a:t>
            </a:r>
            <a:r>
              <a:rPr lang="pt-PT" sz="1100" dirty="0">
                <a:latin typeface="Arial" panose="020B0604020202020204" pitchFamily="34" charset="0"/>
              </a:rPr>
              <a:t>igor_nq@hotmail.com</a:t>
            </a:r>
            <a:endParaRPr lang="pt-BR" sz="1400" dirty="0">
              <a:latin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1A25D0E-ED4A-4058-B207-7FA3626603C8}"/>
              </a:ext>
            </a:extLst>
          </p:cNvPr>
          <p:cNvSpPr txBox="1"/>
          <p:nvPr/>
        </p:nvSpPr>
        <p:spPr>
          <a:xfrm>
            <a:off x="18124" y="2418353"/>
            <a:ext cx="457708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Objetivo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200" dirty="0">
                <a:latin typeface="Arial" panose="020B0604020202020204" pitchFamily="34" charset="0"/>
                <a:cs typeface="Times New Roman" panose="02020603050405020304" pitchFamily="18" charset="0"/>
              </a:rPr>
              <a:t>Comparar os atuais contextos regulatórios sobre a gestão de resíduos orgânico na União Europeia (UE) e no Brasil.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654E908-8A48-4746-9AF7-C41E9B55333D}"/>
              </a:ext>
            </a:extLst>
          </p:cNvPr>
          <p:cNvSpPr txBox="1"/>
          <p:nvPr/>
        </p:nvSpPr>
        <p:spPr>
          <a:xfrm>
            <a:off x="-32676" y="3092910"/>
            <a:ext cx="457708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spcBef>
                <a:spcPct val="20000"/>
              </a:spcBef>
              <a:buFont typeface="Arial" panose="020B0604020202020204" pitchFamily="34" charset="0"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t-PT" altLang="pt-BR" sz="1200" dirty="0"/>
              <a:t>Metodologia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200" b="0" dirty="0">
                <a:cs typeface="Times New Roman" panose="02020603050405020304" pitchFamily="18" charset="0"/>
              </a:rPr>
              <a:t>Foi realizada uma análise das principais regulamentação brasileiras e europeias relacionadas à gestão de Resíduos Sólidos Urbanos.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48F35DD-C86C-42AC-8738-DBCEDE809212}"/>
              </a:ext>
            </a:extLst>
          </p:cNvPr>
          <p:cNvSpPr txBox="1"/>
          <p:nvPr/>
        </p:nvSpPr>
        <p:spPr>
          <a:xfrm>
            <a:off x="-15686" y="3958290"/>
            <a:ext cx="48837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Resultados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6C2E1BA1-F609-42EC-B019-58B7359156F7}"/>
              </a:ext>
            </a:extLst>
          </p:cNvPr>
          <p:cNvCxnSpPr/>
          <p:nvPr/>
        </p:nvCxnSpPr>
        <p:spPr>
          <a:xfrm>
            <a:off x="2399744" y="3986306"/>
            <a:ext cx="0" cy="947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338E28E-D926-4A5D-B06F-0AE142331283}"/>
              </a:ext>
            </a:extLst>
          </p:cNvPr>
          <p:cNvSpPr txBox="1"/>
          <p:nvPr/>
        </p:nvSpPr>
        <p:spPr>
          <a:xfrm>
            <a:off x="2100093" y="4043698"/>
            <a:ext cx="2821228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050" dirty="0">
                <a:latin typeface="Arial" panose="020B0604020202020204" pitchFamily="34" charset="0"/>
                <a:cs typeface="Times New Roman" panose="02020603050405020304" pitchFamily="18" charset="0"/>
              </a:rPr>
              <a:t>Plano Nacional de Resíduos Sólidos </a:t>
            </a:r>
          </a:p>
          <a:p>
            <a:pPr algn="ctr">
              <a:defRPr/>
            </a:pPr>
            <a:r>
              <a:rPr lang="pt-BR" sz="1050" dirty="0">
                <a:latin typeface="Arial" panose="020B0604020202020204" pitchFamily="34" charset="0"/>
                <a:cs typeface="Times New Roman" panose="02020603050405020304" pitchFamily="18" charset="0"/>
              </a:rPr>
              <a:t>Lei Federal 14.026/2020 </a:t>
            </a:r>
          </a:p>
          <a:p>
            <a:pPr algn="ctr">
              <a:defRPr/>
            </a:pPr>
            <a:r>
              <a:rPr lang="pt-BR" sz="1050" dirty="0">
                <a:latin typeface="Arial" panose="020B0604020202020204" pitchFamily="34" charset="0"/>
                <a:cs typeface="Times New Roman" panose="02020603050405020304" pitchFamily="18" charset="0"/>
              </a:rPr>
              <a:t>Lei Federal 12.305/2010</a:t>
            </a:r>
          </a:p>
          <a:p>
            <a:pPr algn="ctr">
              <a:defRPr/>
            </a:pPr>
            <a:r>
              <a:rPr lang="pt-BR" sz="105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CONAMA 481/2017</a:t>
            </a:r>
          </a:p>
          <a:p>
            <a:pPr algn="ctr">
              <a:defRPr/>
            </a:pPr>
            <a:r>
              <a:rPr lang="pt-BR" sz="1050" dirty="0">
                <a:latin typeface="Arial" panose="020B0604020202020204" pitchFamily="34" charset="0"/>
                <a:cs typeface="Times New Roman" panose="02020603050405020304" pitchFamily="18" charset="0"/>
              </a:rPr>
              <a:t>Norma NBR 13.591/1996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211E6D5E-647A-40EE-B162-E451C7DAE1EE}"/>
              </a:ext>
            </a:extLst>
          </p:cNvPr>
          <p:cNvSpPr txBox="1"/>
          <p:nvPr/>
        </p:nvSpPr>
        <p:spPr>
          <a:xfrm>
            <a:off x="-32676" y="4321517"/>
            <a:ext cx="25015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Regulamentações brasileiras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192FF23F-2527-4451-8690-65ED158950E9}"/>
              </a:ext>
            </a:extLst>
          </p:cNvPr>
          <p:cNvSpPr txBox="1"/>
          <p:nvPr/>
        </p:nvSpPr>
        <p:spPr>
          <a:xfrm>
            <a:off x="4714482" y="1285115"/>
            <a:ext cx="18251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Regulamentações da União Europeia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3B48C4B-BBF9-42A0-AD48-97FF24BD9D11}"/>
              </a:ext>
            </a:extLst>
          </p:cNvPr>
          <p:cNvSpPr txBox="1"/>
          <p:nvPr/>
        </p:nvSpPr>
        <p:spPr>
          <a:xfrm>
            <a:off x="6343171" y="1211480"/>
            <a:ext cx="276351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Pacto pela economia circular europeia </a:t>
            </a:r>
          </a:p>
          <a:p>
            <a:pPr algn="ctr">
              <a:defRPr/>
            </a:pPr>
            <a:r>
              <a:rPr 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Diretiva Europeia Nº 849/2018</a:t>
            </a:r>
          </a:p>
          <a:p>
            <a:pPr algn="ctr">
              <a:defRPr/>
            </a:pPr>
            <a:r>
              <a:rPr lang="pt-BR" sz="11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Diretiva Europeia Nº 850/2018</a:t>
            </a:r>
          </a:p>
          <a:p>
            <a:pPr algn="ctr">
              <a:defRPr/>
            </a:pPr>
            <a:r>
              <a:rPr lang="pt-BR" sz="11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Diretiva Europeia Nº 851/2018</a:t>
            </a:r>
          </a:p>
          <a:p>
            <a:pPr algn="ctr">
              <a:defRPr/>
            </a:pPr>
            <a:r>
              <a:rPr lang="pt-BR" sz="11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Diretiva Europeia nº 852/2018</a:t>
            </a:r>
            <a:endParaRPr lang="pt-BR" sz="11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BF134F78-A263-4704-9BE7-7FB8842291A7}"/>
              </a:ext>
            </a:extLst>
          </p:cNvPr>
          <p:cNvCxnSpPr>
            <a:cxnSpLocks/>
          </p:cNvCxnSpPr>
          <p:nvPr/>
        </p:nvCxnSpPr>
        <p:spPr>
          <a:xfrm>
            <a:off x="6410961" y="1285115"/>
            <a:ext cx="0" cy="85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797B8A2B-8177-429E-AEFC-B19462AD5589}"/>
              </a:ext>
            </a:extLst>
          </p:cNvPr>
          <p:cNvSpPr txBox="1"/>
          <p:nvPr/>
        </p:nvSpPr>
        <p:spPr>
          <a:xfrm>
            <a:off x="4734449" y="2206551"/>
            <a:ext cx="4349724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0,89% dos resíduos orgânicos coletados no Brasil foram destinados à compostagem em 2020 (Brasil, 2021).</a:t>
            </a:r>
          </a:p>
          <a:p>
            <a:pPr marL="171450" indent="-17145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Aumento de 117% nos resíduos reciclados por habitante da União Europeia entre 1995 e 2020 (</a:t>
            </a:r>
            <a:r>
              <a:rPr lang="pt-BR" altLang="pt-BR" sz="11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Eurostat</a:t>
            </a: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, 2022).</a:t>
            </a:r>
          </a:p>
          <a:p>
            <a:pPr marL="171450" indent="-17145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Aumento de 171% nos resíduos orgânicos </a:t>
            </a:r>
            <a:r>
              <a:rPr lang="pt-BR" altLang="pt-BR" sz="11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compostados</a:t>
            </a: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 entre 1995 e 2022 na União Europeia (</a:t>
            </a:r>
            <a:r>
              <a:rPr lang="pt-BR" altLang="pt-BR" sz="11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Eurostat</a:t>
            </a: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, 2022).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16D117F-5FE8-4BDE-927C-54C36233A29D}"/>
              </a:ext>
            </a:extLst>
          </p:cNvPr>
          <p:cNvSpPr txBox="1"/>
          <p:nvPr/>
        </p:nvSpPr>
        <p:spPr>
          <a:xfrm>
            <a:off x="4641370" y="3318115"/>
            <a:ext cx="4465320" cy="1834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pt-BR" altLang="pt-BR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Conclusões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pt-BR" altLang="pt-BR" sz="1100" dirty="0">
                <a:latin typeface="Arial" panose="020B0604020202020204" pitchFamily="34" charset="0"/>
                <a:cs typeface="Times New Roman" panose="02020603050405020304" pitchFamily="18" charset="0"/>
              </a:rPr>
              <a:t>Por não haver metas, incentivos e programas estruturados, os resíduos orgânicos brasileiros são dispostos em aterros sanitários e em lixões, em conjunto com resíduos secos e rejeitos, desfavorecendo sua valorização. Por outro lado, a União Europeia está obtendo sucesso na redução dos resíduos orgânicos destinados para aterros. Assim, as Diretivas 850/2018 e 851/2018, presentes no Pacto pela Economia Circular europeia, constituem um quadro de referência em termos de gestão de resíduos sólidos e destinação ambientalmente adequada </a:t>
            </a:r>
          </a:p>
        </p:txBody>
      </p:sp>
    </p:spTree>
    <p:extLst>
      <p:ext uri="{BB962C8B-B14F-4D97-AF65-F5344CB8AC3E}">
        <p14:creationId xmlns:p14="http://schemas.microsoft.com/office/powerpoint/2010/main" val="2136866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319</Words>
  <Application>Microsoft Office PowerPoint</Application>
  <PresentationFormat>Apresentação na tela (16:9)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Imagem do Paintbrush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Igor Quaresma</dc:creator>
  <cp:lastModifiedBy>Igor Quaresma</cp:lastModifiedBy>
  <cp:revision>4</cp:revision>
  <dcterms:created xsi:type="dcterms:W3CDTF">2022-06-24T19:14:05Z</dcterms:created>
  <dcterms:modified xsi:type="dcterms:W3CDTF">2022-06-24T20:06:21Z</dcterms:modified>
</cp:coreProperties>
</file>