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0" r:id="rId2"/>
  </p:sldIdLst>
  <p:sldSz cx="51206400" cy="28803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463" userDrawn="1">
          <p15:clr>
            <a:srgbClr val="A4A3A4"/>
          </p15:clr>
        </p15:guide>
        <p15:guide id="2" pos="1432" userDrawn="1">
          <p15:clr>
            <a:srgbClr val="A4A3A4"/>
          </p15:clr>
        </p15:guide>
        <p15:guide id="3" pos="30847" userDrawn="1">
          <p15:clr>
            <a:srgbClr val="A4A3A4"/>
          </p15:clr>
        </p15:guide>
        <p15:guide id="4" orient="horz" pos="659" userDrawn="1">
          <p15:clr>
            <a:srgbClr val="A4A3A4"/>
          </p15:clr>
        </p15:guide>
        <p15:guide id="5" pos="1612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E2EB"/>
    <a:srgbClr val="263055"/>
    <a:srgbClr val="FFFFEF"/>
    <a:srgbClr val="A8E6DD"/>
    <a:srgbClr val="FFFFE7"/>
    <a:srgbClr val="57CFBE"/>
    <a:srgbClr val="FFFFF7"/>
    <a:srgbClr val="0033CC"/>
    <a:srgbClr val="3857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79" autoAdjust="0"/>
    <p:restoredTop sz="94728" autoAdjust="0"/>
  </p:normalViewPr>
  <p:slideViewPr>
    <p:cSldViewPr snapToGrid="0">
      <p:cViewPr varScale="1">
        <p:scale>
          <a:sx n="26" d="100"/>
          <a:sy n="26" d="100"/>
        </p:scale>
        <p:origin x="1206" y="156"/>
      </p:cViewPr>
      <p:guideLst>
        <p:guide orient="horz" pos="17463"/>
        <p:guide pos="1432"/>
        <p:guide pos="30847"/>
        <p:guide orient="horz" pos="659"/>
        <p:guide pos="16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0" y="4713925"/>
            <a:ext cx="38404800" cy="10027920"/>
          </a:xfrm>
        </p:spPr>
        <p:txBody>
          <a:bodyPr anchor="b"/>
          <a:lstStyle>
            <a:lvl1pPr algn="ctr">
              <a:defRPr sz="25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15128560"/>
            <a:ext cx="38404800" cy="6954200"/>
          </a:xfrm>
        </p:spPr>
        <p:txBody>
          <a:bodyPr/>
          <a:lstStyle>
            <a:lvl1pPr marL="0" indent="0" algn="ctr">
              <a:buNone/>
              <a:defRPr sz="10080"/>
            </a:lvl1pPr>
            <a:lvl2pPr marL="1920240" indent="0" algn="ctr">
              <a:buNone/>
              <a:defRPr sz="8400"/>
            </a:lvl2pPr>
            <a:lvl3pPr marL="3840480" indent="0" algn="ctr">
              <a:buNone/>
              <a:defRPr sz="7560"/>
            </a:lvl3pPr>
            <a:lvl4pPr marL="5760720" indent="0" algn="ctr">
              <a:buNone/>
              <a:defRPr sz="6720"/>
            </a:lvl4pPr>
            <a:lvl5pPr marL="7680960" indent="0" algn="ctr">
              <a:buNone/>
              <a:defRPr sz="6720"/>
            </a:lvl5pPr>
            <a:lvl6pPr marL="9601200" indent="0" algn="ctr">
              <a:buNone/>
              <a:defRPr sz="6720"/>
            </a:lvl6pPr>
            <a:lvl7pPr marL="11521440" indent="0" algn="ctr">
              <a:buNone/>
              <a:defRPr sz="6720"/>
            </a:lvl7pPr>
            <a:lvl8pPr marL="13441680" indent="0" algn="ctr">
              <a:buNone/>
              <a:defRPr sz="6720"/>
            </a:lvl8pPr>
            <a:lvl9pPr marL="15361920" indent="0" algn="ctr">
              <a:buNone/>
              <a:defRPr sz="672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72B6FE-03F2-4850-B3B9-3B858BD44DEB}" type="datetimeFigureOut">
              <a:rPr lang="pt-BR" smtClean="0"/>
              <a:pPr>
                <a:defRPr/>
              </a:pPr>
              <a:t>15/06/2022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FFBD36-F129-49C6-B6D4-36A457F0853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2311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C2BC99-E55B-44A9-BE0C-0CD0FBFC9497}" type="datetimeFigureOut">
              <a:rPr lang="pt-BR" smtClean="0"/>
              <a:pPr>
                <a:defRPr/>
              </a:pPr>
              <a:t>15/06/2022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7AF58-4CD1-4771-82FD-A336A402A776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8639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580" y="1533525"/>
            <a:ext cx="11041380" cy="2440972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0" y="1533525"/>
            <a:ext cx="32484060" cy="2440972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D894B9-CE26-423F-BDE3-53F3B5665AD3}" type="datetimeFigureOut">
              <a:rPr lang="pt-BR" smtClean="0"/>
              <a:pPr>
                <a:defRPr/>
              </a:pPr>
              <a:t>15/06/2022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00BFF4-7FCD-4F72-9954-898EDA90BE37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6063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CB0DFC-7F86-4EBD-B018-87BE7DAB1241}" type="datetimeFigureOut">
              <a:rPr lang="pt-BR" smtClean="0"/>
              <a:pPr>
                <a:defRPr/>
              </a:pPr>
              <a:t>15/06/2022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143437-8117-473C-AC3E-AB9848CBECC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9871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70" y="7180902"/>
            <a:ext cx="44165520" cy="11981495"/>
          </a:xfrm>
        </p:spPr>
        <p:txBody>
          <a:bodyPr anchor="b"/>
          <a:lstStyle>
            <a:lvl1pPr>
              <a:defRPr sz="25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3770" y="19275747"/>
            <a:ext cx="44165520" cy="6300785"/>
          </a:xfrm>
        </p:spPr>
        <p:txBody>
          <a:bodyPr/>
          <a:lstStyle>
            <a:lvl1pPr marL="0" indent="0">
              <a:buNone/>
              <a:defRPr sz="10080">
                <a:solidFill>
                  <a:schemeClr val="tx1">
                    <a:tint val="75000"/>
                  </a:schemeClr>
                </a:solidFill>
              </a:defRPr>
            </a:lvl1pPr>
            <a:lvl2pPr marL="192024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3840480" indent="0">
              <a:buNone/>
              <a:defRPr sz="7560">
                <a:solidFill>
                  <a:schemeClr val="tx1">
                    <a:tint val="75000"/>
                  </a:schemeClr>
                </a:solidFill>
              </a:defRPr>
            </a:lvl3pPr>
            <a:lvl4pPr marL="57607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76809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96012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15214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3441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0B8EC6-51B6-4851-A19B-757C8A2E06C4}" type="datetimeFigureOut">
              <a:rPr lang="pt-BR" smtClean="0"/>
              <a:pPr>
                <a:defRPr/>
              </a:pPr>
              <a:t>15/06/2022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83810A-DE9D-4209-9993-3FC9414A6A7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6055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0440" y="7667625"/>
            <a:ext cx="21762720" cy="1827562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3240" y="7667625"/>
            <a:ext cx="21762720" cy="1827562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CCAF84-65CB-48E2-A041-404F7CA3EF96}" type="datetimeFigureOut">
              <a:rPr lang="pt-BR" smtClean="0"/>
              <a:pPr>
                <a:defRPr/>
              </a:pPr>
              <a:t>15/06/2022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9DCF85-9BD4-4895-B108-5989F0CBA18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1082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1533527"/>
            <a:ext cx="44165520" cy="556736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112" y="7060885"/>
            <a:ext cx="21662705" cy="3460430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112" y="10521315"/>
            <a:ext cx="21662705" cy="1547527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240" y="7060885"/>
            <a:ext cx="21769390" cy="3460430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240" y="10521315"/>
            <a:ext cx="21769390" cy="1547527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6232DE-53D6-4649-96B0-3CC5786A9CB0}" type="datetimeFigureOut">
              <a:rPr lang="pt-BR" smtClean="0"/>
              <a:pPr>
                <a:defRPr/>
              </a:pPr>
              <a:t>15/06/2022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1EB790-4198-4FE6-A5B4-A7D59978DC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4135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978EC9-F2E8-40E4-8C7B-B9F0CC0075F5}" type="datetimeFigureOut">
              <a:rPr lang="pt-BR" smtClean="0"/>
              <a:pPr>
                <a:defRPr/>
              </a:pPr>
              <a:t>15/06/2022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4BF4EC-90A0-4A86-925E-A16725FDBA5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0547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419E81-7DC3-4ABD-B5A5-CDD7191E0E28}" type="datetimeFigureOut">
              <a:rPr lang="pt-BR" smtClean="0"/>
              <a:pPr>
                <a:defRPr/>
              </a:pPr>
              <a:t>15/06/2022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A4AACA-8642-463D-AA28-94FAFFACAD8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768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1920240"/>
            <a:ext cx="16515395" cy="672084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9390" y="4147187"/>
            <a:ext cx="25923240" cy="20469225"/>
          </a:xfrm>
        </p:spPr>
        <p:txBody>
          <a:bodyPr/>
          <a:lstStyle>
            <a:lvl1pPr>
              <a:defRPr sz="13440"/>
            </a:lvl1pPr>
            <a:lvl2pPr>
              <a:defRPr sz="11760"/>
            </a:lvl2pPr>
            <a:lvl3pPr>
              <a:defRPr sz="1008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8641080"/>
            <a:ext cx="16515395" cy="16008670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82FCEF-925A-4911-A012-20FFF26C59E7}" type="datetimeFigureOut">
              <a:rPr lang="pt-BR" smtClean="0"/>
              <a:pPr>
                <a:defRPr/>
              </a:pPr>
              <a:t>15/06/2022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A8365D-4577-4904-B0E0-3462103456B7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4673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1920240"/>
            <a:ext cx="16515395" cy="672084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769390" y="4147187"/>
            <a:ext cx="25923240" cy="20469225"/>
          </a:xfrm>
        </p:spPr>
        <p:txBody>
          <a:bodyPr anchor="t"/>
          <a:lstStyle>
            <a:lvl1pPr marL="0" indent="0">
              <a:buNone/>
              <a:defRPr sz="13440"/>
            </a:lvl1pPr>
            <a:lvl2pPr marL="1920240" indent="0">
              <a:buNone/>
              <a:defRPr sz="11760"/>
            </a:lvl2pPr>
            <a:lvl3pPr marL="3840480" indent="0">
              <a:buNone/>
              <a:defRPr sz="10080"/>
            </a:lvl3pPr>
            <a:lvl4pPr marL="5760720" indent="0">
              <a:buNone/>
              <a:defRPr sz="8400"/>
            </a:lvl4pPr>
            <a:lvl5pPr marL="7680960" indent="0">
              <a:buNone/>
              <a:defRPr sz="8400"/>
            </a:lvl5pPr>
            <a:lvl6pPr marL="9601200" indent="0">
              <a:buNone/>
              <a:defRPr sz="8400"/>
            </a:lvl6pPr>
            <a:lvl7pPr marL="11521440" indent="0">
              <a:buNone/>
              <a:defRPr sz="8400"/>
            </a:lvl7pPr>
            <a:lvl8pPr marL="13441680" indent="0">
              <a:buNone/>
              <a:defRPr sz="8400"/>
            </a:lvl8pPr>
            <a:lvl9pPr marL="15361920" indent="0">
              <a:buNone/>
              <a:defRPr sz="84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8641080"/>
            <a:ext cx="16515395" cy="16008670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4DB74A-C911-4091-B3AB-F0B33334D1A6}" type="datetimeFigureOut">
              <a:rPr lang="pt-BR" smtClean="0"/>
              <a:pPr>
                <a:defRPr/>
              </a:pPr>
              <a:t>15/06/2022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25D15D-3681-4DFE-B176-A58B22CF72EF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8710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0440" y="1533527"/>
            <a:ext cx="44165520" cy="5567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0440" y="7667625"/>
            <a:ext cx="44165520" cy="182756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0440" y="26696672"/>
            <a:ext cx="1152144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5E08559-2C85-42A4-A1C0-A9F0F379355C}" type="datetimeFigureOut">
              <a:rPr lang="pt-BR" smtClean="0"/>
              <a:pPr>
                <a:defRPr/>
              </a:pPr>
              <a:t>15/06/2022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62120" y="26696672"/>
            <a:ext cx="1728216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64520" y="26696672"/>
            <a:ext cx="1152144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3248287-81AC-49C4-A6E6-B578EDC5B74F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5701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CaixaDeTexto 29">
            <a:extLst>
              <a:ext uri="{FF2B5EF4-FFF2-40B4-BE49-F238E27FC236}">
                <a16:creationId xmlns:a16="http://schemas.microsoft.com/office/drawing/2014/main" id="{BBF2BDE2-DDBE-0602-4785-CAA4FF4109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7854" y="7009875"/>
            <a:ext cx="10504559" cy="95688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pt-BR" altLang="pt-BR" sz="5400" b="1" dirty="0">
                <a:solidFill>
                  <a:srgbClr val="2630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59" name="CaixaDeTexto 29">
            <a:extLst>
              <a:ext uri="{FF2B5EF4-FFF2-40B4-BE49-F238E27FC236}">
                <a16:creationId xmlns:a16="http://schemas.microsoft.com/office/drawing/2014/main" id="{B896FF74-427B-4F6E-B135-0F03B54DD2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43716" y="7016112"/>
            <a:ext cx="10604912" cy="92333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5400" b="1">
                <a:solidFill>
                  <a:srgbClr val="26305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latin typeface="Calibri" panose="020F0502020204030204" pitchFamily="34" charset="0"/>
              </a:defRPr>
            </a:lvl2pPr>
            <a:lvl3pPr marL="1143000" indent="-228600">
              <a:defRPr>
                <a:latin typeface="Calibri" panose="020F0502020204030204" pitchFamily="34" charset="0"/>
              </a:defRPr>
            </a:lvl3pPr>
            <a:lvl4pPr marL="1600200" indent="-228600">
              <a:defRPr>
                <a:latin typeface="Calibri" panose="020F0502020204030204" pitchFamily="34" charset="0"/>
              </a:defRPr>
            </a:lvl4pPr>
            <a:lvl5pPr marL="2057400" indent="-228600">
              <a:defRPr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9pPr>
          </a:lstStyle>
          <a:p>
            <a:r>
              <a:rPr lang="pt-BR" altLang="pt-BR" dirty="0"/>
              <a:t>RESULTADOS E CONCLUSÕES </a:t>
            </a:r>
          </a:p>
        </p:txBody>
      </p:sp>
      <p:sp>
        <p:nvSpPr>
          <p:cNvPr id="60" name="CaixaDeTexto 29">
            <a:extLst>
              <a:ext uri="{FF2B5EF4-FFF2-40B4-BE49-F238E27FC236}">
                <a16:creationId xmlns:a16="http://schemas.microsoft.com/office/drawing/2014/main" id="{014D214D-5975-54F8-58C3-E492E45498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69104" y="24513238"/>
            <a:ext cx="10604912" cy="92333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pt-BR" altLang="pt-BR" sz="5400" b="1" dirty="0">
                <a:solidFill>
                  <a:srgbClr val="263055"/>
                </a:solidFill>
                <a:latin typeface="Bahnschrift" panose="020B0502040204020203" pitchFamily="34" charset="0"/>
                <a:cs typeface="Times New Roman" panose="02020603050405020304" pitchFamily="18" charset="0"/>
              </a:rPr>
              <a:t>REFERÊNCIAS</a:t>
            </a:r>
          </a:p>
        </p:txBody>
      </p:sp>
      <p:cxnSp>
        <p:nvCxnSpPr>
          <p:cNvPr id="61" name="Conector de Seta Reta 60">
            <a:extLst>
              <a:ext uri="{FF2B5EF4-FFF2-40B4-BE49-F238E27FC236}">
                <a16:creationId xmlns:a16="http://schemas.microsoft.com/office/drawing/2014/main" id="{3DA9C762-CD2E-7991-D892-100CCB17BF8C}"/>
              </a:ext>
            </a:extLst>
          </p:cNvPr>
          <p:cNvCxnSpPr>
            <a:cxnSpLocks/>
          </p:cNvCxnSpPr>
          <p:nvPr/>
        </p:nvCxnSpPr>
        <p:spPr>
          <a:xfrm>
            <a:off x="16940752" y="7080214"/>
            <a:ext cx="0" cy="20677223"/>
          </a:xfrm>
          <a:prstGeom prst="straightConnector1">
            <a:avLst/>
          </a:prstGeom>
          <a:ln w="28575">
            <a:solidFill>
              <a:srgbClr val="263055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de Seta Reta 61">
            <a:extLst>
              <a:ext uri="{FF2B5EF4-FFF2-40B4-BE49-F238E27FC236}">
                <a16:creationId xmlns:a16="http://schemas.microsoft.com/office/drawing/2014/main" id="{24368590-9667-6048-10C2-8DC3DFF2948C}"/>
              </a:ext>
            </a:extLst>
          </p:cNvPr>
          <p:cNvCxnSpPr>
            <a:cxnSpLocks/>
          </p:cNvCxnSpPr>
          <p:nvPr/>
        </p:nvCxnSpPr>
        <p:spPr>
          <a:xfrm>
            <a:off x="34365152" y="7080214"/>
            <a:ext cx="0" cy="20677223"/>
          </a:xfrm>
          <a:prstGeom prst="straightConnector1">
            <a:avLst/>
          </a:prstGeom>
          <a:ln w="28575">
            <a:solidFill>
              <a:srgbClr val="263055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ector reto 62">
            <a:extLst>
              <a:ext uri="{FF2B5EF4-FFF2-40B4-BE49-F238E27FC236}">
                <a16:creationId xmlns:a16="http://schemas.microsoft.com/office/drawing/2014/main" id="{8B097B30-5C1D-6121-1851-5A24B1BDA1B4}"/>
              </a:ext>
            </a:extLst>
          </p:cNvPr>
          <p:cNvCxnSpPr>
            <a:cxnSpLocks/>
          </p:cNvCxnSpPr>
          <p:nvPr/>
        </p:nvCxnSpPr>
        <p:spPr>
          <a:xfrm>
            <a:off x="34845751" y="24152546"/>
            <a:ext cx="15144758" cy="0"/>
          </a:xfrm>
          <a:prstGeom prst="line">
            <a:avLst/>
          </a:prstGeom>
          <a:ln w="28575">
            <a:solidFill>
              <a:srgbClr val="26305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CaixaDeTexto 29">
            <a:extLst>
              <a:ext uri="{FF2B5EF4-FFF2-40B4-BE49-F238E27FC236}">
                <a16:creationId xmlns:a16="http://schemas.microsoft.com/office/drawing/2014/main" id="{790949B9-43F7-BF11-437A-64D1AF9D48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2009" y="14365286"/>
            <a:ext cx="15251589" cy="37856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1200150" lvl="1" indent="-742950" algn="just">
              <a:spcBef>
                <a:spcPts val="18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t-PT" sz="4400" dirty="0"/>
              <a:t>O que fazer naqueles municípios que não apresentarem viabilidade econômico e financeira para o projeto? </a:t>
            </a:r>
          </a:p>
          <a:p>
            <a:pPr marL="1200150" lvl="1" indent="-742950" algn="just">
              <a:spcBef>
                <a:spcPts val="18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t-PT" sz="4400" dirty="0"/>
              <a:t>O que torna um projeto de saneamento inviável, a incapacidade de pagamento e retorno às suas estruturas ou o modelo de arranjo do saneamento empregue?</a:t>
            </a:r>
            <a:endParaRPr lang="pt-BR" sz="4400" b="1" dirty="0">
              <a:solidFill>
                <a:srgbClr val="263055"/>
              </a:solidFill>
              <a:effectLst/>
              <a:latin typeface="Bahnschrift" panose="020B050204020402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CaixaDeTexto 67">
            <a:extLst>
              <a:ext uri="{FF2B5EF4-FFF2-40B4-BE49-F238E27FC236}">
                <a16:creationId xmlns:a16="http://schemas.microsoft.com/office/drawing/2014/main" id="{914610BA-034E-D265-41F1-9A4F11E9FC90}"/>
              </a:ext>
            </a:extLst>
          </p:cNvPr>
          <p:cNvSpPr txBox="1"/>
          <p:nvPr/>
        </p:nvSpPr>
        <p:spPr>
          <a:xfrm>
            <a:off x="1142009" y="18532304"/>
            <a:ext cx="15128092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5000" b="1" i="1" dirty="0">
                <a:solidFill>
                  <a:srgbClr val="263055"/>
                </a:solidFill>
              </a:rPr>
              <a:t>OBJETIVO DO TRABALHO</a:t>
            </a:r>
          </a:p>
        </p:txBody>
      </p:sp>
      <p:sp>
        <p:nvSpPr>
          <p:cNvPr id="70" name="CaixaDeTexto 29">
            <a:extLst>
              <a:ext uri="{FF2B5EF4-FFF2-40B4-BE49-F238E27FC236}">
                <a16:creationId xmlns:a16="http://schemas.microsoft.com/office/drawing/2014/main" id="{0313A7D7-F7A3-1741-3580-9B1C9E0503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2009" y="13249122"/>
            <a:ext cx="15251590" cy="86177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>
              <a:spcBef>
                <a:spcPts val="1800"/>
              </a:spcBef>
              <a:spcAft>
                <a:spcPts val="600"/>
              </a:spcAft>
            </a:pPr>
            <a:r>
              <a:rPr lang="en-US" sz="5000" b="1" cap="all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Surgem as questões:</a:t>
            </a:r>
            <a:endParaRPr lang="pt-BR" sz="5000" b="1" cap="all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3" name="CaixaDeTexto 72">
            <a:extLst>
              <a:ext uri="{FF2B5EF4-FFF2-40B4-BE49-F238E27FC236}">
                <a16:creationId xmlns:a16="http://schemas.microsoft.com/office/drawing/2014/main" id="{187BDF01-C27D-45AB-C7A2-A277FCF181E9}"/>
              </a:ext>
            </a:extLst>
          </p:cNvPr>
          <p:cNvSpPr txBox="1"/>
          <p:nvPr/>
        </p:nvSpPr>
        <p:spPr>
          <a:xfrm>
            <a:off x="1199010" y="8219980"/>
            <a:ext cx="15194588" cy="47859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300"/>
              </a:spcAft>
              <a:tabLst>
                <a:tab pos="914400" algn="l"/>
              </a:tabLst>
            </a:pPr>
            <a:r>
              <a:rPr lang="pt-PT" sz="4000" dirty="0"/>
              <a:t>Com o advento da lei 14.026/2020 (BRASIL) cabe aos municípios brasileiros alcançar a universalização dos serviços de saneamento até o ano de 2033. </a:t>
            </a:r>
          </a:p>
          <a:p>
            <a:pPr algn="just">
              <a:spcAft>
                <a:spcPts val="300"/>
              </a:spcAft>
              <a:tabLst>
                <a:tab pos="914400" algn="l"/>
              </a:tabLst>
            </a:pPr>
            <a:endParaRPr lang="pt-PT" sz="2000" dirty="0"/>
          </a:p>
          <a:p>
            <a:pPr algn="just">
              <a:spcAft>
                <a:spcPts val="300"/>
              </a:spcAft>
              <a:tabLst>
                <a:tab pos="914400" algn="l"/>
              </a:tabLst>
            </a:pPr>
            <a:r>
              <a:rPr lang="pt-PT" sz="4000" dirty="0"/>
              <a:t>No Brasil, o esgotamento sanitário é o maior desafio. A situação na maioria dos municípios é agravada pelo fato da densidade populacional de áreas urbanas ser reduzida a ponto de inviabilizar a implantação de sistemas convencionais (rede coletora + ETE central).</a:t>
            </a:r>
            <a:endParaRPr lang="pt-BR" sz="4000" dirty="0">
              <a:effectLst/>
              <a:latin typeface="Bahnschrift" panose="020B0502040204020203" pitchFamily="34" charset="0"/>
              <a:ea typeface="Times New Roman" panose="02020603050405020304" pitchFamily="18" charset="0"/>
            </a:endParaRPr>
          </a:p>
        </p:txBody>
      </p:sp>
      <p:sp>
        <p:nvSpPr>
          <p:cNvPr id="74" name="CaixaDeTexto 73">
            <a:extLst>
              <a:ext uri="{FF2B5EF4-FFF2-40B4-BE49-F238E27FC236}">
                <a16:creationId xmlns:a16="http://schemas.microsoft.com/office/drawing/2014/main" id="{FCA9C4C7-2293-B903-28FE-00E4A420C5D5}"/>
              </a:ext>
            </a:extLst>
          </p:cNvPr>
          <p:cNvSpPr txBox="1"/>
          <p:nvPr/>
        </p:nvSpPr>
        <p:spPr>
          <a:xfrm>
            <a:off x="34843716" y="25792090"/>
            <a:ext cx="15611570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sz="3200" dirty="0"/>
              <a:t>BRASIL. Lei nº. 14.026, de 2020. Estabelece diretrizes nacionais para o saneamento básico.</a:t>
            </a:r>
          </a:p>
          <a:p>
            <a:endParaRPr lang="pt-PT" sz="3200" dirty="0"/>
          </a:p>
          <a:p>
            <a:r>
              <a:rPr lang="pt-PT" sz="3200" dirty="0"/>
              <a:t>BRASIL. MINISTÉRIO DAS CIDADES Secretaria Nacional de Saneamento Ambiental. Plano Nacional de Saneamento Básico – PLANSAB. 2019. 226p.</a:t>
            </a:r>
            <a:endParaRPr lang="pt-BR" sz="3200" dirty="0"/>
          </a:p>
        </p:txBody>
      </p:sp>
      <p:sp>
        <p:nvSpPr>
          <p:cNvPr id="77" name="CaixaDeTexto 76">
            <a:extLst>
              <a:ext uri="{FF2B5EF4-FFF2-40B4-BE49-F238E27FC236}">
                <a16:creationId xmlns:a16="http://schemas.microsoft.com/office/drawing/2014/main" id="{F9F0B7B5-E5F1-52AB-3699-7402852DB91E}"/>
              </a:ext>
            </a:extLst>
          </p:cNvPr>
          <p:cNvSpPr txBox="1"/>
          <p:nvPr/>
        </p:nvSpPr>
        <p:spPr>
          <a:xfrm>
            <a:off x="808891" y="19446942"/>
            <a:ext cx="15725383" cy="54938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PT" sz="4000" dirty="0"/>
              <a:t>A contrução de um modelo economico e financeiro simplificado para avaliação por parte dos gestores municipais sobre a vibilidade de um modelo de saneamento para municípios com menos de 10.000 habitantes na área urbana.</a:t>
            </a:r>
          </a:p>
          <a:p>
            <a:pPr algn="ctr"/>
            <a:endParaRPr lang="pt-BR" sz="3600" dirty="0"/>
          </a:p>
          <a:p>
            <a:pPr algn="ctr"/>
            <a:r>
              <a:rPr lang="pt-PT" sz="4500" b="1" u="sng" dirty="0"/>
              <a:t>Modelo de saneamento proposto:</a:t>
            </a:r>
          </a:p>
          <a:p>
            <a:pPr algn="ctr"/>
            <a:endParaRPr lang="pt-PT" sz="2000" b="1" u="sng" dirty="0"/>
          </a:p>
          <a:p>
            <a:pPr algn="ctr"/>
            <a:r>
              <a:rPr lang="pt-PT" sz="4500" dirty="0"/>
              <a:t>Gestão pública de sistemas do tipo tanque séptico (TS) seguido de filtro anaeróbio e lançamento no solo ou rede pluvial. </a:t>
            </a:r>
            <a:endParaRPr lang="pt-BR" sz="4500" dirty="0"/>
          </a:p>
        </p:txBody>
      </p:sp>
      <p:sp>
        <p:nvSpPr>
          <p:cNvPr id="81" name="CaixaDeTexto 80">
            <a:extLst>
              <a:ext uri="{FF2B5EF4-FFF2-40B4-BE49-F238E27FC236}">
                <a16:creationId xmlns:a16="http://schemas.microsoft.com/office/drawing/2014/main" id="{FD41626C-48A4-B515-4E4D-7B13C372B779}"/>
              </a:ext>
            </a:extLst>
          </p:cNvPr>
          <p:cNvSpPr txBox="1"/>
          <p:nvPr/>
        </p:nvSpPr>
        <p:spPr>
          <a:xfrm>
            <a:off x="35015073" y="8357535"/>
            <a:ext cx="14943775" cy="917174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just">
              <a:spcAft>
                <a:spcPts val="300"/>
              </a:spcAft>
              <a:tabLst>
                <a:tab pos="914400" algn="l"/>
              </a:tabLst>
              <a:defRPr sz="4000"/>
            </a:lvl1pPr>
          </a:lstStyle>
          <a:p>
            <a:r>
              <a:rPr lang="pt-BR" dirty="0"/>
              <a:t>Os </a:t>
            </a:r>
            <a:r>
              <a:rPr lang="pt-PT" dirty="0"/>
              <a:t>agrupamentos de municípios são mais vantajosos tanto do ponto de vista logístico quando financeiro, gerando maiores oportunidades em se garantir a universalização no prazo previsto em lei por meio de tarifas menores.</a:t>
            </a:r>
          </a:p>
          <a:p>
            <a:endParaRPr lang="pt-BR" sz="2000" dirty="0"/>
          </a:p>
          <a:p>
            <a:r>
              <a:rPr lang="pt-PT" dirty="0"/>
              <a:t>É possivel a aplicação do modelo nos municípios estudados de forma isolada, porém com tarifas maiores que o sistema de agrupamento, sendo que para alguns casos é necessário uma tarifa maior que a praticada no abastecimento de água, ou uma gestão financeira aprimorada no sentido de se reduzirem as inadimplências ou prazos de implantação mais alargados.</a:t>
            </a:r>
          </a:p>
          <a:p>
            <a:endParaRPr lang="pt-BR" sz="2000" dirty="0"/>
          </a:p>
          <a:p>
            <a:r>
              <a:rPr lang="pt-PT" dirty="0"/>
              <a:t>O modelo econômico proporciona uma avaliação mais consistente para os gestores públicos de forma simplificada, porém depende da qualidade dos dados preenchidos no SNIS anualmente.</a:t>
            </a:r>
            <a:endParaRPr lang="pt-BR" dirty="0"/>
          </a:p>
        </p:txBody>
      </p:sp>
      <p:sp>
        <p:nvSpPr>
          <p:cNvPr id="94" name="Retângulo 93">
            <a:extLst>
              <a:ext uri="{FF2B5EF4-FFF2-40B4-BE49-F238E27FC236}">
                <a16:creationId xmlns:a16="http://schemas.microsoft.com/office/drawing/2014/main" id="{194BBF30-0FCA-8648-50CC-87257FD425CB}"/>
              </a:ext>
            </a:extLst>
          </p:cNvPr>
          <p:cNvSpPr/>
          <p:nvPr/>
        </p:nvSpPr>
        <p:spPr>
          <a:xfrm>
            <a:off x="0" y="1047"/>
            <a:ext cx="51206400" cy="6298851"/>
          </a:xfrm>
          <a:prstGeom prst="rect">
            <a:avLst/>
          </a:prstGeom>
          <a:solidFill>
            <a:srgbClr val="D5E2EB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pic>
        <p:nvPicPr>
          <p:cNvPr id="101" name="Imagem 2">
            <a:extLst>
              <a:ext uri="{FF2B5EF4-FFF2-40B4-BE49-F238E27FC236}">
                <a16:creationId xmlns:a16="http://schemas.microsoft.com/office/drawing/2014/main" id="{73A21BEA-F1DB-BF08-B7BD-062CCDAC9E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291" y="926439"/>
            <a:ext cx="3384208" cy="3723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" name="CaixaDeTexto 5">
            <a:extLst>
              <a:ext uri="{FF2B5EF4-FFF2-40B4-BE49-F238E27FC236}">
                <a16:creationId xmlns:a16="http://schemas.microsoft.com/office/drawing/2014/main" id="{AD0E8E19-4899-52F2-2D1E-51D93DD7FC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9865" y="834298"/>
            <a:ext cx="41264197" cy="1708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endParaRPr lang="pt-PT" sz="2000" b="1" cap="all" dirty="0"/>
          </a:p>
          <a:p>
            <a:pPr algn="ctr"/>
            <a:r>
              <a:rPr lang="pt-PT" sz="6500" b="1" cap="all" dirty="0"/>
              <a:t>MODELO DE GESTÃO E AVALIAÇÃO ECONÔMICO E FINANCEIRA PARA APLICAÇÃO EM SISTEMAS LOCAIS DE ESGOTOS</a:t>
            </a:r>
          </a:p>
          <a:p>
            <a:pPr algn="ctr"/>
            <a:endParaRPr lang="pt-BR" sz="2000" b="1" cap="all" dirty="0"/>
          </a:p>
        </p:txBody>
      </p:sp>
      <p:sp>
        <p:nvSpPr>
          <p:cNvPr id="106" name="Retângulo 16">
            <a:extLst>
              <a:ext uri="{FF2B5EF4-FFF2-40B4-BE49-F238E27FC236}">
                <a16:creationId xmlns:a16="http://schemas.microsoft.com/office/drawing/2014/main" id="{8F6CCD8C-BF39-3ED2-A992-28B17DFCDF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8913" y="2976018"/>
            <a:ext cx="40062105" cy="2708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defRPr/>
            </a:pPr>
            <a:r>
              <a:rPr lang="pt-BR" sz="5400" u="sng" dirty="0">
                <a:solidFill>
                  <a:srgbClr val="263055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VIEIRA, FABRÍCIO JACQUES</a:t>
            </a:r>
            <a:r>
              <a:rPr lang="pt-BR" sz="5400" dirty="0">
                <a:solidFill>
                  <a:srgbClr val="263055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5400" baseline="30000" dirty="0">
                <a:solidFill>
                  <a:srgbClr val="263055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pt-BR" sz="5400" dirty="0">
                <a:solidFill>
                  <a:srgbClr val="263055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*, SEZERINO, PABLO HELENO </a:t>
            </a:r>
            <a:r>
              <a:rPr lang="pt-BR" sz="5400" baseline="30000" dirty="0">
                <a:solidFill>
                  <a:srgbClr val="263055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</a:p>
          <a:p>
            <a:pPr algn="ctr">
              <a:defRPr/>
            </a:pPr>
            <a:endParaRPr lang="pt-BR" sz="5400" baseline="30000" dirty="0">
              <a:solidFill>
                <a:srgbClr val="263055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altLang="pt-BR" sz="4000" dirty="0">
                <a:solidFill>
                  <a:srgbClr val="263055"/>
                </a:solidFill>
                <a:latin typeface="+mn-lt"/>
                <a:cs typeface="Times New Roman" panose="02020603050405020304" pitchFamily="18" charset="0"/>
              </a:rPr>
              <a:t>1 Grupo de Estudos em Saneamento Descentralizado (GESAD), Departamento de Engenharia Sanitária e Ambiental (ENS), Universidade Federal de Santa Catarina (UFSC), Florianópolis/SC, Brasil</a:t>
            </a:r>
          </a:p>
          <a:p>
            <a:pPr algn="ctr">
              <a:defRPr/>
            </a:pPr>
            <a:r>
              <a:rPr lang="en-US" altLang="pt-BR" sz="4000" b="1" dirty="0">
                <a:solidFill>
                  <a:srgbClr val="263055"/>
                </a:solidFill>
                <a:latin typeface="+mn-lt"/>
                <a:cs typeface="Times New Roman" panose="02020603050405020304" pitchFamily="18" charset="0"/>
              </a:rPr>
              <a:t>*Corresponding</a:t>
            </a:r>
            <a:r>
              <a:rPr lang="pt-BR" altLang="pt-BR" sz="4000" b="1" dirty="0">
                <a:solidFill>
                  <a:srgbClr val="263055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pt-BR" sz="4000" b="1" dirty="0">
                <a:solidFill>
                  <a:srgbClr val="263055"/>
                </a:solidFill>
                <a:latin typeface="+mn-lt"/>
                <a:cs typeface="Times New Roman" panose="02020603050405020304" pitchFamily="18" charset="0"/>
              </a:rPr>
              <a:t>author</a:t>
            </a:r>
            <a:r>
              <a:rPr lang="pt-BR" altLang="pt-BR" sz="4000" b="1" dirty="0">
                <a:solidFill>
                  <a:srgbClr val="263055"/>
                </a:solidFill>
                <a:latin typeface="+mn-lt"/>
                <a:cs typeface="Times New Roman" panose="02020603050405020304" pitchFamily="18" charset="0"/>
              </a:rPr>
              <a:t>: fabriciojv@@gmail.com</a:t>
            </a:r>
          </a:p>
        </p:txBody>
      </p:sp>
      <p:cxnSp>
        <p:nvCxnSpPr>
          <p:cNvPr id="3" name="Conector reto 2"/>
          <p:cNvCxnSpPr/>
          <p:nvPr/>
        </p:nvCxnSpPr>
        <p:spPr>
          <a:xfrm>
            <a:off x="351690" y="21983285"/>
            <a:ext cx="16362183" cy="0"/>
          </a:xfrm>
          <a:prstGeom prst="line">
            <a:avLst/>
          </a:prstGeom>
          <a:ln w="762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11" name="CaixaDeTexto 29">
            <a:extLst>
              <a:ext uri="{FF2B5EF4-FFF2-40B4-BE49-F238E27FC236}">
                <a16:creationId xmlns:a16="http://schemas.microsoft.com/office/drawing/2014/main" id="{BBF2BDE2-DDBE-0602-4785-CAA4FF4109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10794" y="7021599"/>
            <a:ext cx="10504559" cy="95688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pt-BR" altLang="pt-BR" sz="5400" b="1" dirty="0">
                <a:solidFill>
                  <a:srgbClr val="2630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</a:p>
        </p:txBody>
      </p:sp>
      <p:sp>
        <p:nvSpPr>
          <p:cNvPr id="113" name="CaixaDeTexto 29">
            <a:extLst>
              <a:ext uri="{FF2B5EF4-FFF2-40B4-BE49-F238E27FC236}">
                <a16:creationId xmlns:a16="http://schemas.microsoft.com/office/drawing/2014/main" id="{790949B9-43F7-BF11-437A-64D1AF9D48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78259" y="16166852"/>
            <a:ext cx="6653851" cy="240065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1028700" lvl="1" indent="-5715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3000" b="1" dirty="0">
                <a:solidFill>
                  <a:srgbClr val="263055"/>
                </a:solidFill>
                <a:latin typeface="Bahnschrift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Município</a:t>
            </a:r>
          </a:p>
          <a:p>
            <a:pPr marL="1028700" lvl="1" indent="-5715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3000" b="1" dirty="0">
                <a:solidFill>
                  <a:srgbClr val="263055"/>
                </a:solidFill>
                <a:effectLst/>
                <a:latin typeface="Bahnschrift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Nro de economias</a:t>
            </a:r>
          </a:p>
          <a:p>
            <a:pPr marL="1028700" lvl="1" indent="-5715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3000" b="1" dirty="0">
                <a:solidFill>
                  <a:srgbClr val="263055"/>
                </a:solidFill>
                <a:latin typeface="Bahnschrift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Extensão da rede de água</a:t>
            </a:r>
          </a:p>
          <a:p>
            <a:pPr marL="1028700" lvl="1" indent="-5715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3000" b="1" dirty="0">
                <a:solidFill>
                  <a:srgbClr val="263055"/>
                </a:solidFill>
                <a:effectLst/>
                <a:latin typeface="Bahnschrift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Consumo médio por economia</a:t>
            </a:r>
          </a:p>
        </p:txBody>
      </p:sp>
      <p:sp>
        <p:nvSpPr>
          <p:cNvPr id="117" name="CaixaDeTexto 29">
            <a:extLst>
              <a:ext uri="{FF2B5EF4-FFF2-40B4-BE49-F238E27FC236}">
                <a16:creationId xmlns:a16="http://schemas.microsoft.com/office/drawing/2014/main" id="{0313A7D7-F7A3-1741-3580-9B1C9E0503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19792" y="16172349"/>
            <a:ext cx="9301124" cy="861774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>
              <a:spcBef>
                <a:spcPts val="1800"/>
              </a:spcBef>
              <a:spcAft>
                <a:spcPts val="600"/>
              </a:spcAft>
            </a:pPr>
            <a:r>
              <a:rPr lang="en-US" sz="5000" b="1" cap="all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DADOS DE ENTRADA</a:t>
            </a:r>
            <a:endParaRPr lang="pt-BR" sz="5000" b="1" cap="all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19" name="CaixaDeTexto 118">
            <a:extLst>
              <a:ext uri="{FF2B5EF4-FFF2-40B4-BE49-F238E27FC236}">
                <a16:creationId xmlns:a16="http://schemas.microsoft.com/office/drawing/2014/main" id="{187BDF01-C27D-45AB-C7A2-A277FCF181E9}"/>
              </a:ext>
            </a:extLst>
          </p:cNvPr>
          <p:cNvSpPr txBox="1"/>
          <p:nvPr/>
        </p:nvSpPr>
        <p:spPr>
          <a:xfrm>
            <a:off x="18091950" y="8231704"/>
            <a:ext cx="15194588" cy="73866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pt-PT" sz="4000" dirty="0"/>
              <a:t>Modelos de Governança considerados:</a:t>
            </a:r>
          </a:p>
          <a:p>
            <a:pPr lvl="0"/>
            <a:endParaRPr lang="pt-PT" sz="2000" dirty="0"/>
          </a:p>
          <a:p>
            <a:pPr marL="742950" lvl="0" indent="-742950" algn="just">
              <a:buAutoNum type="arabicPeriod"/>
            </a:pPr>
            <a:r>
              <a:rPr lang="pt-PT" sz="4000" dirty="0"/>
              <a:t>Sistemas autônomos: onde a gestão é realizada pelo próprio município através de uma autarquia, de abrangência local. Todas as estruturas, incluindo a estação de tratamento se localizam no próprio município.</a:t>
            </a:r>
          </a:p>
          <a:p>
            <a:pPr marL="742950" lvl="0" indent="-742950" algn="just">
              <a:buAutoNum type="arabicPeriod"/>
            </a:pPr>
            <a:r>
              <a:rPr lang="pt-PT" sz="4000" dirty="0"/>
              <a:t>Consórcio de municípios: onde a gestão é realizada por um agrupamento de municípios, de abrangência regional e com o sistema de tratamento instalado no município geograficamente mais ao centro dos demais. </a:t>
            </a:r>
          </a:p>
          <a:p>
            <a:pPr marL="742950" lvl="0" indent="-742950">
              <a:buAutoNum type="arabicPeriod"/>
            </a:pPr>
            <a:endParaRPr lang="pt-PT" sz="4000" dirty="0"/>
          </a:p>
          <a:p>
            <a:pPr lvl="0" algn="ctr"/>
            <a:r>
              <a:rPr lang="pt-PT" sz="5400" b="1" u="sng" dirty="0"/>
              <a:t>O modelo econômico:</a:t>
            </a:r>
          </a:p>
        </p:txBody>
      </p:sp>
      <p:sp>
        <p:nvSpPr>
          <p:cNvPr id="120" name="CaixaDeTexto 29">
            <a:extLst>
              <a:ext uri="{FF2B5EF4-FFF2-40B4-BE49-F238E27FC236}">
                <a16:creationId xmlns:a16="http://schemas.microsoft.com/office/drawing/2014/main" id="{0313A7D7-F7A3-1741-3580-9B1C9E0503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02387" y="19008854"/>
            <a:ext cx="9301124" cy="861774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lvl="0" algn="ctr">
              <a:spcBef>
                <a:spcPts val="1800"/>
              </a:spcBef>
              <a:spcAft>
                <a:spcPts val="600"/>
              </a:spcAft>
              <a:defRPr sz="5000" b="1" cap="all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latin typeface="Calibri" panose="020F0502020204030204" pitchFamily="34" charset="0"/>
              </a:defRPr>
            </a:lvl2pPr>
            <a:lvl3pPr marL="1143000" indent="-228600">
              <a:defRPr>
                <a:latin typeface="Calibri" panose="020F0502020204030204" pitchFamily="34" charset="0"/>
              </a:defRPr>
            </a:lvl3pPr>
            <a:lvl4pPr marL="1600200" indent="-228600">
              <a:defRPr>
                <a:latin typeface="Calibri" panose="020F0502020204030204" pitchFamily="34" charset="0"/>
              </a:defRPr>
            </a:lvl4pPr>
            <a:lvl5pPr marL="2057400" indent="-228600">
              <a:defRPr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9pPr>
          </a:lstStyle>
          <a:p>
            <a:r>
              <a:rPr lang="en-US" dirty="0"/>
              <a:t>BASE DE INFORMAÇÕES</a:t>
            </a:r>
            <a:endParaRPr lang="pt-BR" dirty="0"/>
          </a:p>
        </p:txBody>
      </p:sp>
      <p:sp>
        <p:nvSpPr>
          <p:cNvPr id="121" name="CaixaDeTexto 29">
            <a:extLst>
              <a:ext uri="{FF2B5EF4-FFF2-40B4-BE49-F238E27FC236}">
                <a16:creationId xmlns:a16="http://schemas.microsoft.com/office/drawing/2014/main" id="{0313A7D7-F7A3-1741-3580-9B1C9E0503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73795" y="21379832"/>
            <a:ext cx="9301124" cy="861774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lvl="0" algn="ctr">
              <a:spcBef>
                <a:spcPts val="1800"/>
              </a:spcBef>
              <a:spcAft>
                <a:spcPts val="600"/>
              </a:spcAft>
              <a:defRPr sz="5000" b="1" cap="all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latin typeface="Calibri" panose="020F0502020204030204" pitchFamily="34" charset="0"/>
              </a:defRPr>
            </a:lvl2pPr>
            <a:lvl3pPr marL="1143000" indent="-228600">
              <a:defRPr>
                <a:latin typeface="Calibri" panose="020F0502020204030204" pitchFamily="34" charset="0"/>
              </a:defRPr>
            </a:lvl3pPr>
            <a:lvl4pPr marL="1600200" indent="-228600">
              <a:defRPr>
                <a:latin typeface="Calibri" panose="020F0502020204030204" pitchFamily="34" charset="0"/>
              </a:defRPr>
            </a:lvl4pPr>
            <a:lvl5pPr marL="2057400" indent="-228600">
              <a:defRPr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9pPr>
          </a:lstStyle>
          <a:p>
            <a:r>
              <a:rPr lang="en-US" dirty="0"/>
              <a:t>MOTOR DE CÁLCULO</a:t>
            </a:r>
            <a:endParaRPr lang="pt-BR" dirty="0"/>
          </a:p>
        </p:txBody>
      </p:sp>
      <p:sp>
        <p:nvSpPr>
          <p:cNvPr id="122" name="CaixaDeTexto 29">
            <a:extLst>
              <a:ext uri="{FF2B5EF4-FFF2-40B4-BE49-F238E27FC236}">
                <a16:creationId xmlns:a16="http://schemas.microsoft.com/office/drawing/2014/main" id="{0313A7D7-F7A3-1741-3580-9B1C9E0503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73795" y="24216337"/>
            <a:ext cx="16158315" cy="861774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lvl="0" algn="ctr">
              <a:spcBef>
                <a:spcPts val="1800"/>
              </a:spcBef>
              <a:spcAft>
                <a:spcPts val="600"/>
              </a:spcAft>
              <a:defRPr sz="5000" b="1" cap="all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latin typeface="Calibri" panose="020F0502020204030204" pitchFamily="34" charset="0"/>
              </a:defRPr>
            </a:lvl2pPr>
            <a:lvl3pPr marL="1143000" indent="-228600">
              <a:defRPr>
                <a:latin typeface="Calibri" panose="020F0502020204030204" pitchFamily="34" charset="0"/>
              </a:defRPr>
            </a:lvl3pPr>
            <a:lvl4pPr marL="1600200" indent="-228600">
              <a:defRPr>
                <a:latin typeface="Calibri" panose="020F0502020204030204" pitchFamily="34" charset="0"/>
              </a:defRPr>
            </a:lvl4pPr>
            <a:lvl5pPr marL="2057400" indent="-228600">
              <a:defRPr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9pPr>
          </a:lstStyle>
          <a:p>
            <a:r>
              <a:rPr lang="en-US" dirty="0"/>
              <a:t>RESULTADOS</a:t>
            </a:r>
            <a:endParaRPr lang="pt-BR" dirty="0"/>
          </a:p>
        </p:txBody>
      </p:sp>
      <p:sp>
        <p:nvSpPr>
          <p:cNvPr id="123" name="CaixaDeTexto 29">
            <a:extLst>
              <a:ext uri="{FF2B5EF4-FFF2-40B4-BE49-F238E27FC236}">
                <a16:creationId xmlns:a16="http://schemas.microsoft.com/office/drawing/2014/main" id="{790949B9-43F7-BF11-437A-64D1AF9D48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77752" y="19008854"/>
            <a:ext cx="6446755" cy="193899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>
                <a:latin typeface="Calibri" panose="020F0502020204030204" pitchFamily="34" charset="0"/>
              </a:defRPr>
            </a:lvl1pPr>
            <a:lvl2pPr marL="1028700" lvl="1" indent="-5715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3000" b="1">
                <a:solidFill>
                  <a:srgbClr val="263055"/>
                </a:solidFill>
                <a:latin typeface="Bahnschrift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latin typeface="Calibri" panose="020F0502020204030204" pitchFamily="34" charset="0"/>
              </a:defRPr>
            </a:lvl3pPr>
            <a:lvl4pPr marL="1600200" indent="-228600">
              <a:defRPr>
                <a:latin typeface="Calibri" panose="020F0502020204030204" pitchFamily="34" charset="0"/>
              </a:defRPr>
            </a:lvl4pPr>
            <a:lvl5pPr marL="2057400" indent="-228600">
              <a:defRPr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9pPr>
          </a:lstStyle>
          <a:p>
            <a:pPr marL="457200" lvl="1" indent="0">
              <a:buNone/>
            </a:pPr>
            <a:r>
              <a:rPr lang="pt-PT" dirty="0"/>
              <a:t>Base do levantamento realizado pelo SNIS, Diagnóstico anual de água e esgoto 2021 (ano de referência 2020)</a:t>
            </a:r>
            <a:endParaRPr lang="pt-BR" dirty="0"/>
          </a:p>
        </p:txBody>
      </p:sp>
      <p:sp>
        <p:nvSpPr>
          <p:cNvPr id="124" name="CaixaDeTexto 29">
            <a:extLst>
              <a:ext uri="{FF2B5EF4-FFF2-40B4-BE49-F238E27FC236}">
                <a16:creationId xmlns:a16="http://schemas.microsoft.com/office/drawing/2014/main" id="{790949B9-43F7-BF11-437A-64D1AF9D48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23292" y="21379832"/>
            <a:ext cx="6653851" cy="240065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1028700" lvl="1" indent="-5715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3000" b="1" dirty="0">
                <a:solidFill>
                  <a:srgbClr val="263055"/>
                </a:solidFill>
                <a:latin typeface="Bahnschrift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Tarifa média de água</a:t>
            </a:r>
          </a:p>
          <a:p>
            <a:pPr marL="1028700" lvl="1" indent="-5715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3000" b="1" dirty="0">
                <a:solidFill>
                  <a:srgbClr val="263055"/>
                </a:solidFill>
                <a:latin typeface="Bahnschrift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% sobre tarifa de água</a:t>
            </a:r>
            <a:endParaRPr lang="pt-BR" sz="3000" b="1" dirty="0">
              <a:solidFill>
                <a:srgbClr val="263055"/>
              </a:solidFill>
              <a:effectLst/>
              <a:latin typeface="Bahnschrift" panose="020B050204020402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28700" lvl="1" indent="-5715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3000" b="1" dirty="0">
                <a:solidFill>
                  <a:srgbClr val="263055"/>
                </a:solidFill>
                <a:latin typeface="Bahnschrift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Índice de inadimplência - água</a:t>
            </a:r>
          </a:p>
          <a:p>
            <a:pPr marL="1028700" lvl="1" indent="-5715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3000" b="1" dirty="0">
                <a:solidFill>
                  <a:srgbClr val="263055"/>
                </a:solidFill>
                <a:effectLst/>
                <a:latin typeface="Bahnschrift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Tarifa média de esgoto</a:t>
            </a:r>
          </a:p>
        </p:txBody>
      </p:sp>
      <p:sp>
        <p:nvSpPr>
          <p:cNvPr id="125" name="CaixaDeTexto 29">
            <a:extLst>
              <a:ext uri="{FF2B5EF4-FFF2-40B4-BE49-F238E27FC236}">
                <a16:creationId xmlns:a16="http://schemas.microsoft.com/office/drawing/2014/main" id="{790949B9-43F7-BF11-437A-64D1AF9D48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73795" y="25243431"/>
            <a:ext cx="16103347" cy="178510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>
                <a:latin typeface="Calibri" panose="020F0502020204030204" pitchFamily="34" charset="0"/>
              </a:defRPr>
            </a:lvl1pPr>
            <a:lvl2pPr marL="1028700" lvl="1" indent="-5715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3000" b="1">
                <a:solidFill>
                  <a:srgbClr val="263055"/>
                </a:solidFill>
                <a:latin typeface="Bahnschrift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latin typeface="Calibri" panose="020F0502020204030204" pitchFamily="34" charset="0"/>
              </a:defRPr>
            </a:lvl3pPr>
            <a:lvl4pPr marL="1600200" indent="-228600">
              <a:defRPr>
                <a:latin typeface="Calibri" panose="020F0502020204030204" pitchFamily="34" charset="0"/>
              </a:defRPr>
            </a:lvl4pPr>
            <a:lvl5pPr marL="2057400" indent="-228600">
              <a:defRPr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9pPr>
          </a:lstStyle>
          <a:p>
            <a:pPr lvl="1"/>
            <a:r>
              <a:rPr lang="pt-PT" dirty="0"/>
              <a:t>Montante financeiro necessário para investimento e operação</a:t>
            </a:r>
          </a:p>
          <a:p>
            <a:pPr lvl="1"/>
            <a:r>
              <a:rPr lang="pt-PT" dirty="0"/>
              <a:t>Receitas do faturamento dos serviços com base na tarifa considerando a inadimplência</a:t>
            </a:r>
            <a:endParaRPr lang="pt-BR" dirty="0"/>
          </a:p>
          <a:p>
            <a:pPr lvl="1"/>
            <a:r>
              <a:rPr lang="pt-PT" dirty="0"/>
              <a:t>VPL (Valor Presente Líquido) do fluxo de caixa</a:t>
            </a:r>
            <a:endParaRPr lang="pt-BR" dirty="0"/>
          </a:p>
        </p:txBody>
      </p:sp>
      <p:sp>
        <p:nvSpPr>
          <p:cNvPr id="126" name="CaixaDeTexto 125">
            <a:extLst>
              <a:ext uri="{FF2B5EF4-FFF2-40B4-BE49-F238E27FC236}">
                <a16:creationId xmlns:a16="http://schemas.microsoft.com/office/drawing/2014/main" id="{FD41626C-48A4-B515-4E4D-7B13C372B779}"/>
              </a:ext>
            </a:extLst>
          </p:cNvPr>
          <p:cNvSpPr txBox="1"/>
          <p:nvPr/>
        </p:nvSpPr>
        <p:spPr>
          <a:xfrm>
            <a:off x="35053162" y="17770443"/>
            <a:ext cx="14943775" cy="47859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>
            <a:defPPr>
              <a:defRPr lang="en-US"/>
            </a:defPPr>
            <a:lvl1pPr algn="just">
              <a:spcAft>
                <a:spcPts val="300"/>
              </a:spcAft>
              <a:tabLst>
                <a:tab pos="914400" algn="l"/>
              </a:tabLst>
              <a:defRPr sz="4000"/>
            </a:lvl1pPr>
          </a:lstStyle>
          <a:p>
            <a:r>
              <a:rPr lang="pt-PT" i="1" dirty="0"/>
              <a:t>A modelagem economica e financeira é pouco aplicada na avaliação do saneamento de municípios de pequeno porte, o que dificulta o avanço da universalização do saneamento no Brasil.</a:t>
            </a:r>
          </a:p>
          <a:p>
            <a:endParaRPr lang="pt-BR" sz="2000" i="1" dirty="0"/>
          </a:p>
          <a:p>
            <a:r>
              <a:rPr lang="pt-PT" i="1" dirty="0"/>
              <a:t>Existe hoje um baixo nível de compreensão de modelos alternativos de saneamento que possam apresentar menores custos de investimento e operação com ganhos ambientais significativos, decorrente do baixo nível de capacitação e apoio técnico nos municípios de pequeno porte. </a:t>
            </a:r>
            <a:endParaRPr lang="pt-BR" i="1" dirty="0"/>
          </a:p>
        </p:txBody>
      </p:sp>
      <p:sp>
        <p:nvSpPr>
          <p:cNvPr id="4" name="Retângulo 3"/>
          <p:cNvSpPr/>
          <p:nvPr/>
        </p:nvSpPr>
        <p:spPr>
          <a:xfrm>
            <a:off x="387006" y="25144818"/>
            <a:ext cx="16245239" cy="31700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pt-PT" sz="4000" dirty="0">
                <a:latin typeface="+mj-lt"/>
                <a:ea typeface="Times New Roman" panose="02020603050405020304" pitchFamily="18" charset="0"/>
              </a:rPr>
              <a:t>Premissas do modelo: 01 limpeza anual do TS; extensão de arruamento com base na extensão da rede de abastecimento de água; estação de tratamento de lodos formada por tanque de equalização seguido de filtro plantado com macrófitas; 02 operadores por caminhão; 06 limpezas diárias por caminhão; pagamento dos serviços por tarifa mensal de acordo com o consumo de água.</a:t>
            </a:r>
            <a:endParaRPr lang="pt-BR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62986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5400</TotalTime>
  <Words>725</Words>
  <Application>Microsoft Office PowerPoint</Application>
  <PresentationFormat>Personalizar</PresentationFormat>
  <Paragraphs>56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Bahnschrift</vt:lpstr>
      <vt:lpstr>Calibri</vt:lpstr>
      <vt:lpstr>Calibri Light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Diego Nogueira</dc:creator>
  <cp:lastModifiedBy>Fabricio Vieira</cp:lastModifiedBy>
  <cp:revision>243</cp:revision>
  <dcterms:created xsi:type="dcterms:W3CDTF">2019-07-20T13:41:51Z</dcterms:created>
  <dcterms:modified xsi:type="dcterms:W3CDTF">2022-06-15T19:21:37Z</dcterms:modified>
</cp:coreProperties>
</file>