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56" r:id="rId2"/>
  </p:sldIdLst>
  <p:sldSz cx="51206400" cy="28803600"/>
  <p:notesSz cx="6858000" cy="9144000"/>
  <p:defaultTextStyle>
    <a:defPPr>
      <a:defRPr lang="en-US"/>
    </a:defPPr>
    <a:lvl1pPr marL="0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42204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84408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26612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68815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11019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53223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95427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537631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6" autoAdjust="0"/>
    <p:restoredTop sz="98494" autoAdjust="0"/>
  </p:normalViewPr>
  <p:slideViewPr>
    <p:cSldViewPr snapToGrid="0">
      <p:cViewPr>
        <p:scale>
          <a:sx n="35" d="100"/>
          <a:sy n="35" d="100"/>
        </p:scale>
        <p:origin x="42" y="-1386"/>
      </p:cViewPr>
      <p:guideLst>
        <p:guide orient="horz" pos="9072"/>
        <p:guide pos="161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-2419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3003D-363D-4503-9E21-BA68B06EA1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6A47F-773B-42CA-AB96-20BA76F808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0589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00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5748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231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90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925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925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2168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49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6568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947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98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50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9" Type="http://schemas.openxmlformats.org/officeDocument/2006/relationships/image" Target="../media/image38.jpe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microsoft.com/office/2007/relationships/hdphoto" Target="../media/hdphoto1.wdp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jpeg"/><Relationship Id="rId33" Type="http://schemas.openxmlformats.org/officeDocument/2006/relationships/image" Target="../media/image32.jpeg"/><Relationship Id="rId38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Gilmara\Desktop\Topo Gilmar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2"/>
            <a:ext cx="51206400" cy="698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">
            <a:extLst>
              <a:ext uri="{FF2B5EF4-FFF2-40B4-BE49-F238E27FC236}">
                <a16:creationId xmlns:a16="http://schemas.microsoft.com/office/drawing/2014/main" id="{17A1F08E-92A2-42B4-86F0-E9D20BB96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681" y="946459"/>
            <a:ext cx="49545038" cy="108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ctr">
              <a:spcBef>
                <a:spcPts val="2430"/>
              </a:spcBef>
              <a:buClr>
                <a:srgbClr val="003399"/>
              </a:buClr>
            </a:pPr>
            <a:r>
              <a:rPr lang="pt-BR" altLang="pt-BR" sz="6500" b="1" dirty="0">
                <a:solidFill>
                  <a:schemeClr val="bg1"/>
                </a:solidFill>
                <a:latin typeface="Verdana" panose="020B0604030504040204" pitchFamily="34" charset="0"/>
              </a:rPr>
              <a:t>DETECÇÃO DE SARS-COV-2 EM EFLUENTES E ÁGUAS RESIDUAIS UTILIZANDO RT-LAMP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9D8D0CF7-42B7-4D0F-83A4-0498A8F27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383" y="2243677"/>
            <a:ext cx="49485634" cy="2381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Adriana Feliciano Alves Duran, Lívia De Moraes Bomediano Camillo, , Ieda Carolina Mantovani , Matheus Ribeiro Augusto, </a:t>
            </a:r>
          </a:p>
          <a:p>
            <a:pPr algn="ctr">
              <a:lnSpc>
                <a:spcPct val="150000"/>
              </a:lnSpc>
            </a:pPr>
            <a:r>
              <a:rPr lang="pt-BR" altLang="pt-BR" sz="3600" b="1" i="1" dirty="0">
                <a:solidFill>
                  <a:schemeClr val="bg1"/>
                </a:solidFill>
                <a:latin typeface="Verdana" panose="020B0604030504040204" pitchFamily="34" charset="0"/>
              </a:rPr>
              <a:t>Aline Diniz Cabral, Rodrigo De Freitas Bueno</a:t>
            </a:r>
          </a:p>
          <a:p>
            <a:pPr algn="ctr">
              <a:lnSpc>
                <a:spcPct val="150000"/>
              </a:lnSpc>
            </a:pPr>
            <a:r>
              <a:rPr lang="en-GB" altLang="pt-BR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UNIVERSIDADE FEDERAL DO ABC - Avenida dos Estados nº 5001, </a:t>
            </a:r>
            <a:r>
              <a:rPr lang="en-GB" altLang="pt-BR" sz="28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Bangu</a:t>
            </a:r>
            <a:r>
              <a:rPr lang="en-GB" altLang="pt-BR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Santo André – SP – </a:t>
            </a:r>
            <a:r>
              <a:rPr lang="en-GB" altLang="pt-BR" sz="28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Brasil</a:t>
            </a:r>
            <a:r>
              <a:rPr lang="en-GB" altLang="pt-BR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- E-mail: felicianoduran@gmail.com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4604A45B-B5F5-419D-9BEF-A62B6920D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292" y="6230048"/>
            <a:ext cx="18120680" cy="2104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>
              <a:lnSpc>
                <a:spcPct val="150000"/>
              </a:lnSpc>
              <a:spcBef>
                <a:spcPts val="1170"/>
              </a:spcBef>
            </a:pPr>
            <a:r>
              <a:rPr lang="en-GB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INTRODUÇÃO</a:t>
            </a:r>
          </a:p>
          <a:p>
            <a:pPr algn="just">
              <a:lnSpc>
                <a:spcPct val="150000"/>
              </a:lnSpc>
              <a:spcBef>
                <a:spcPts val="1170"/>
              </a:spcBef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A pandemia de COVID-19, causada pelo coronavírus SARS-CoV-2, consolidou a epidemiologia baseada em efluentes como uma ferramenta de monitoramento ativo do patógeno e tem auxiliado autoridades de saúde pública a tomar decisões para lidar com o avanço da doença. Várias metodologias vem sendo aplicadas para o monitoramento e o padrão para a detecção viral é o teste de PCR em tempo real. Porém, esta é uma metodologia que exige uma infraestrutura laboratorial e pesquisadores muito bem treinados para que seja executada da forma mais correta. Recentemente, uma outra metodologia, mais barata e rápida, tornou-se uma alternativa interessante para o monitoramento dos esgotos e águas residuais. RT-LAMP (</a:t>
            </a:r>
            <a:r>
              <a:rPr lang="pt-BR" altLang="pt-BR" sz="3600" i="1" dirty="0">
                <a:solidFill>
                  <a:srgbClr val="000000"/>
                </a:solidFill>
                <a:latin typeface="Verdana" panose="020B0604030504040204" pitchFamily="34" charset="0"/>
              </a:rPr>
              <a:t>Loop-</a:t>
            </a:r>
            <a:r>
              <a:rPr lang="pt-BR" altLang="pt-BR" sz="3600" i="1" dirty="0" err="1">
                <a:solidFill>
                  <a:srgbClr val="000000"/>
                </a:solidFill>
                <a:latin typeface="Verdana" panose="020B0604030504040204" pitchFamily="34" charset="0"/>
              </a:rPr>
              <a:t>mediate</a:t>
            </a:r>
            <a:r>
              <a:rPr lang="pt-BR" altLang="pt-BR" sz="3600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pt-BR" altLang="pt-BR" sz="3600" i="1" dirty="0" err="1">
                <a:solidFill>
                  <a:srgbClr val="000000"/>
                </a:solidFill>
                <a:latin typeface="Verdana" panose="020B0604030504040204" pitchFamily="34" charset="0"/>
              </a:rPr>
              <a:t>isothermal</a:t>
            </a:r>
            <a:r>
              <a:rPr lang="pt-BR" altLang="pt-BR" sz="3600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pt-BR" altLang="pt-BR" sz="3600" i="1" dirty="0" err="1">
                <a:solidFill>
                  <a:srgbClr val="000000"/>
                </a:solidFill>
                <a:latin typeface="Verdana" panose="020B0604030504040204" pitchFamily="34" charset="0"/>
              </a:rPr>
              <a:t>amplification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) é uma técnica que já está sendo utilizada para a detecção clínica da doença de forma precisa e vários grupos já vem desenvolvendo protocolos eficientes para esta aplicação. Para o monitoramento de efluentes e águas residuais, ainda são necessários mais testes e experimentos, pois existe uma dificuldade associada ao design e otimização dos primers para estas amostras. Porém, muitos autores já reportaram o uso com certo sucesso desta metodologia na detecção de SARS-CoV-2 em amostras ambientais. Este presente trabalho traz uma revisão da aplicação da metodologia de RT-LAMP para a detecção do vírus SARS-CoV-2 em amostras de esgoto, bem como uma discussão acerca das principais vantagens e desvantagens do uso da técnica como ferramenta de monitoramento do vírus em amostras ambientais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br>
              <a:rPr lang="en-GB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endParaRPr lang="pt-BR" altLang="pt-BR" sz="36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1170"/>
              </a:spcBef>
            </a:pPr>
            <a:endParaRPr lang="en-GB" altLang="pt-BR" sz="36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9" name="Google Shape;139;p27"/>
          <p:cNvSpPr/>
          <p:nvPr/>
        </p:nvSpPr>
        <p:spPr>
          <a:xfrm rot="-5400000">
            <a:off x="25497007" y="1397385"/>
            <a:ext cx="212386" cy="51206401"/>
          </a:xfrm>
          <a:prstGeom prst="rect">
            <a:avLst/>
          </a:prstGeom>
          <a:solidFill>
            <a:srgbClr val="006600"/>
          </a:solidFill>
          <a:ln cap="rnd">
            <a:solidFill>
              <a:schemeClr val="tx1"/>
            </a:solidFill>
            <a:prstDash val="sysDot"/>
            <a:rou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1" wrap="square" lIns="61467" tIns="61467" rIns="61467" bIns="61467" anchor="ctr" anchorCtr="0">
            <a:noAutofit/>
          </a:bodyPr>
          <a:lstStyle/>
          <a:p>
            <a:endParaRPr sz="1143"/>
          </a:p>
        </p:txBody>
      </p:sp>
      <p:sp>
        <p:nvSpPr>
          <p:cNvPr id="82" name="Text Box 15">
            <a:extLst>
              <a:ext uri="{FF2B5EF4-FFF2-40B4-BE49-F238E27FC236}">
                <a16:creationId xmlns:a16="http://schemas.microsoft.com/office/drawing/2014/main" id="{AC52DCA7-E77A-4246-8C7D-243D3C416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6084" y="6229109"/>
            <a:ext cx="16022922" cy="1929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CONCLUSÃO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O RT-LAMP é uma ferramenta poderosa que pode contribuir na resolução de desafios existentes nas metodologias usualmente utilizadas para o monitoramento e epidemiologia baseada em águas residuais, especialmente os desafios voltados à estrutura física, o custo e o tempo necessários para a realização dos ensaios. Apesar das vantagens e da natureza promissora da técnica existem algumas limitações que precisam ser investigadas e solucionadas para melhorar sua adequação ao uso prático. Desafios como a composição da matriz a ser analisada, a presença de inibidores da reação entre outros fatores são desafios que necessitam de mais estudos para consolidar a ferramenta como um padrão nos estudos e monitoramento aplicados à epidemiologia baseada em águas residuais.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sz="3600" b="1" dirty="0">
                <a:latin typeface="Verdana" panose="020B0604030504040204" pitchFamily="34" charset="0"/>
                <a:ea typeface="Verdana" panose="020B0604030504040204" pitchFamily="34" charset="0"/>
              </a:rPr>
              <a:t>REFERÊNCIAS 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Amoah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I.D.,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Mthethwa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N.P.,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Pillay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L.,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Deepnarain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N.,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Pillay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K.,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Awolusi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O.O., Kumari S.,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Bux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F(2021) RT-LAMP: a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cheaper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simpler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faster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alternative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for the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detection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of SARS-CoV-2 in wastewater. Food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Environ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. Virol. 2021:1–10.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Bivins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, Aaron et al (2021) Building-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level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wastewater surveillance using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tampon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swabs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and RT-LAMP for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rapid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SARS-CoV-2 RNA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detection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Environ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Sci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.: Water Res.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Technol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., 2022,8, 173-183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Donia, Ahmed et al (2022)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Integration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of RT‑LAMP and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Microfuidic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Technology for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Detection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of SARS‑CoV‑2 in Wastewater as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an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Advanced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Point‑of‑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Care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Platform. Food </a:t>
            </a:r>
            <a:r>
              <a:rPr lang="pt-BR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Environ</a:t>
            </a: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 Virol (2022</a:t>
            </a:r>
            <a:r>
              <a:rPr lang="pt-BR" sz="2800">
                <a:latin typeface="Verdana" panose="020B0604030504040204" pitchFamily="34" charset="0"/>
                <a:ea typeface="Verdana" panose="020B0604030504040204" pitchFamily="34" charset="0"/>
              </a:rPr>
              <a:t>). </a:t>
            </a:r>
            <a:endParaRPr lang="pt-BR" sz="3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5" name="Text Box 15">
            <a:extLst>
              <a:ext uri="{FF2B5EF4-FFF2-40B4-BE49-F238E27FC236}">
                <a16:creationId xmlns:a16="http://schemas.microsoft.com/office/drawing/2014/main" id="{AC52DCA7-E77A-4246-8C7D-243D3C416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9550" y="6229109"/>
            <a:ext cx="14242178" cy="2162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OBJETIVOS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Desenvolver e padronizar uma testagem que utilize a metodologia RT-LAMP para análise de águas residuais de modo a aprimorar o monitoramento da COVID-19.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METODOLOGIA 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A pesquisa por meio da literatura específica demonstra que a técnica RT-LAMP vem sendo utilizada além da clínica; segundo alguns autores foi possível detectar a presença de Sars-CoV-2 em amostras do Paquistão e por meio dos dados obtidos é possível relacionar as vantagens do método ao objetivo, como uma ferramenta precisa, rápida e de baixo custo além de compor uma perspectiva promissora como ferramenta para a detecção e monitoramento da atual pandemia e na previsão de outros tipos de doenças e surtos </a:t>
            </a: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RESULTADOS E DISCUSSÕES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endParaRPr lang="pt-BR" altLang="pt-BR" sz="36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endParaRPr lang="pt-BR" altLang="pt-BR" sz="36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endParaRPr lang="pt-BR" altLang="pt-BR" sz="36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endParaRPr lang="pt-BR" altLang="pt-BR" sz="36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r">
              <a:lnSpc>
                <a:spcPct val="150000"/>
              </a:lnSpc>
              <a:spcBef>
                <a:spcPts val="1560"/>
              </a:spcBef>
            </a:pPr>
            <a:r>
              <a:rPr lang="pt-PT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</a:t>
            </a:r>
            <a:r>
              <a:rPr lang="pt-PT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Fig. 1. Comparação dos métodos de detecção e acurácia </a:t>
            </a:r>
          </a:p>
          <a:p>
            <a:pPr algn="r">
              <a:lnSpc>
                <a:spcPct val="150000"/>
              </a:lnSpc>
              <a:spcBef>
                <a:spcPts val="1560"/>
              </a:spcBef>
            </a:pPr>
            <a:r>
              <a:rPr lang="pt-PT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entre RT-LAMP e RT-qPCR </a:t>
            </a:r>
          </a:p>
          <a:p>
            <a:pPr algn="r">
              <a:lnSpc>
                <a:spcPct val="150000"/>
              </a:lnSpc>
              <a:spcBef>
                <a:spcPts val="1560"/>
              </a:spcBef>
            </a:pPr>
            <a:r>
              <a:rPr lang="pt-PT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(extraído e adaptado de Donia, 2022)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endParaRPr lang="pt-BR" altLang="pt-BR" sz="3600" b="1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pic>
        <p:nvPicPr>
          <p:cNvPr id="1026" name="Picture 2" descr="C:\Users\Gilmara\Desktop\REDE DE MONITORAMENTO - UFABC\logo rede de monitoramento de aguas residua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3180" y="4856701"/>
            <a:ext cx="1874519" cy="185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Gilmara\Desktop\BIOSSISTEMAS_UFABC\BIO Imagens\ufabc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5892" y="5150165"/>
            <a:ext cx="1241144" cy="122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 Box 2">
            <a:extLst>
              <a:ext uri="{FF2B5EF4-FFF2-40B4-BE49-F238E27FC236}">
                <a16:creationId xmlns:a16="http://schemas.microsoft.com/office/drawing/2014/main" id="{9D8D0CF7-42B7-4D0F-83A4-0498A8F27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20800" y="4997764"/>
            <a:ext cx="23164800" cy="627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ctr"/>
            <a:r>
              <a:rPr lang="en-GB" altLang="pt-BR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REDE MCTI DE </a:t>
            </a:r>
            <a:r>
              <a:rPr lang="en-GB" altLang="pt-BR" sz="3600" b="1" dirty="0">
                <a:ln/>
                <a:solidFill>
                  <a:schemeClr val="bg1"/>
                </a:solidFill>
              </a:rPr>
              <a:t>MONITORAMENTO</a:t>
            </a:r>
            <a:r>
              <a:rPr lang="en-GB" altLang="pt-BR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DE COVID-19 EM ÁGUAS RESIDUAIS</a:t>
            </a:r>
          </a:p>
        </p:txBody>
      </p:sp>
      <p:pic>
        <p:nvPicPr>
          <p:cNvPr id="60" name="Picture 3" descr="C:\Users\Gilmara\Desktop\REDE DE MONITORAMENTO - UFABC\LogoFNDC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20" y="27644244"/>
            <a:ext cx="1897870" cy="62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C:\Users\Gilmara\Desktop\REDE DE MONITORAMENTO - UFABC\LogoSU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950" y="27660095"/>
            <a:ext cx="1143487" cy="59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C:\Users\Gilmara\Desktop\REDE DE MONITORAMENTO - UFABC\LogoMinisterio-da-saud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768" y="27688246"/>
            <a:ext cx="1458526" cy="53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C:\Users\Gilmara\Desktop\cnpq-log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0474" y="27651608"/>
            <a:ext cx="1422007" cy="61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7" descr="C:\Users\Gilmara\Desktop\REDE DE MONITORAMENTO - UFABC\logo_mctic_horizontal_cor_gradient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1021" y="27576264"/>
            <a:ext cx="3054694" cy="76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" descr="C:\Users\Gilmara\Pictures\Screenshots\Captura de Tela (2000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617" y="27441784"/>
            <a:ext cx="1303396" cy="103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4" descr="C:\Users\Gilmara\Desktop\PrefeituraSP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7918" y="27389324"/>
            <a:ext cx="1135447" cy="113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0" descr="C:\Users\Gilmara\Desktop\mcti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1452" y="27666157"/>
            <a:ext cx="581780" cy="58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0" descr="C:\Users\Gilmara\Desktop\Fiocruz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074" y="27441542"/>
            <a:ext cx="1167827" cy="103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9" descr="C:\Users\Gilmara\Desktop\REDE DE MONITORAMENTO - UFABC\LogoANA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0609" y="27611155"/>
            <a:ext cx="1402266" cy="69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" descr="C:\Users\Gilmara\Desktop\Logo_Itaipu_Preferencial.sv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8139" y="27517211"/>
            <a:ext cx="1244820" cy="87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1" descr="C:\Users\Gilmara\Desktop\REDE DE MONITORAMENTO - UFABC\logo_sabesp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6083" y="27452893"/>
            <a:ext cx="898837" cy="1008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4" descr="C:\Users\Gilmara\Desktop\LOGO_PTI_0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0329" y="27568852"/>
            <a:ext cx="1624141" cy="77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6" descr="C:\Users\Gilmara\Desktop\cetesb-seo-site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000" y="27580229"/>
            <a:ext cx="753636" cy="75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7" descr="C:\Users\Gilmara\Desktop\Logo-Caesb-Vertical-pn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0411" y="27578316"/>
            <a:ext cx="1028971" cy="75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8" descr="C:\Users\Gilmara\Desktop\saneago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2203" y="27444959"/>
            <a:ext cx="1024176" cy="10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5" descr="C:\Users\Gilmara\Desktop\logo-sanepar-1536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0257" y="27129476"/>
            <a:ext cx="1788833" cy="178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5" descr="C:\Users\Gilmara\Desktop\ufmg-logo-1-1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478" y="27665524"/>
            <a:ext cx="1381978" cy="58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6" descr="C:\Users\Gilmara\Desktop\UFV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1424" y="27559317"/>
            <a:ext cx="1060503" cy="79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7" descr="C:\Users\Gilmara\Desktop\unb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7575" y="27577932"/>
            <a:ext cx="1010975" cy="75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8" descr="C:\Users\Gilmara\Desktop\ifnmg_vertical_jpg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9193" y="27508747"/>
            <a:ext cx="1076766" cy="89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1" descr="C:\Users\Gilmara\Desktop\unila.jpe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9157" y="27489716"/>
            <a:ext cx="1476997" cy="93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32" descr="C:\Users\Gilmara\Desktop\unir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0230" y="27490697"/>
            <a:ext cx="1243601" cy="93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5" name="Grupo 84"/>
          <p:cNvGrpSpPr/>
          <p:nvPr/>
        </p:nvGrpSpPr>
        <p:grpSpPr>
          <a:xfrm>
            <a:off x="37384304" y="27565645"/>
            <a:ext cx="1831390" cy="782805"/>
            <a:chOff x="9873137" y="3347944"/>
            <a:chExt cx="1831390" cy="782805"/>
          </a:xfrm>
        </p:grpSpPr>
        <p:pic>
          <p:nvPicPr>
            <p:cNvPr id="98" name="Picture 34" descr="C:\Users\Gilmara\Desktop\UFU.png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3137" y="3347944"/>
              <a:ext cx="1831390" cy="393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Picture 35" descr="C:\Users\Gilmara\Desktop\UFVJM.png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4843" y="3785154"/>
              <a:ext cx="1487979" cy="345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6" name="Picture 13" descr="C:\Users\Gilmara\Desktop\BIOSSISTEMAS_UFABC\BIO Imagens\ufabc-logo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604" y="27379321"/>
            <a:ext cx="1172776" cy="115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9" descr="C:\Users\Gilmara\Desktop\UFG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9053" y="27611759"/>
            <a:ext cx="1418208" cy="6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Grupo 87"/>
          <p:cNvGrpSpPr/>
          <p:nvPr/>
        </p:nvGrpSpPr>
        <p:grpSpPr>
          <a:xfrm>
            <a:off x="39372846" y="27477499"/>
            <a:ext cx="11527864" cy="959097"/>
            <a:chOff x="342115" y="5537273"/>
            <a:chExt cx="11527864" cy="959097"/>
          </a:xfrm>
        </p:grpSpPr>
        <p:pic>
          <p:nvPicPr>
            <p:cNvPr id="89" name="Picture 12" descr="C:\Users\Gilmara\Desktop\inct.png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0232" y="5690559"/>
              <a:ext cx="1517500" cy="652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22" descr="C:\Users\Gilmara\Desktop\HMCC.jpg"/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6323" y="5545878"/>
              <a:ext cx="941887" cy="941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23" descr="C:\Users\Gilmara\Desktop\logoPrefFoz.png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1517" y="5537273"/>
              <a:ext cx="759785" cy="959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9" descr="C:\Users\Gilmara\Desktop\faculdade-de-medicina-do-abc-fmabc-logo.png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15" y="5626172"/>
              <a:ext cx="1095278" cy="781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31" descr="C:\Users\Gilmara\Desktop\senaiBahia.jpeg"/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6662" y="5791555"/>
              <a:ext cx="1426689" cy="450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36" descr="C:\Users\Gilmara\Desktop\guajarat.png"/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2281" y="5641803"/>
              <a:ext cx="750036" cy="7500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37" descr="C:\Users\Gilmara\Desktop\iitgnlogo-emblem.png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1247" y="5650080"/>
              <a:ext cx="735147" cy="733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38" descr="C:\Users\Gilmara\Desktop\South-African-Medical-Research-Council.jpg"/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5324" y="5651808"/>
              <a:ext cx="1272314" cy="730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39" descr="C:\Users\Gilmara\Desktop\VendaUniversity.png"/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6572" y="5566820"/>
              <a:ext cx="823407" cy="900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0" name="Picture 40" descr="C:\Users\Gilmara\Desktop\redevirus2.pn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09" y="27265414"/>
            <a:ext cx="3373824" cy="138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FD432DE-F3C2-B7DC-C21C-2256C916B278}"/>
              </a:ext>
            </a:extLst>
          </p:cNvPr>
          <p:cNvPicPr>
            <a:picLocks noChangeAspect="1"/>
          </p:cNvPicPr>
          <p:nvPr/>
        </p:nvPicPr>
        <p:blipFill>
          <a:blip r:embed="rId4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63131" y="19270843"/>
            <a:ext cx="6588259" cy="539039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12819F0-0F56-0934-6E22-60F10901ADF8}"/>
              </a:ext>
            </a:extLst>
          </p:cNvPr>
          <p:cNvSpPr txBox="1"/>
          <p:nvPr/>
        </p:nvSpPr>
        <p:spPr>
          <a:xfrm>
            <a:off x="25146000" y="14009914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F9C3501-E1BE-A78D-132B-53614FD660B4}"/>
              </a:ext>
            </a:extLst>
          </p:cNvPr>
          <p:cNvSpPr txBox="1"/>
          <p:nvPr/>
        </p:nvSpPr>
        <p:spPr>
          <a:xfrm>
            <a:off x="25294291" y="13911943"/>
            <a:ext cx="512088" cy="1730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9587A87-DA25-C400-019A-A862362E50A7}"/>
              </a:ext>
            </a:extLst>
          </p:cNvPr>
          <p:cNvSpPr txBox="1"/>
          <p:nvPr/>
        </p:nvSpPr>
        <p:spPr>
          <a:xfrm>
            <a:off x="25146000" y="14009914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8806944-CEDF-4C02-8DD8-9B166A2DF2F9}"/>
              </a:ext>
            </a:extLst>
          </p:cNvPr>
          <p:cNvSpPr txBox="1"/>
          <p:nvPr/>
        </p:nvSpPr>
        <p:spPr>
          <a:xfrm>
            <a:off x="19313327" y="19529416"/>
            <a:ext cx="7001231" cy="8244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Segundo Donia </a:t>
            </a:r>
            <a:r>
              <a:rPr lang="pt-BR" sz="3600" i="1" dirty="0">
                <a:latin typeface="Verdana" panose="020B0604030504040204" pitchFamily="34" charset="0"/>
                <a:ea typeface="Verdana" panose="020B0604030504040204" pitchFamily="34" charset="0"/>
              </a:rPr>
              <a:t>et. al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, a técnica de RT-LAMP surge como uma ótima alternativa ao RT-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qPCR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uma vez que apresentou alta taxa de positividade em um teste para comparar a eficiência de ambas as técnicas.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endParaRPr lang="pt-BR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2873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383</TotalTime>
  <Words>756</Words>
  <Application>Microsoft Office PowerPoint</Application>
  <PresentationFormat>Personalizar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Verdana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kenjinose filho</dc:creator>
  <cp:lastModifiedBy>Adriana</cp:lastModifiedBy>
  <cp:revision>45</cp:revision>
  <dcterms:created xsi:type="dcterms:W3CDTF">2019-09-25T14:08:35Z</dcterms:created>
  <dcterms:modified xsi:type="dcterms:W3CDTF">2022-06-15T23:06:37Z</dcterms:modified>
</cp:coreProperties>
</file>