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3"/>
  </p:handoutMasterIdLst>
  <p:sldIdLst>
    <p:sldId id="256" r:id="rId2"/>
  </p:sldIdLst>
  <p:sldSz cx="51206400" cy="28803600"/>
  <p:notesSz cx="6858000" cy="9144000"/>
  <p:defaultTextStyle>
    <a:defPPr>
      <a:defRPr lang="en-US"/>
    </a:defPPr>
    <a:lvl1pPr marL="0" algn="l" defTabSz="44220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42204" algn="l" defTabSz="44220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884408" algn="l" defTabSz="44220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326612" algn="l" defTabSz="44220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768815" algn="l" defTabSz="44220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211019" algn="l" defTabSz="44220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653223" algn="l" defTabSz="44220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3095427" algn="l" defTabSz="44220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537631" algn="l" defTabSz="44220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072" userDrawn="1">
          <p15:clr>
            <a:srgbClr val="A4A3A4"/>
          </p15:clr>
        </p15:guide>
        <p15:guide id="2" pos="161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576" autoAdjust="0"/>
    <p:restoredTop sz="98494" autoAdjust="0"/>
  </p:normalViewPr>
  <p:slideViewPr>
    <p:cSldViewPr snapToGrid="0">
      <p:cViewPr>
        <p:scale>
          <a:sx n="35" d="100"/>
          <a:sy n="35" d="100"/>
        </p:scale>
        <p:origin x="42" y="-1386"/>
      </p:cViewPr>
      <p:guideLst>
        <p:guide orient="horz" pos="9072"/>
        <p:guide pos="1612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1" d="100"/>
          <a:sy n="61" d="100"/>
        </p:scale>
        <p:origin x="-2419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23003D-363D-4503-9E21-BA68B06EA1EA}" type="datetimeFigureOut">
              <a:rPr lang="pt-BR" smtClean="0"/>
              <a:t>15/06/2022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16A47F-773B-42CA-AB96-20BA76F808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05892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00800" y="4713925"/>
            <a:ext cx="38404800" cy="10027920"/>
          </a:xfrm>
        </p:spPr>
        <p:txBody>
          <a:bodyPr anchor="b"/>
          <a:lstStyle>
            <a:lvl1pPr algn="ctr">
              <a:defRPr sz="25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00800" y="15128560"/>
            <a:ext cx="38404800" cy="6954200"/>
          </a:xfrm>
        </p:spPr>
        <p:txBody>
          <a:bodyPr/>
          <a:lstStyle>
            <a:lvl1pPr marL="0" indent="0" algn="ctr">
              <a:buNone/>
              <a:defRPr sz="10080"/>
            </a:lvl1pPr>
            <a:lvl2pPr marL="1920240" indent="0" algn="ctr">
              <a:buNone/>
              <a:defRPr sz="8400"/>
            </a:lvl2pPr>
            <a:lvl3pPr marL="3840480" indent="0" algn="ctr">
              <a:buNone/>
              <a:defRPr sz="7560"/>
            </a:lvl3pPr>
            <a:lvl4pPr marL="5760720" indent="0" algn="ctr">
              <a:buNone/>
              <a:defRPr sz="6720"/>
            </a:lvl4pPr>
            <a:lvl5pPr marL="7680960" indent="0" algn="ctr">
              <a:buNone/>
              <a:defRPr sz="6720"/>
            </a:lvl5pPr>
            <a:lvl6pPr marL="9601200" indent="0" algn="ctr">
              <a:buNone/>
              <a:defRPr sz="6720"/>
            </a:lvl6pPr>
            <a:lvl7pPr marL="11521440" indent="0" algn="ctr">
              <a:buNone/>
              <a:defRPr sz="6720"/>
            </a:lvl7pPr>
            <a:lvl8pPr marL="13441680" indent="0" algn="ctr">
              <a:buNone/>
              <a:defRPr sz="6720"/>
            </a:lvl8pPr>
            <a:lvl9pPr marL="15361920" indent="0" algn="ctr">
              <a:buNone/>
              <a:defRPr sz="672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6E61C-FE35-449A-9A8F-37FED36CD56D}" type="datetimeFigureOut">
              <a:rPr lang="pt-BR" smtClean="0"/>
              <a:t>15/06/2022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4F4BB-CC2C-4F6A-9AB3-19AB98E20D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1002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6E61C-FE35-449A-9A8F-37FED36CD56D}" type="datetimeFigureOut">
              <a:rPr lang="pt-BR" smtClean="0"/>
              <a:t>15/06/2022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4F4BB-CC2C-4F6A-9AB3-19AB98E20D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1947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644580" y="1533525"/>
            <a:ext cx="11041380" cy="2440972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20440" y="1533525"/>
            <a:ext cx="32484060" cy="24409720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6E61C-FE35-449A-9A8F-37FED36CD56D}" type="datetimeFigureOut">
              <a:rPr lang="pt-BR" smtClean="0"/>
              <a:t>15/06/2022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4F4BB-CC2C-4F6A-9AB3-19AB98E20D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6984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6E61C-FE35-449A-9A8F-37FED36CD56D}" type="datetimeFigureOut">
              <a:rPr lang="pt-BR" smtClean="0"/>
              <a:t>15/06/2022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4F4BB-CC2C-4F6A-9AB3-19AB98E20D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5748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3770" y="7180902"/>
            <a:ext cx="44165520" cy="11981495"/>
          </a:xfrm>
        </p:spPr>
        <p:txBody>
          <a:bodyPr anchor="b"/>
          <a:lstStyle>
            <a:lvl1pPr>
              <a:defRPr sz="25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93770" y="19275747"/>
            <a:ext cx="44165520" cy="6300785"/>
          </a:xfrm>
        </p:spPr>
        <p:txBody>
          <a:bodyPr/>
          <a:lstStyle>
            <a:lvl1pPr marL="0" indent="0">
              <a:buNone/>
              <a:defRPr sz="10080">
                <a:solidFill>
                  <a:schemeClr val="tx1">
                    <a:tint val="75000"/>
                  </a:schemeClr>
                </a:solidFill>
              </a:defRPr>
            </a:lvl1pPr>
            <a:lvl2pPr marL="1920240" indent="0">
              <a:buNone/>
              <a:defRPr sz="8400">
                <a:solidFill>
                  <a:schemeClr val="tx1">
                    <a:tint val="75000"/>
                  </a:schemeClr>
                </a:solidFill>
              </a:defRPr>
            </a:lvl2pPr>
            <a:lvl3pPr marL="3840480" indent="0">
              <a:buNone/>
              <a:defRPr sz="7560">
                <a:solidFill>
                  <a:schemeClr val="tx1">
                    <a:tint val="75000"/>
                  </a:schemeClr>
                </a:solidFill>
              </a:defRPr>
            </a:lvl3pPr>
            <a:lvl4pPr marL="576072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4pPr>
            <a:lvl5pPr marL="768096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5pPr>
            <a:lvl6pPr marL="960120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6pPr>
            <a:lvl7pPr marL="1152144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7pPr>
            <a:lvl8pPr marL="1344168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8pPr>
            <a:lvl9pPr marL="1536192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6E61C-FE35-449A-9A8F-37FED36CD56D}" type="datetimeFigureOut">
              <a:rPr lang="pt-BR" smtClean="0"/>
              <a:t>15/06/2022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4F4BB-CC2C-4F6A-9AB3-19AB98E20D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0231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20440" y="7667625"/>
            <a:ext cx="21762720" cy="1827562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923240" y="7667625"/>
            <a:ext cx="21762720" cy="1827562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6E61C-FE35-449A-9A8F-37FED36CD56D}" type="datetimeFigureOut">
              <a:rPr lang="pt-BR" smtClean="0"/>
              <a:t>15/06/2022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4F4BB-CC2C-4F6A-9AB3-19AB98E20D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2902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7110" y="1533527"/>
            <a:ext cx="44165520" cy="5567365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7112" y="7060885"/>
            <a:ext cx="21662705" cy="3460430"/>
          </a:xfrm>
        </p:spPr>
        <p:txBody>
          <a:bodyPr anchor="b"/>
          <a:lstStyle>
            <a:lvl1pPr marL="0" indent="0">
              <a:buNone/>
              <a:defRPr sz="10080" b="1"/>
            </a:lvl1pPr>
            <a:lvl2pPr marL="1920240" indent="0">
              <a:buNone/>
              <a:defRPr sz="8400" b="1"/>
            </a:lvl2pPr>
            <a:lvl3pPr marL="3840480" indent="0">
              <a:buNone/>
              <a:defRPr sz="7560" b="1"/>
            </a:lvl3pPr>
            <a:lvl4pPr marL="5760720" indent="0">
              <a:buNone/>
              <a:defRPr sz="6720" b="1"/>
            </a:lvl4pPr>
            <a:lvl5pPr marL="7680960" indent="0">
              <a:buNone/>
              <a:defRPr sz="6720" b="1"/>
            </a:lvl5pPr>
            <a:lvl6pPr marL="9601200" indent="0">
              <a:buNone/>
              <a:defRPr sz="6720" b="1"/>
            </a:lvl6pPr>
            <a:lvl7pPr marL="11521440" indent="0">
              <a:buNone/>
              <a:defRPr sz="6720" b="1"/>
            </a:lvl7pPr>
            <a:lvl8pPr marL="13441680" indent="0">
              <a:buNone/>
              <a:defRPr sz="6720" b="1"/>
            </a:lvl8pPr>
            <a:lvl9pPr marL="15361920" indent="0">
              <a:buNone/>
              <a:defRPr sz="672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27112" y="10521315"/>
            <a:ext cx="21662705" cy="1547527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923240" y="7060885"/>
            <a:ext cx="21769390" cy="3460430"/>
          </a:xfrm>
        </p:spPr>
        <p:txBody>
          <a:bodyPr anchor="b"/>
          <a:lstStyle>
            <a:lvl1pPr marL="0" indent="0">
              <a:buNone/>
              <a:defRPr sz="10080" b="1"/>
            </a:lvl1pPr>
            <a:lvl2pPr marL="1920240" indent="0">
              <a:buNone/>
              <a:defRPr sz="8400" b="1"/>
            </a:lvl2pPr>
            <a:lvl3pPr marL="3840480" indent="0">
              <a:buNone/>
              <a:defRPr sz="7560" b="1"/>
            </a:lvl3pPr>
            <a:lvl4pPr marL="5760720" indent="0">
              <a:buNone/>
              <a:defRPr sz="6720" b="1"/>
            </a:lvl4pPr>
            <a:lvl5pPr marL="7680960" indent="0">
              <a:buNone/>
              <a:defRPr sz="6720" b="1"/>
            </a:lvl5pPr>
            <a:lvl6pPr marL="9601200" indent="0">
              <a:buNone/>
              <a:defRPr sz="6720" b="1"/>
            </a:lvl6pPr>
            <a:lvl7pPr marL="11521440" indent="0">
              <a:buNone/>
              <a:defRPr sz="6720" b="1"/>
            </a:lvl7pPr>
            <a:lvl8pPr marL="13441680" indent="0">
              <a:buNone/>
              <a:defRPr sz="6720" b="1"/>
            </a:lvl8pPr>
            <a:lvl9pPr marL="15361920" indent="0">
              <a:buNone/>
              <a:defRPr sz="672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923240" y="10521315"/>
            <a:ext cx="21769390" cy="1547527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6E61C-FE35-449A-9A8F-37FED36CD56D}" type="datetimeFigureOut">
              <a:rPr lang="pt-BR" smtClean="0"/>
              <a:t>15/06/2022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4F4BB-CC2C-4F6A-9AB3-19AB98E20D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9256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6E61C-FE35-449A-9A8F-37FED36CD56D}" type="datetimeFigureOut">
              <a:rPr lang="pt-BR" smtClean="0"/>
              <a:t>15/06/2022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4F4BB-CC2C-4F6A-9AB3-19AB98E20D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9255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6E61C-FE35-449A-9A8F-37FED36CD56D}" type="datetimeFigureOut">
              <a:rPr lang="pt-BR" smtClean="0"/>
              <a:t>15/06/2022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4F4BB-CC2C-4F6A-9AB3-19AB98E20D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2168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7112" y="1920240"/>
            <a:ext cx="16515395" cy="6720840"/>
          </a:xfrm>
        </p:spPr>
        <p:txBody>
          <a:bodyPr anchor="b"/>
          <a:lstStyle>
            <a:lvl1pPr>
              <a:defRPr sz="1344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69390" y="4147187"/>
            <a:ext cx="25923240" cy="20469225"/>
          </a:xfrm>
        </p:spPr>
        <p:txBody>
          <a:bodyPr/>
          <a:lstStyle>
            <a:lvl1pPr>
              <a:defRPr sz="13440"/>
            </a:lvl1pPr>
            <a:lvl2pPr>
              <a:defRPr sz="11760"/>
            </a:lvl2pPr>
            <a:lvl3pPr>
              <a:defRPr sz="10080"/>
            </a:lvl3pPr>
            <a:lvl4pPr>
              <a:defRPr sz="8400"/>
            </a:lvl4pPr>
            <a:lvl5pPr>
              <a:defRPr sz="8400"/>
            </a:lvl5pPr>
            <a:lvl6pPr>
              <a:defRPr sz="8400"/>
            </a:lvl6pPr>
            <a:lvl7pPr>
              <a:defRPr sz="8400"/>
            </a:lvl7pPr>
            <a:lvl8pPr>
              <a:defRPr sz="8400"/>
            </a:lvl8pPr>
            <a:lvl9pPr>
              <a:defRPr sz="84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7112" y="8641080"/>
            <a:ext cx="16515395" cy="16008670"/>
          </a:xfrm>
        </p:spPr>
        <p:txBody>
          <a:bodyPr/>
          <a:lstStyle>
            <a:lvl1pPr marL="0" indent="0">
              <a:buNone/>
              <a:defRPr sz="6720"/>
            </a:lvl1pPr>
            <a:lvl2pPr marL="1920240" indent="0">
              <a:buNone/>
              <a:defRPr sz="5880"/>
            </a:lvl2pPr>
            <a:lvl3pPr marL="3840480" indent="0">
              <a:buNone/>
              <a:defRPr sz="5040"/>
            </a:lvl3pPr>
            <a:lvl4pPr marL="5760720" indent="0">
              <a:buNone/>
              <a:defRPr sz="4200"/>
            </a:lvl4pPr>
            <a:lvl5pPr marL="7680960" indent="0">
              <a:buNone/>
              <a:defRPr sz="4200"/>
            </a:lvl5pPr>
            <a:lvl6pPr marL="9601200" indent="0">
              <a:buNone/>
              <a:defRPr sz="4200"/>
            </a:lvl6pPr>
            <a:lvl7pPr marL="11521440" indent="0">
              <a:buNone/>
              <a:defRPr sz="4200"/>
            </a:lvl7pPr>
            <a:lvl8pPr marL="13441680" indent="0">
              <a:buNone/>
              <a:defRPr sz="4200"/>
            </a:lvl8pPr>
            <a:lvl9pPr marL="15361920" indent="0">
              <a:buNone/>
              <a:defRPr sz="42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6E61C-FE35-449A-9A8F-37FED36CD56D}" type="datetimeFigureOut">
              <a:rPr lang="pt-BR" smtClean="0"/>
              <a:t>15/06/2022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4F4BB-CC2C-4F6A-9AB3-19AB98E20D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1497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7112" y="1920240"/>
            <a:ext cx="16515395" cy="6720840"/>
          </a:xfrm>
        </p:spPr>
        <p:txBody>
          <a:bodyPr anchor="b"/>
          <a:lstStyle>
            <a:lvl1pPr>
              <a:defRPr sz="1344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769390" y="4147187"/>
            <a:ext cx="25923240" cy="20469225"/>
          </a:xfrm>
        </p:spPr>
        <p:txBody>
          <a:bodyPr anchor="t"/>
          <a:lstStyle>
            <a:lvl1pPr marL="0" indent="0">
              <a:buNone/>
              <a:defRPr sz="13440"/>
            </a:lvl1pPr>
            <a:lvl2pPr marL="1920240" indent="0">
              <a:buNone/>
              <a:defRPr sz="11760"/>
            </a:lvl2pPr>
            <a:lvl3pPr marL="3840480" indent="0">
              <a:buNone/>
              <a:defRPr sz="10080"/>
            </a:lvl3pPr>
            <a:lvl4pPr marL="5760720" indent="0">
              <a:buNone/>
              <a:defRPr sz="8400"/>
            </a:lvl4pPr>
            <a:lvl5pPr marL="7680960" indent="0">
              <a:buNone/>
              <a:defRPr sz="8400"/>
            </a:lvl5pPr>
            <a:lvl6pPr marL="9601200" indent="0">
              <a:buNone/>
              <a:defRPr sz="8400"/>
            </a:lvl6pPr>
            <a:lvl7pPr marL="11521440" indent="0">
              <a:buNone/>
              <a:defRPr sz="8400"/>
            </a:lvl7pPr>
            <a:lvl8pPr marL="13441680" indent="0">
              <a:buNone/>
              <a:defRPr sz="8400"/>
            </a:lvl8pPr>
            <a:lvl9pPr marL="15361920" indent="0">
              <a:buNone/>
              <a:defRPr sz="84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7112" y="8641080"/>
            <a:ext cx="16515395" cy="16008670"/>
          </a:xfrm>
        </p:spPr>
        <p:txBody>
          <a:bodyPr/>
          <a:lstStyle>
            <a:lvl1pPr marL="0" indent="0">
              <a:buNone/>
              <a:defRPr sz="6720"/>
            </a:lvl1pPr>
            <a:lvl2pPr marL="1920240" indent="0">
              <a:buNone/>
              <a:defRPr sz="5880"/>
            </a:lvl2pPr>
            <a:lvl3pPr marL="3840480" indent="0">
              <a:buNone/>
              <a:defRPr sz="5040"/>
            </a:lvl3pPr>
            <a:lvl4pPr marL="5760720" indent="0">
              <a:buNone/>
              <a:defRPr sz="4200"/>
            </a:lvl4pPr>
            <a:lvl5pPr marL="7680960" indent="0">
              <a:buNone/>
              <a:defRPr sz="4200"/>
            </a:lvl5pPr>
            <a:lvl6pPr marL="9601200" indent="0">
              <a:buNone/>
              <a:defRPr sz="4200"/>
            </a:lvl6pPr>
            <a:lvl7pPr marL="11521440" indent="0">
              <a:buNone/>
              <a:defRPr sz="4200"/>
            </a:lvl7pPr>
            <a:lvl8pPr marL="13441680" indent="0">
              <a:buNone/>
              <a:defRPr sz="4200"/>
            </a:lvl8pPr>
            <a:lvl9pPr marL="15361920" indent="0">
              <a:buNone/>
              <a:defRPr sz="42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6E61C-FE35-449A-9A8F-37FED36CD56D}" type="datetimeFigureOut">
              <a:rPr lang="pt-BR" smtClean="0"/>
              <a:t>15/06/2022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4F4BB-CC2C-4F6A-9AB3-19AB98E20D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6568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0440" y="1533527"/>
            <a:ext cx="44165520" cy="55673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0440" y="7667625"/>
            <a:ext cx="44165520" cy="182756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0440" y="26696672"/>
            <a:ext cx="11521440" cy="15335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0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B6E61C-FE35-449A-9A8F-37FED36CD56D}" type="datetimeFigureOut">
              <a:rPr lang="pt-BR" smtClean="0"/>
              <a:t>15/06/2022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62120" y="26696672"/>
            <a:ext cx="17282160" cy="15335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164520" y="26696672"/>
            <a:ext cx="11521440" cy="15335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0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44F4BB-CC2C-4F6A-9AB3-19AB98E20D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1506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3840480" rtl="0" eaLnBrk="1" latinLnBrk="0" hangingPunct="1">
        <a:lnSpc>
          <a:spcPct val="90000"/>
        </a:lnSpc>
        <a:spcBef>
          <a:spcPct val="0"/>
        </a:spcBef>
        <a:buNone/>
        <a:defRPr sz="184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60120" indent="-960120" algn="l" defTabSz="3840480" rtl="0" eaLnBrk="1" latinLnBrk="0" hangingPunct="1">
        <a:lnSpc>
          <a:spcPct val="90000"/>
        </a:lnSpc>
        <a:spcBef>
          <a:spcPts val="4200"/>
        </a:spcBef>
        <a:buFont typeface="Arial" panose="020B0604020202020204" pitchFamily="34" charset="0"/>
        <a:buChar char="•"/>
        <a:defRPr sz="11760" kern="1200">
          <a:solidFill>
            <a:schemeClr val="tx1"/>
          </a:solidFill>
          <a:latin typeface="+mn-lt"/>
          <a:ea typeface="+mn-ea"/>
          <a:cs typeface="+mn-cs"/>
        </a:defRPr>
      </a:lvl1pPr>
      <a:lvl2pPr marL="288036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10080" kern="1200">
          <a:solidFill>
            <a:schemeClr val="tx1"/>
          </a:solidFill>
          <a:latin typeface="+mn-lt"/>
          <a:ea typeface="+mn-ea"/>
          <a:cs typeface="+mn-cs"/>
        </a:defRPr>
      </a:lvl2pPr>
      <a:lvl3pPr marL="480060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8400" kern="1200">
          <a:solidFill>
            <a:schemeClr val="tx1"/>
          </a:solidFill>
          <a:latin typeface="+mn-lt"/>
          <a:ea typeface="+mn-ea"/>
          <a:cs typeface="+mn-cs"/>
        </a:defRPr>
      </a:lvl3pPr>
      <a:lvl4pPr marL="672084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4pPr>
      <a:lvl5pPr marL="864108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5pPr>
      <a:lvl6pPr marL="1056132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6pPr>
      <a:lvl7pPr marL="1248156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7pPr>
      <a:lvl8pPr marL="1440180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8pPr>
      <a:lvl9pPr marL="1632204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1pPr>
      <a:lvl2pPr marL="192024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2pPr>
      <a:lvl3pPr marL="384048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3pPr>
      <a:lvl4pPr marL="576072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4pPr>
      <a:lvl5pPr marL="768096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5pPr>
      <a:lvl6pPr marL="960120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6pPr>
      <a:lvl7pPr marL="1152144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7pPr>
      <a:lvl8pPr marL="1344168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8pPr>
      <a:lvl9pPr marL="1536192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jpeg"/><Relationship Id="rId26" Type="http://schemas.openxmlformats.org/officeDocument/2006/relationships/image" Target="../media/image25.jpeg"/><Relationship Id="rId39" Type="http://schemas.openxmlformats.org/officeDocument/2006/relationships/image" Target="../media/image38.jpe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42" Type="http://schemas.openxmlformats.org/officeDocument/2006/relationships/image" Target="../media/image41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41" Type="http://schemas.openxmlformats.org/officeDocument/2006/relationships/image" Target="../media/image4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37" Type="http://schemas.openxmlformats.org/officeDocument/2006/relationships/image" Target="../media/image36.png"/><Relationship Id="rId40" Type="http://schemas.openxmlformats.org/officeDocument/2006/relationships/image" Target="../media/image39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35.jpe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Relationship Id="rId43" Type="http://schemas.microsoft.com/office/2007/relationships/hdphoto" Target="../media/hdphoto1.wdp"/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12" Type="http://schemas.openxmlformats.org/officeDocument/2006/relationships/image" Target="../media/image11.jpeg"/><Relationship Id="rId17" Type="http://schemas.openxmlformats.org/officeDocument/2006/relationships/image" Target="../media/image16.png"/><Relationship Id="rId25" Type="http://schemas.openxmlformats.org/officeDocument/2006/relationships/image" Target="../media/image24.jpeg"/><Relationship Id="rId33" Type="http://schemas.openxmlformats.org/officeDocument/2006/relationships/image" Target="../media/image32.jpeg"/><Relationship Id="rId38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Gilmara\Desktop\Topo Gilmara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2"/>
            <a:ext cx="51206400" cy="698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1">
            <a:extLst>
              <a:ext uri="{FF2B5EF4-FFF2-40B4-BE49-F238E27FC236}">
                <a16:creationId xmlns:a16="http://schemas.microsoft.com/office/drawing/2014/main" id="{17A1F08E-92A2-42B4-86F0-E9D20BB963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681" y="946459"/>
            <a:ext cx="49545038" cy="1089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70043" tIns="36422" rIns="70043" bIns="36422">
            <a:spAutoFit/>
          </a:bodyPr>
          <a:lstStyle/>
          <a:p>
            <a:pPr algn="ctr">
              <a:spcBef>
                <a:spcPts val="2430"/>
              </a:spcBef>
              <a:buClr>
                <a:srgbClr val="003399"/>
              </a:buClr>
            </a:pPr>
            <a:r>
              <a:rPr lang="pt-BR" altLang="pt-BR" sz="6500" b="1" dirty="0">
                <a:solidFill>
                  <a:schemeClr val="bg1"/>
                </a:solidFill>
                <a:latin typeface="Verdana" panose="020B0604030504040204" pitchFamily="34" charset="0"/>
              </a:rPr>
              <a:t>DETECÇÃO DE SARS-COV-2 EM EFLUENTES E ÁGUAS RESIDUAIS UTILIZANDO RT-LAMP</a:t>
            </a: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9D8D0CF7-42B7-4D0F-83A4-0498A8F278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383" y="2243677"/>
            <a:ext cx="49485634" cy="2381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70043" tIns="36422" rIns="70043" bIns="36422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altLang="pt-BR" sz="3600" b="1" i="1" dirty="0">
                <a:solidFill>
                  <a:schemeClr val="bg1"/>
                </a:solidFill>
                <a:latin typeface="Verdana" panose="020B0604030504040204" pitchFamily="34" charset="0"/>
              </a:rPr>
              <a:t>Adriana Feliciano Alves Duran, Lívia De Moraes Bomediano Camillo, , Ieda Carolina Mantovani , Matheus Ribeiro Augusto, </a:t>
            </a:r>
          </a:p>
          <a:p>
            <a:pPr algn="ctr">
              <a:lnSpc>
                <a:spcPct val="150000"/>
              </a:lnSpc>
            </a:pPr>
            <a:r>
              <a:rPr lang="pt-BR" altLang="pt-BR" sz="3600" b="1" i="1" dirty="0">
                <a:solidFill>
                  <a:schemeClr val="bg1"/>
                </a:solidFill>
                <a:latin typeface="Verdana" panose="020B0604030504040204" pitchFamily="34" charset="0"/>
              </a:rPr>
              <a:t>Aline Diniz Cabral, Rodrigo De Freitas Bueno</a:t>
            </a:r>
          </a:p>
          <a:p>
            <a:pPr algn="ctr">
              <a:lnSpc>
                <a:spcPct val="150000"/>
              </a:lnSpc>
            </a:pPr>
            <a:r>
              <a:rPr lang="en-GB" altLang="pt-BR" sz="28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UNIVERSIDADE FEDERAL DO ABC - Avenida dos Estados nº 5001, </a:t>
            </a:r>
            <a:r>
              <a:rPr lang="en-GB" altLang="pt-BR" sz="28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Bangu</a:t>
            </a:r>
            <a:r>
              <a:rPr lang="en-GB" altLang="pt-BR" sz="28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Santo André – SP – </a:t>
            </a:r>
            <a:r>
              <a:rPr lang="en-GB" altLang="pt-BR" sz="28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Brasil</a:t>
            </a:r>
            <a:r>
              <a:rPr lang="en-GB" altLang="pt-BR" sz="28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- E-mail: felicianoduran@gmail.com</a:t>
            </a: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4604A45B-B5F5-419D-9BEF-A62B6920D4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292" y="6230048"/>
            <a:ext cx="18120680" cy="21044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70043" tIns="36422" rIns="70043" bIns="36422">
            <a:spAutoFit/>
          </a:bodyPr>
          <a:lstStyle/>
          <a:p>
            <a:pPr>
              <a:lnSpc>
                <a:spcPct val="150000"/>
              </a:lnSpc>
              <a:spcBef>
                <a:spcPts val="1170"/>
              </a:spcBef>
            </a:pPr>
            <a:r>
              <a:rPr lang="en-GB" altLang="pt-BR" sz="3600" b="1" dirty="0">
                <a:solidFill>
                  <a:srgbClr val="000000"/>
                </a:solidFill>
                <a:latin typeface="Verdana" panose="020B0604030504040204" pitchFamily="34" charset="0"/>
              </a:rPr>
              <a:t>INTRODUÇÃO</a:t>
            </a:r>
          </a:p>
          <a:p>
            <a:pPr algn="just">
              <a:lnSpc>
                <a:spcPct val="150000"/>
              </a:lnSpc>
              <a:spcBef>
                <a:spcPts val="1170"/>
              </a:spcBef>
            </a:pPr>
            <a:r>
              <a:rPr lang="pt-BR" altLang="pt-BR" sz="3600" dirty="0">
                <a:solidFill>
                  <a:srgbClr val="000000"/>
                </a:solidFill>
                <a:latin typeface="Verdana" panose="020B0604030504040204" pitchFamily="34" charset="0"/>
              </a:rPr>
              <a:t>A pandemia de COVID-19, causada pelo coronavírus SARS-CoV-2, consolidou a epidemiologia baseada em efluentes como uma ferramenta de monitoramento ativo do patógeno e tem auxiliado autoridades de saúde pública a tomar decisões para lidar com o avanço da doença. Várias metodologias vem sendo aplicadas para o monitoramento e o padrão para a detecção viral é o teste de PCR em tempo real. Porém, esta é uma metodologia que exige uma infraestrutura laboratorial e pesquisadores muito bem treinados para que seja executada da forma mais correta. Recentemente, uma outra metodologia, mais barata e rápida, tornou-se uma alternativa interessante para o monitoramento dos esgotos e águas residuais. RT-LAMP (</a:t>
            </a:r>
            <a:r>
              <a:rPr lang="pt-BR" altLang="pt-BR" sz="3600" i="1" dirty="0">
                <a:solidFill>
                  <a:srgbClr val="000000"/>
                </a:solidFill>
                <a:latin typeface="Verdana" panose="020B0604030504040204" pitchFamily="34" charset="0"/>
              </a:rPr>
              <a:t>Loop-</a:t>
            </a:r>
            <a:r>
              <a:rPr lang="pt-BR" altLang="pt-BR" sz="3600" i="1" dirty="0" err="1">
                <a:solidFill>
                  <a:srgbClr val="000000"/>
                </a:solidFill>
                <a:latin typeface="Verdana" panose="020B0604030504040204" pitchFamily="34" charset="0"/>
              </a:rPr>
              <a:t>mediate</a:t>
            </a:r>
            <a:r>
              <a:rPr lang="pt-BR" altLang="pt-BR" sz="3600" i="1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pt-BR" altLang="pt-BR" sz="3600" i="1" dirty="0" err="1">
                <a:solidFill>
                  <a:srgbClr val="000000"/>
                </a:solidFill>
                <a:latin typeface="Verdana" panose="020B0604030504040204" pitchFamily="34" charset="0"/>
              </a:rPr>
              <a:t>isothermal</a:t>
            </a:r>
            <a:r>
              <a:rPr lang="pt-BR" altLang="pt-BR" sz="3600" i="1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pt-BR" altLang="pt-BR" sz="3600" i="1" dirty="0" err="1">
                <a:solidFill>
                  <a:srgbClr val="000000"/>
                </a:solidFill>
                <a:latin typeface="Verdana" panose="020B0604030504040204" pitchFamily="34" charset="0"/>
              </a:rPr>
              <a:t>amplification</a:t>
            </a:r>
            <a:r>
              <a:rPr lang="pt-BR" altLang="pt-BR" sz="3600" dirty="0">
                <a:solidFill>
                  <a:srgbClr val="000000"/>
                </a:solidFill>
                <a:latin typeface="Verdana" panose="020B0604030504040204" pitchFamily="34" charset="0"/>
              </a:rPr>
              <a:t>) é uma técnica que já está sendo utilizada para a detecção clínica da doença de forma precisa e vários grupos já vem desenvolvendo protocolos eficientes para esta aplicação. Para o monitoramento de efluentes e águas residuais, ainda são necessários mais testes e experimentos, pois existe uma dificuldade associada ao design e otimização dos primers para estas amostras. Porém, muitos autores já reportaram o uso com certo sucesso desta metodologia na detecção de SARS-CoV-2 em amostras ambientais. Este presente trabalho traz uma revisão da aplicação da metodologia de RT-LAMP para a detecção do vírus SARS-CoV-2 em amostras de esgoto, bem como uma discussão acerca das principais vantagens e desvantagens do uso da técnica como ferramenta de monitoramento do vírus em amostras ambientais</a:t>
            </a:r>
            <a:r>
              <a:rPr lang="pt-BR" altLang="pt-BR" sz="3600" b="1" dirty="0">
                <a:solidFill>
                  <a:srgbClr val="000000"/>
                </a:solidFill>
                <a:latin typeface="Verdana" panose="020B0604030504040204" pitchFamily="34" charset="0"/>
              </a:rPr>
              <a:t>. </a:t>
            </a:r>
            <a:br>
              <a:rPr lang="en-GB" altLang="pt-BR" sz="3600" b="1" dirty="0">
                <a:solidFill>
                  <a:srgbClr val="000000"/>
                </a:solidFill>
                <a:latin typeface="Verdana" panose="020B0604030504040204" pitchFamily="34" charset="0"/>
              </a:rPr>
            </a:br>
            <a:endParaRPr lang="pt-BR" altLang="pt-BR" sz="36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algn="just">
              <a:lnSpc>
                <a:spcPct val="150000"/>
              </a:lnSpc>
              <a:spcBef>
                <a:spcPts val="1170"/>
              </a:spcBef>
            </a:pPr>
            <a:endParaRPr lang="en-GB" altLang="pt-BR" sz="3600" dirty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59" name="Google Shape;139;p27"/>
          <p:cNvSpPr/>
          <p:nvPr/>
        </p:nvSpPr>
        <p:spPr>
          <a:xfrm rot="-5400000">
            <a:off x="25497007" y="1397385"/>
            <a:ext cx="212386" cy="51206401"/>
          </a:xfrm>
          <a:prstGeom prst="rect">
            <a:avLst/>
          </a:prstGeom>
          <a:solidFill>
            <a:srgbClr val="006600"/>
          </a:solidFill>
          <a:ln cap="rnd">
            <a:solidFill>
              <a:schemeClr val="tx1"/>
            </a:solidFill>
            <a:prstDash val="sysDot"/>
            <a:rou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spcFirstLastPara="1" wrap="square" lIns="61467" tIns="61467" rIns="61467" bIns="61467" anchor="ctr" anchorCtr="0">
            <a:noAutofit/>
          </a:bodyPr>
          <a:lstStyle/>
          <a:p>
            <a:endParaRPr sz="1143"/>
          </a:p>
        </p:txBody>
      </p:sp>
      <p:sp>
        <p:nvSpPr>
          <p:cNvPr id="82" name="Text Box 15">
            <a:extLst>
              <a:ext uri="{FF2B5EF4-FFF2-40B4-BE49-F238E27FC236}">
                <a16:creationId xmlns:a16="http://schemas.microsoft.com/office/drawing/2014/main" id="{AC52DCA7-E77A-4246-8C7D-243D3C4160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66084" y="6229109"/>
            <a:ext cx="16022922" cy="19294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70043" tIns="36422" rIns="70043" bIns="36422">
            <a:spAutoFit/>
          </a:bodyPr>
          <a:lstStyle/>
          <a:p>
            <a:pPr algn="just">
              <a:lnSpc>
                <a:spcPct val="150000"/>
              </a:lnSpc>
              <a:spcBef>
                <a:spcPts val="1560"/>
              </a:spcBef>
            </a:pPr>
            <a:r>
              <a:rPr lang="pt-BR" altLang="pt-BR" sz="3600" b="1" dirty="0">
                <a:solidFill>
                  <a:srgbClr val="000000"/>
                </a:solidFill>
                <a:latin typeface="Verdana" panose="020B0604030504040204" pitchFamily="34" charset="0"/>
              </a:rPr>
              <a:t>CONCLUSÃO</a:t>
            </a:r>
          </a:p>
          <a:p>
            <a:pPr algn="just">
              <a:lnSpc>
                <a:spcPct val="150000"/>
              </a:lnSpc>
              <a:spcBef>
                <a:spcPts val="1560"/>
              </a:spcBef>
            </a:pPr>
            <a:r>
              <a:rPr lang="pt-BR" sz="3600" dirty="0">
                <a:latin typeface="Verdana" panose="020B0604030504040204" pitchFamily="34" charset="0"/>
                <a:ea typeface="Verdana" panose="020B0604030504040204" pitchFamily="34" charset="0"/>
              </a:rPr>
              <a:t>O RT-LAMP é uma ferramenta poderosa que pode contribuir na resolução de desafios existentes nas metodologias usualmente utilizadas para o monitoramento e epidemiologia baseada em águas residuais, especialmente os desafios voltados à estrutura física, o custo e o tempo necessários para a realização dos ensaios. Apesar das vantagens e da natureza promissora da técnica existem algumas limitações que precisam ser investigadas e solucionadas para melhorar sua adequação ao uso prático. Desafios como a composição da matriz a ser analisada, a presença de inibidores da reação entre outros fatores são desafios que necessitam de mais estudos para consolidar a ferramenta como um padrão nos estudos e monitoramento aplicados à epidemiologia baseada em águas residuais.</a:t>
            </a:r>
          </a:p>
          <a:p>
            <a:pPr algn="just">
              <a:lnSpc>
                <a:spcPct val="150000"/>
              </a:lnSpc>
              <a:spcBef>
                <a:spcPts val="1560"/>
              </a:spcBef>
            </a:pPr>
            <a:r>
              <a:rPr lang="pt-BR" sz="3600" b="1" dirty="0">
                <a:latin typeface="Verdana" panose="020B0604030504040204" pitchFamily="34" charset="0"/>
                <a:ea typeface="Verdana" panose="020B0604030504040204" pitchFamily="34" charset="0"/>
              </a:rPr>
              <a:t>REFERÊNCIAS </a:t>
            </a:r>
          </a:p>
          <a:p>
            <a:pPr algn="just">
              <a:lnSpc>
                <a:spcPct val="150000"/>
              </a:lnSpc>
              <a:spcBef>
                <a:spcPts val="1560"/>
              </a:spcBef>
            </a:pPr>
            <a:r>
              <a:rPr lang="pt-BR" sz="2800" dirty="0" err="1">
                <a:latin typeface="Verdana" panose="020B0604030504040204" pitchFamily="34" charset="0"/>
                <a:ea typeface="Verdana" panose="020B0604030504040204" pitchFamily="34" charset="0"/>
              </a:rPr>
              <a:t>Amoah</a:t>
            </a:r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</a:rPr>
              <a:t> I.D., </a:t>
            </a:r>
            <a:r>
              <a:rPr lang="pt-BR" sz="2800" dirty="0" err="1">
                <a:latin typeface="Verdana" panose="020B0604030504040204" pitchFamily="34" charset="0"/>
                <a:ea typeface="Verdana" panose="020B0604030504040204" pitchFamily="34" charset="0"/>
              </a:rPr>
              <a:t>Mthethwa</a:t>
            </a:r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</a:rPr>
              <a:t> N.P., </a:t>
            </a:r>
            <a:r>
              <a:rPr lang="pt-BR" sz="2800" dirty="0" err="1">
                <a:latin typeface="Verdana" panose="020B0604030504040204" pitchFamily="34" charset="0"/>
                <a:ea typeface="Verdana" panose="020B0604030504040204" pitchFamily="34" charset="0"/>
              </a:rPr>
              <a:t>Pillay</a:t>
            </a:r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</a:rPr>
              <a:t> L., </a:t>
            </a:r>
            <a:r>
              <a:rPr lang="pt-BR" sz="2800" dirty="0" err="1">
                <a:latin typeface="Verdana" panose="020B0604030504040204" pitchFamily="34" charset="0"/>
                <a:ea typeface="Verdana" panose="020B0604030504040204" pitchFamily="34" charset="0"/>
              </a:rPr>
              <a:t>Deepnarain</a:t>
            </a:r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</a:rPr>
              <a:t> N., </a:t>
            </a:r>
            <a:r>
              <a:rPr lang="pt-BR" sz="2800" dirty="0" err="1">
                <a:latin typeface="Verdana" panose="020B0604030504040204" pitchFamily="34" charset="0"/>
                <a:ea typeface="Verdana" panose="020B0604030504040204" pitchFamily="34" charset="0"/>
              </a:rPr>
              <a:t>Pillay</a:t>
            </a:r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</a:rPr>
              <a:t> K., </a:t>
            </a:r>
            <a:r>
              <a:rPr lang="pt-BR" sz="2800" dirty="0" err="1">
                <a:latin typeface="Verdana" panose="020B0604030504040204" pitchFamily="34" charset="0"/>
                <a:ea typeface="Verdana" panose="020B0604030504040204" pitchFamily="34" charset="0"/>
              </a:rPr>
              <a:t>Awolusi</a:t>
            </a:r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</a:rPr>
              <a:t> O.O., Kumari S., </a:t>
            </a:r>
            <a:r>
              <a:rPr lang="pt-BR" sz="2800" dirty="0" err="1">
                <a:latin typeface="Verdana" panose="020B0604030504040204" pitchFamily="34" charset="0"/>
                <a:ea typeface="Verdana" panose="020B0604030504040204" pitchFamily="34" charset="0"/>
              </a:rPr>
              <a:t>Bux</a:t>
            </a:r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</a:rPr>
              <a:t> F(2021) RT-LAMP: a </a:t>
            </a:r>
            <a:r>
              <a:rPr lang="pt-BR" sz="2800" dirty="0" err="1">
                <a:latin typeface="Verdana" panose="020B0604030504040204" pitchFamily="34" charset="0"/>
                <a:ea typeface="Verdana" panose="020B0604030504040204" pitchFamily="34" charset="0"/>
              </a:rPr>
              <a:t>cheaper</a:t>
            </a:r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pt-BR" sz="2800" dirty="0" err="1">
                <a:latin typeface="Verdana" panose="020B0604030504040204" pitchFamily="34" charset="0"/>
                <a:ea typeface="Verdana" panose="020B0604030504040204" pitchFamily="34" charset="0"/>
              </a:rPr>
              <a:t>simpler</a:t>
            </a:r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</a:rPr>
              <a:t> and </a:t>
            </a:r>
            <a:r>
              <a:rPr lang="pt-BR" sz="2800" dirty="0" err="1">
                <a:latin typeface="Verdana" panose="020B0604030504040204" pitchFamily="34" charset="0"/>
                <a:ea typeface="Verdana" panose="020B0604030504040204" pitchFamily="34" charset="0"/>
              </a:rPr>
              <a:t>faster</a:t>
            </a:r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2800" dirty="0" err="1">
                <a:latin typeface="Verdana" panose="020B0604030504040204" pitchFamily="34" charset="0"/>
                <a:ea typeface="Verdana" panose="020B0604030504040204" pitchFamily="34" charset="0"/>
              </a:rPr>
              <a:t>alternative</a:t>
            </a:r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</a:rPr>
              <a:t> for the </a:t>
            </a:r>
            <a:r>
              <a:rPr lang="pt-BR" sz="2800" dirty="0" err="1">
                <a:latin typeface="Verdana" panose="020B0604030504040204" pitchFamily="34" charset="0"/>
                <a:ea typeface="Verdana" panose="020B0604030504040204" pitchFamily="34" charset="0"/>
              </a:rPr>
              <a:t>detection</a:t>
            </a:r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</a:rPr>
              <a:t> of SARS-CoV-2 in wastewater. Food </a:t>
            </a:r>
            <a:r>
              <a:rPr lang="pt-BR" sz="2800" dirty="0" err="1">
                <a:latin typeface="Verdana" panose="020B0604030504040204" pitchFamily="34" charset="0"/>
                <a:ea typeface="Verdana" panose="020B0604030504040204" pitchFamily="34" charset="0"/>
              </a:rPr>
              <a:t>Environ</a:t>
            </a:r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</a:rPr>
              <a:t>. Virol. 2021:1–10.</a:t>
            </a:r>
          </a:p>
          <a:p>
            <a:pPr algn="just">
              <a:lnSpc>
                <a:spcPct val="150000"/>
              </a:lnSpc>
              <a:spcBef>
                <a:spcPts val="1560"/>
              </a:spcBef>
            </a:pPr>
            <a:r>
              <a:rPr lang="pt-BR" sz="2800" dirty="0" err="1">
                <a:latin typeface="Verdana" panose="020B0604030504040204" pitchFamily="34" charset="0"/>
                <a:ea typeface="Verdana" panose="020B0604030504040204" pitchFamily="34" charset="0"/>
              </a:rPr>
              <a:t>Bivins</a:t>
            </a:r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</a:rPr>
              <a:t>, Aaron et al (2021) Building-</a:t>
            </a:r>
            <a:r>
              <a:rPr lang="pt-BR" sz="2800" dirty="0" err="1">
                <a:latin typeface="Verdana" panose="020B0604030504040204" pitchFamily="34" charset="0"/>
                <a:ea typeface="Verdana" panose="020B0604030504040204" pitchFamily="34" charset="0"/>
              </a:rPr>
              <a:t>level</a:t>
            </a:r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</a:rPr>
              <a:t> wastewater surveillance using </a:t>
            </a:r>
            <a:r>
              <a:rPr lang="pt-BR" sz="2800" dirty="0" err="1">
                <a:latin typeface="Verdana" panose="020B0604030504040204" pitchFamily="34" charset="0"/>
                <a:ea typeface="Verdana" panose="020B0604030504040204" pitchFamily="34" charset="0"/>
              </a:rPr>
              <a:t>tampon</a:t>
            </a:r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2800" dirty="0" err="1">
                <a:latin typeface="Verdana" panose="020B0604030504040204" pitchFamily="34" charset="0"/>
                <a:ea typeface="Verdana" panose="020B0604030504040204" pitchFamily="34" charset="0"/>
              </a:rPr>
              <a:t>swabs</a:t>
            </a:r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</a:rPr>
              <a:t> and RT-LAMP for </a:t>
            </a:r>
            <a:r>
              <a:rPr lang="pt-BR" sz="2800" dirty="0" err="1">
                <a:latin typeface="Verdana" panose="020B0604030504040204" pitchFamily="34" charset="0"/>
                <a:ea typeface="Verdana" panose="020B0604030504040204" pitchFamily="34" charset="0"/>
              </a:rPr>
              <a:t>rapid</a:t>
            </a:r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</a:rPr>
              <a:t> SARS-CoV-2 RNA </a:t>
            </a:r>
            <a:r>
              <a:rPr lang="pt-BR" sz="2800" dirty="0" err="1">
                <a:latin typeface="Verdana" panose="020B0604030504040204" pitchFamily="34" charset="0"/>
                <a:ea typeface="Verdana" panose="020B0604030504040204" pitchFamily="34" charset="0"/>
              </a:rPr>
              <a:t>detection</a:t>
            </a:r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pt-BR" sz="2800" dirty="0" err="1">
                <a:latin typeface="Verdana" panose="020B0604030504040204" pitchFamily="34" charset="0"/>
                <a:ea typeface="Verdana" panose="020B0604030504040204" pitchFamily="34" charset="0"/>
              </a:rPr>
              <a:t>Environ</a:t>
            </a:r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pt-BR" sz="2800" dirty="0" err="1">
                <a:latin typeface="Verdana" panose="020B0604030504040204" pitchFamily="34" charset="0"/>
                <a:ea typeface="Verdana" panose="020B0604030504040204" pitchFamily="34" charset="0"/>
              </a:rPr>
              <a:t>Sci</a:t>
            </a:r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</a:rPr>
              <a:t>.: Water Res. </a:t>
            </a:r>
            <a:r>
              <a:rPr lang="pt-BR" sz="2800" dirty="0" err="1">
                <a:latin typeface="Verdana" panose="020B0604030504040204" pitchFamily="34" charset="0"/>
                <a:ea typeface="Verdana" panose="020B0604030504040204" pitchFamily="34" charset="0"/>
              </a:rPr>
              <a:t>Technol</a:t>
            </a:r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</a:rPr>
              <a:t>., 2022,8, 173-183</a:t>
            </a:r>
          </a:p>
          <a:p>
            <a:pPr algn="just">
              <a:lnSpc>
                <a:spcPct val="150000"/>
              </a:lnSpc>
              <a:spcBef>
                <a:spcPts val="1560"/>
              </a:spcBef>
            </a:pPr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</a:rPr>
              <a:t>Donia, Ahmed et al (2022) </a:t>
            </a:r>
            <a:r>
              <a:rPr lang="pt-BR" sz="2800" dirty="0" err="1">
                <a:latin typeface="Verdana" panose="020B0604030504040204" pitchFamily="34" charset="0"/>
                <a:ea typeface="Verdana" panose="020B0604030504040204" pitchFamily="34" charset="0"/>
              </a:rPr>
              <a:t>Integration</a:t>
            </a:r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</a:rPr>
              <a:t> of RT‑LAMP and </a:t>
            </a:r>
            <a:r>
              <a:rPr lang="pt-BR" sz="2800" dirty="0" err="1">
                <a:latin typeface="Verdana" panose="020B0604030504040204" pitchFamily="34" charset="0"/>
                <a:ea typeface="Verdana" panose="020B0604030504040204" pitchFamily="34" charset="0"/>
              </a:rPr>
              <a:t>Microfuidic</a:t>
            </a:r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</a:rPr>
              <a:t> Technology for </a:t>
            </a:r>
            <a:r>
              <a:rPr lang="pt-BR" sz="2800" dirty="0" err="1">
                <a:latin typeface="Verdana" panose="020B0604030504040204" pitchFamily="34" charset="0"/>
                <a:ea typeface="Verdana" panose="020B0604030504040204" pitchFamily="34" charset="0"/>
              </a:rPr>
              <a:t>Detection</a:t>
            </a:r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</a:rPr>
              <a:t> of SARS‑CoV‑2 in Wastewater as </a:t>
            </a:r>
            <a:r>
              <a:rPr lang="pt-BR" sz="2800" dirty="0" err="1">
                <a:latin typeface="Verdana" panose="020B0604030504040204" pitchFamily="34" charset="0"/>
                <a:ea typeface="Verdana" panose="020B0604030504040204" pitchFamily="34" charset="0"/>
              </a:rPr>
              <a:t>an</a:t>
            </a:r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2800" dirty="0" err="1">
                <a:latin typeface="Verdana" panose="020B0604030504040204" pitchFamily="34" charset="0"/>
                <a:ea typeface="Verdana" panose="020B0604030504040204" pitchFamily="34" charset="0"/>
              </a:rPr>
              <a:t>Advanced</a:t>
            </a:r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</a:rPr>
              <a:t> Point‑of‑</a:t>
            </a:r>
            <a:r>
              <a:rPr lang="pt-BR" sz="2800" dirty="0" err="1">
                <a:latin typeface="Verdana" panose="020B0604030504040204" pitchFamily="34" charset="0"/>
                <a:ea typeface="Verdana" panose="020B0604030504040204" pitchFamily="34" charset="0"/>
              </a:rPr>
              <a:t>Care</a:t>
            </a:r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</a:rPr>
              <a:t> Platform. Food </a:t>
            </a:r>
            <a:r>
              <a:rPr lang="pt-BR" sz="2800" dirty="0" err="1">
                <a:latin typeface="Verdana" panose="020B0604030504040204" pitchFamily="34" charset="0"/>
                <a:ea typeface="Verdana" panose="020B0604030504040204" pitchFamily="34" charset="0"/>
              </a:rPr>
              <a:t>Environ</a:t>
            </a:r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</a:rPr>
              <a:t> Virol (2022</a:t>
            </a:r>
            <a:r>
              <a:rPr lang="pt-BR" sz="2800">
                <a:latin typeface="Verdana" panose="020B0604030504040204" pitchFamily="34" charset="0"/>
                <a:ea typeface="Verdana" panose="020B0604030504040204" pitchFamily="34" charset="0"/>
              </a:rPr>
              <a:t>). </a:t>
            </a:r>
            <a:endParaRPr lang="pt-BR" sz="36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5" name="Text Box 15">
            <a:extLst>
              <a:ext uri="{FF2B5EF4-FFF2-40B4-BE49-F238E27FC236}">
                <a16:creationId xmlns:a16="http://schemas.microsoft.com/office/drawing/2014/main" id="{AC52DCA7-E77A-4246-8C7D-243D3C4160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59550" y="6229109"/>
            <a:ext cx="14242178" cy="21629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70043" tIns="36422" rIns="70043" bIns="36422">
            <a:spAutoFit/>
          </a:bodyPr>
          <a:lstStyle/>
          <a:p>
            <a:pPr algn="just">
              <a:lnSpc>
                <a:spcPct val="150000"/>
              </a:lnSpc>
              <a:spcBef>
                <a:spcPts val="1560"/>
              </a:spcBef>
            </a:pPr>
            <a:r>
              <a:rPr lang="pt-BR" altLang="pt-BR" sz="3600" b="1" dirty="0">
                <a:solidFill>
                  <a:srgbClr val="000000"/>
                </a:solidFill>
                <a:latin typeface="Verdana" panose="020B0604030504040204" pitchFamily="34" charset="0"/>
              </a:rPr>
              <a:t>OBJETIVOS</a:t>
            </a:r>
          </a:p>
          <a:p>
            <a:pPr algn="just">
              <a:lnSpc>
                <a:spcPct val="150000"/>
              </a:lnSpc>
              <a:spcBef>
                <a:spcPts val="1560"/>
              </a:spcBef>
            </a:pPr>
            <a:r>
              <a:rPr lang="pt-BR" altLang="pt-BR" sz="3600" dirty="0">
                <a:solidFill>
                  <a:srgbClr val="000000"/>
                </a:solidFill>
                <a:latin typeface="Verdana" panose="020B0604030504040204" pitchFamily="34" charset="0"/>
              </a:rPr>
              <a:t>Desenvolver e padronizar uma testagem que utilize a metodologia RT-LAMP para análise de águas residuais de modo a aprimorar o monitoramento da COVID-19.</a:t>
            </a:r>
          </a:p>
          <a:p>
            <a:pPr algn="just">
              <a:lnSpc>
                <a:spcPct val="150000"/>
              </a:lnSpc>
              <a:spcBef>
                <a:spcPts val="1560"/>
              </a:spcBef>
            </a:pPr>
            <a:r>
              <a:rPr lang="pt-BR" altLang="pt-BR" sz="3600" b="1" dirty="0">
                <a:solidFill>
                  <a:srgbClr val="000000"/>
                </a:solidFill>
                <a:latin typeface="Verdana" panose="020B0604030504040204" pitchFamily="34" charset="0"/>
              </a:rPr>
              <a:t>METODOLOGIA </a:t>
            </a:r>
          </a:p>
          <a:p>
            <a:pPr algn="just">
              <a:lnSpc>
                <a:spcPct val="150000"/>
              </a:lnSpc>
              <a:spcBef>
                <a:spcPts val="1560"/>
              </a:spcBef>
            </a:pPr>
            <a:r>
              <a:rPr lang="pt-BR" altLang="pt-BR" sz="3600" dirty="0">
                <a:solidFill>
                  <a:srgbClr val="000000"/>
                </a:solidFill>
                <a:latin typeface="Verdana" panose="020B0604030504040204" pitchFamily="34" charset="0"/>
              </a:rPr>
              <a:t>A pesquisa por meio da literatura específica demonstra que a técnica RT-LAMP vem sendo utilizada além da clínica; segundo alguns autores foi possível detectar a presença de Sars-CoV-2 em amostras do Paquistão e por meio dos dados obtidos é possível relacionar as vantagens do método ao objetivo, como uma ferramenta precisa, rápida e de baixo custo além de compor uma perspectiva promissora como ferramenta para a detecção e monitoramento da atual pandemia e na previsão de outros tipos de doenças e surtos </a:t>
            </a:r>
            <a:r>
              <a:rPr lang="pt-BR" altLang="pt-BR" sz="3600" b="1" dirty="0">
                <a:solidFill>
                  <a:srgbClr val="000000"/>
                </a:solidFill>
                <a:latin typeface="Verdana" panose="020B0604030504040204" pitchFamily="34" charset="0"/>
              </a:rPr>
              <a:t>RESULTADOS E DISCUSSÕES</a:t>
            </a:r>
          </a:p>
          <a:p>
            <a:pPr algn="just">
              <a:lnSpc>
                <a:spcPct val="150000"/>
              </a:lnSpc>
              <a:spcBef>
                <a:spcPts val="1560"/>
              </a:spcBef>
            </a:pPr>
            <a:r>
              <a:rPr lang="pt-BR" altLang="pt-BR" sz="360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</a:p>
          <a:p>
            <a:pPr algn="just">
              <a:lnSpc>
                <a:spcPct val="150000"/>
              </a:lnSpc>
              <a:spcBef>
                <a:spcPts val="1560"/>
              </a:spcBef>
            </a:pPr>
            <a:endParaRPr lang="pt-BR" altLang="pt-BR" sz="3600" b="1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algn="just">
              <a:lnSpc>
                <a:spcPct val="150000"/>
              </a:lnSpc>
              <a:spcBef>
                <a:spcPts val="1560"/>
              </a:spcBef>
            </a:pPr>
            <a:endParaRPr lang="pt-BR" altLang="pt-BR" sz="3600" b="1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algn="just">
              <a:lnSpc>
                <a:spcPct val="150000"/>
              </a:lnSpc>
              <a:spcBef>
                <a:spcPts val="1560"/>
              </a:spcBef>
            </a:pPr>
            <a:endParaRPr lang="pt-BR" altLang="pt-BR" sz="3600" b="1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algn="just">
              <a:lnSpc>
                <a:spcPct val="150000"/>
              </a:lnSpc>
              <a:spcBef>
                <a:spcPts val="1560"/>
              </a:spcBef>
            </a:pPr>
            <a:endParaRPr lang="pt-BR" altLang="pt-BR" sz="3600" b="1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algn="r">
              <a:lnSpc>
                <a:spcPct val="150000"/>
              </a:lnSpc>
              <a:spcBef>
                <a:spcPts val="1560"/>
              </a:spcBef>
            </a:pPr>
            <a:r>
              <a:rPr lang="pt-PT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</a:t>
            </a:r>
            <a:r>
              <a:rPr lang="pt-PT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Fig. 1. Comparação dos métodos de detecção e acurácia </a:t>
            </a:r>
          </a:p>
          <a:p>
            <a:pPr algn="r">
              <a:lnSpc>
                <a:spcPct val="150000"/>
              </a:lnSpc>
              <a:spcBef>
                <a:spcPts val="1560"/>
              </a:spcBef>
            </a:pPr>
            <a:r>
              <a:rPr lang="pt-PT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entre RT-LAMP e RT-qPCR </a:t>
            </a:r>
          </a:p>
          <a:p>
            <a:pPr algn="r">
              <a:lnSpc>
                <a:spcPct val="150000"/>
              </a:lnSpc>
              <a:spcBef>
                <a:spcPts val="1560"/>
              </a:spcBef>
            </a:pPr>
            <a:r>
              <a:rPr lang="pt-PT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(extraído e adaptado de Donia, 2022)</a:t>
            </a:r>
            <a:endParaRPr lang="pt-BR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1560"/>
              </a:spcBef>
            </a:pPr>
            <a:endParaRPr lang="pt-BR" altLang="pt-BR" sz="3600" b="1" dirty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pic>
        <p:nvPicPr>
          <p:cNvPr id="1026" name="Picture 2" descr="C:\Users\Gilmara\Desktop\REDE DE MONITORAMENTO - UFABC\logo rede de monitoramento de aguas residuai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3180" y="4856701"/>
            <a:ext cx="1874519" cy="1855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3" descr="C:\Users\Gilmara\Desktop\BIOSSISTEMAS_UFABC\BIO Imagens\ufabc-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5892" y="5150165"/>
            <a:ext cx="1241144" cy="1222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 Box 2">
            <a:extLst>
              <a:ext uri="{FF2B5EF4-FFF2-40B4-BE49-F238E27FC236}">
                <a16:creationId xmlns:a16="http://schemas.microsoft.com/office/drawing/2014/main" id="{9D8D0CF7-42B7-4D0F-83A4-0498A8F278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20800" y="4997764"/>
            <a:ext cx="23164800" cy="627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70043" tIns="36422" rIns="70043" bIns="36422">
            <a:spAutoFit/>
          </a:bodyPr>
          <a:lstStyle/>
          <a:p>
            <a:pPr algn="ctr"/>
            <a:r>
              <a:rPr lang="en-GB" altLang="pt-BR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REDE MCTI DE </a:t>
            </a:r>
            <a:r>
              <a:rPr lang="en-GB" altLang="pt-BR" sz="3600" b="1" dirty="0">
                <a:ln/>
                <a:solidFill>
                  <a:schemeClr val="bg1"/>
                </a:solidFill>
              </a:rPr>
              <a:t>MONITORAMENTO</a:t>
            </a:r>
            <a:r>
              <a:rPr lang="en-GB" altLang="pt-BR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DE COVID-19 EM ÁGUAS RESIDUAIS</a:t>
            </a:r>
          </a:p>
        </p:txBody>
      </p:sp>
      <p:pic>
        <p:nvPicPr>
          <p:cNvPr id="60" name="Picture 3" descr="C:\Users\Gilmara\Desktop\REDE DE MONITORAMENTO - UFABC\LogoFNDC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020" y="27644244"/>
            <a:ext cx="1897870" cy="625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4" descr="C:\Users\Gilmara\Desktop\REDE DE MONITORAMENTO - UFABC\LogoSUS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950" y="27660095"/>
            <a:ext cx="1143487" cy="593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5" descr="C:\Users\Gilmara\Desktop\REDE DE MONITORAMENTO - UFABC\LogoMinisterio-da-saud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7768" y="27688246"/>
            <a:ext cx="1458526" cy="537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6" descr="C:\Users\Gilmara\Desktop\cnpq-logo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0474" y="27651608"/>
            <a:ext cx="1422007" cy="610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7" descr="C:\Users\Gilmara\Desktop\REDE DE MONITORAMENTO - UFABC\logo_mctic_horizontal_cor_gradiente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1021" y="27576264"/>
            <a:ext cx="3054694" cy="761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8" descr="C:\Users\Gilmara\Pictures\Screenshots\Captura de Tela (2000)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617" y="27441784"/>
            <a:ext cx="1303396" cy="1030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14" descr="C:\Users\Gilmara\Desktop\PrefeituraSP.jpe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7918" y="27389324"/>
            <a:ext cx="1135447" cy="1135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30" descr="C:\Users\Gilmara\Desktop\mcti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1452" y="27666157"/>
            <a:ext cx="581780" cy="581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0" descr="C:\Users\Gilmara\Desktop\Fiocruz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4074" y="27441542"/>
            <a:ext cx="1167827" cy="1031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9" descr="C:\Users\Gilmara\Desktop\REDE DE MONITORAMENTO - UFABC\LogoANA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0609" y="27611155"/>
            <a:ext cx="1402266" cy="691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10" descr="C:\Users\Gilmara\Desktop\Logo_Itaipu_Preferencial.svg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8139" y="27517211"/>
            <a:ext cx="1244820" cy="879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11" descr="C:\Users\Gilmara\Desktop\REDE DE MONITORAMENTO - UFABC\logo_sabesp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6083" y="27452893"/>
            <a:ext cx="898837" cy="1008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24" descr="C:\Users\Gilmara\Desktop\LOGO_PTI_0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0329" y="27568852"/>
            <a:ext cx="1624141" cy="776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26" descr="C:\Users\Gilmara\Desktop\cetesb-seo-site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7000" y="27580229"/>
            <a:ext cx="753636" cy="753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27" descr="C:\Users\Gilmara\Desktop\Logo-Caesb-Vertical-png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0411" y="27578316"/>
            <a:ext cx="1028971" cy="757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28" descr="C:\Users\Gilmara\Desktop\saneago.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2203" y="27444959"/>
            <a:ext cx="1024176" cy="102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25" descr="C:\Users\Gilmara\Desktop\logo-sanepar-1536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0257" y="27129476"/>
            <a:ext cx="1788833" cy="1788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15" descr="C:\Users\Gilmara\Desktop\ufmg-logo-1-1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7478" y="27665524"/>
            <a:ext cx="1381978" cy="583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16" descr="C:\Users\Gilmara\Desktop\UFV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1424" y="27559317"/>
            <a:ext cx="1060503" cy="795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17" descr="C:\Users\Gilmara\Desktop\unb.pn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7575" y="27577932"/>
            <a:ext cx="1010975" cy="75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18" descr="C:\Users\Gilmara\Desktop\ifnmg_vertical_jpg.jp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9193" y="27508747"/>
            <a:ext cx="1076766" cy="89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21" descr="C:\Users\Gilmara\Desktop\unila.jpe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9157" y="27489716"/>
            <a:ext cx="1476997" cy="934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32" descr="C:\Users\Gilmara\Desktop\unir.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0230" y="27490697"/>
            <a:ext cx="1243601" cy="932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5" name="Grupo 84"/>
          <p:cNvGrpSpPr/>
          <p:nvPr/>
        </p:nvGrpSpPr>
        <p:grpSpPr>
          <a:xfrm>
            <a:off x="37384304" y="27565645"/>
            <a:ext cx="1831390" cy="782805"/>
            <a:chOff x="9873137" y="3347944"/>
            <a:chExt cx="1831390" cy="782805"/>
          </a:xfrm>
        </p:grpSpPr>
        <p:pic>
          <p:nvPicPr>
            <p:cNvPr id="98" name="Picture 34" descr="C:\Users\Gilmara\Desktop\UFU.png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73137" y="3347944"/>
              <a:ext cx="1831390" cy="3939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9" name="Picture 35" descr="C:\Users\Gilmara\Desktop\UFVJM.png"/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44843" y="3785154"/>
              <a:ext cx="1487979" cy="3455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6" name="Picture 13" descr="C:\Users\Gilmara\Desktop\BIOSSISTEMAS_UFABC\BIO Imagens\ufabc-logo.pn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3604" y="27379321"/>
            <a:ext cx="1172776" cy="1155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19" descr="C:\Users\Gilmara\Desktop\UFG.pn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9053" y="27611759"/>
            <a:ext cx="1418208" cy="6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8" name="Grupo 87"/>
          <p:cNvGrpSpPr/>
          <p:nvPr/>
        </p:nvGrpSpPr>
        <p:grpSpPr>
          <a:xfrm>
            <a:off x="39372846" y="27477499"/>
            <a:ext cx="11527864" cy="959097"/>
            <a:chOff x="342115" y="5537273"/>
            <a:chExt cx="11527864" cy="959097"/>
          </a:xfrm>
        </p:grpSpPr>
        <p:pic>
          <p:nvPicPr>
            <p:cNvPr id="89" name="Picture 12" descr="C:\Users\Gilmara\Desktop\inct.png"/>
            <p:cNvPicPr>
              <a:picLocks noChangeAspect="1" noChangeArrowheads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0232" y="5690559"/>
              <a:ext cx="1517500" cy="6525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0" name="Picture 22" descr="C:\Users\Gilmara\Desktop\HMCC.jpg"/>
            <p:cNvPicPr>
              <a:picLocks noChangeAspect="1" noChangeArrowheads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6323" y="5545878"/>
              <a:ext cx="941887" cy="9418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1" name="Picture 23" descr="C:\Users\Gilmara\Desktop\logoPrefFoz.png"/>
            <p:cNvPicPr>
              <a:picLocks noChangeAspect="1" noChangeArrowheads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1517" y="5537273"/>
              <a:ext cx="759785" cy="9590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" name="Picture 29" descr="C:\Users\Gilmara\Desktop\faculdade-de-medicina-do-abc-fmabc-logo.png"/>
            <p:cNvPicPr>
              <a:picLocks noChangeAspect="1" noChangeArrowheads="1"/>
            </p:cNvPicPr>
            <p:nvPr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115" y="5626172"/>
              <a:ext cx="1095278" cy="7812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3" name="Picture 31" descr="C:\Users\Gilmara\Desktop\senaiBahia.jpeg"/>
            <p:cNvPicPr>
              <a:picLocks noChangeAspect="1" noChangeArrowheads="1"/>
            </p:cNvPicPr>
            <p:nvPr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6662" y="5791555"/>
              <a:ext cx="1426689" cy="450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4" name="Picture 36" descr="C:\Users\Gilmara\Desktop\guajarat.png"/>
            <p:cNvPicPr>
              <a:picLocks noChangeAspect="1" noChangeArrowheads="1"/>
            </p:cNvPicPr>
            <p:nvPr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2281" y="5641803"/>
              <a:ext cx="750036" cy="7500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5" name="Picture 37" descr="C:\Users\Gilmara\Desktop\iitgnlogo-emblem.png"/>
            <p:cNvPicPr>
              <a:picLocks noChangeAspect="1" noChangeArrowheads="1"/>
            </p:cNvPicPr>
            <p:nvPr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01247" y="5650080"/>
              <a:ext cx="735147" cy="7334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6" name="Picture 38" descr="C:\Users\Gilmara\Desktop\South-African-Medical-Research-Council.jpg"/>
            <p:cNvPicPr>
              <a:picLocks noChangeAspect="1" noChangeArrowheads="1"/>
            </p:cNvPicPr>
            <p:nvPr/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55324" y="5651808"/>
              <a:ext cx="1272314" cy="7300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7" name="Picture 39" descr="C:\Users\Gilmara\Desktop\VendaUniversity.png"/>
            <p:cNvPicPr>
              <a:picLocks noChangeAspect="1" noChangeArrowheads="1"/>
            </p:cNvPicPr>
            <p:nvPr/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6572" y="5566820"/>
              <a:ext cx="823407" cy="9000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0" name="Picture 40" descr="C:\Users\Gilmara\Desktop\redevirus2.png"/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09" y="27265414"/>
            <a:ext cx="3373824" cy="1383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2FD432DE-F3C2-B7DC-C21C-2256C916B278}"/>
              </a:ext>
            </a:extLst>
          </p:cNvPr>
          <p:cNvPicPr>
            <a:picLocks noChangeAspect="1"/>
          </p:cNvPicPr>
          <p:nvPr/>
        </p:nvPicPr>
        <p:blipFill>
          <a:blip r:embed="rId4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863131" y="19270843"/>
            <a:ext cx="6588259" cy="5390394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B12819F0-0F56-0934-6E22-60F10901ADF8}"/>
              </a:ext>
            </a:extLst>
          </p:cNvPr>
          <p:cNvSpPr txBox="1"/>
          <p:nvPr/>
        </p:nvSpPr>
        <p:spPr>
          <a:xfrm>
            <a:off x="25146000" y="14009914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DF9C3501-E1BE-A78D-132B-53614FD660B4}"/>
              </a:ext>
            </a:extLst>
          </p:cNvPr>
          <p:cNvSpPr txBox="1"/>
          <p:nvPr/>
        </p:nvSpPr>
        <p:spPr>
          <a:xfrm>
            <a:off x="25294291" y="13911943"/>
            <a:ext cx="512088" cy="1730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D9587A87-DA25-C400-019A-A862362E50A7}"/>
              </a:ext>
            </a:extLst>
          </p:cNvPr>
          <p:cNvSpPr txBox="1"/>
          <p:nvPr/>
        </p:nvSpPr>
        <p:spPr>
          <a:xfrm>
            <a:off x="25146000" y="14009914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D8806944-CEDF-4C02-8DD8-9B166A2DF2F9}"/>
              </a:ext>
            </a:extLst>
          </p:cNvPr>
          <p:cNvSpPr txBox="1"/>
          <p:nvPr/>
        </p:nvSpPr>
        <p:spPr>
          <a:xfrm>
            <a:off x="19313327" y="19529416"/>
            <a:ext cx="7001231" cy="8244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3600" dirty="0">
                <a:latin typeface="Verdana" panose="020B0604030504040204" pitchFamily="34" charset="0"/>
                <a:ea typeface="Verdana" panose="020B0604030504040204" pitchFamily="34" charset="0"/>
              </a:rPr>
              <a:t>Segundo Donia </a:t>
            </a:r>
            <a:r>
              <a:rPr lang="pt-BR" sz="3600" i="1" dirty="0">
                <a:latin typeface="Verdana" panose="020B0604030504040204" pitchFamily="34" charset="0"/>
                <a:ea typeface="Verdana" panose="020B0604030504040204" pitchFamily="34" charset="0"/>
              </a:rPr>
              <a:t>et. al</a:t>
            </a:r>
            <a:r>
              <a:rPr lang="pt-BR" sz="3600" dirty="0">
                <a:latin typeface="Verdana" panose="020B0604030504040204" pitchFamily="34" charset="0"/>
                <a:ea typeface="Verdana" panose="020B0604030504040204" pitchFamily="34" charset="0"/>
              </a:rPr>
              <a:t>, a técnica de RT-LAMP surge como uma ótima alternativa ao RT-</a:t>
            </a:r>
            <a:r>
              <a:rPr lang="pt-BR" sz="3600" dirty="0" err="1">
                <a:latin typeface="Verdana" panose="020B0604030504040204" pitchFamily="34" charset="0"/>
                <a:ea typeface="Verdana" panose="020B0604030504040204" pitchFamily="34" charset="0"/>
              </a:rPr>
              <a:t>qPCR</a:t>
            </a:r>
            <a:r>
              <a:rPr lang="pt-BR" sz="3600" dirty="0">
                <a:latin typeface="Verdana" panose="020B0604030504040204" pitchFamily="34" charset="0"/>
                <a:ea typeface="Verdana" panose="020B0604030504040204" pitchFamily="34" charset="0"/>
              </a:rPr>
              <a:t> uma vez que apresentou alta taxa de positividade em um teste para comparar a eficiência de ambas as técnicas.</a:t>
            </a:r>
          </a:p>
          <a:p>
            <a:pPr algn="just">
              <a:lnSpc>
                <a:spcPct val="150000"/>
              </a:lnSpc>
            </a:pPr>
            <a:endParaRPr lang="pt-BR" dirty="0"/>
          </a:p>
          <a:p>
            <a:pPr algn="just">
              <a:lnSpc>
                <a:spcPct val="150000"/>
              </a:lnSpc>
            </a:pPr>
            <a:endParaRPr lang="pt-BR" dirty="0"/>
          </a:p>
          <a:p>
            <a:pPr algn="just">
              <a:lnSpc>
                <a:spcPct val="150000"/>
              </a:lnSpc>
            </a:pPr>
            <a:endParaRPr lang="pt-BR" sz="3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28737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383</TotalTime>
  <Words>756</Words>
  <Application>Microsoft Office PowerPoint</Application>
  <PresentationFormat>Personalizar</PresentationFormat>
  <Paragraphs>27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Verdana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kenjinose filho</dc:creator>
  <cp:lastModifiedBy>Adriana</cp:lastModifiedBy>
  <cp:revision>45</cp:revision>
  <dcterms:created xsi:type="dcterms:W3CDTF">2019-09-25T14:08:35Z</dcterms:created>
  <dcterms:modified xsi:type="dcterms:W3CDTF">2022-06-15T23:06:37Z</dcterms:modified>
</cp:coreProperties>
</file>