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98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2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77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7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81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7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31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99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8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A167-450D-4A48-8A0D-3BAC692F43C4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4B03-E51C-4029-8C78-594A23876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2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://dx.doi.org/10.1016/j.seppur.2020.117002" TargetMode="Externa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C1F8FF0-05FA-B872-740A-F83DE05C1703}"/>
              </a:ext>
            </a:extLst>
          </p:cNvPr>
          <p:cNvSpPr/>
          <p:nvPr/>
        </p:nvSpPr>
        <p:spPr>
          <a:xfrm>
            <a:off x="2875" y="-4314"/>
            <a:ext cx="12191997" cy="11789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4" descr="XX Silubesa: presidente da Comissão Organizadora Local fala sobre  importância do evento – ABES">
            <a:extLst>
              <a:ext uri="{FF2B5EF4-FFF2-40B4-BE49-F238E27FC236}">
                <a16:creationId xmlns:a16="http://schemas.microsoft.com/office/drawing/2014/main" id="{70FD33B0-4E2D-D9B8-B7EA-1B2B7F926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27366" r="66476" b="35677"/>
          <a:stretch/>
        </p:blipFill>
        <p:spPr bwMode="auto">
          <a:xfrm>
            <a:off x="-2246" y="-4005"/>
            <a:ext cx="1492969" cy="118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BEN • Associação Brasileira de Energia Nuclear • Pagina Principal">
            <a:extLst>
              <a:ext uri="{FF2B5EF4-FFF2-40B4-BE49-F238E27FC236}">
                <a16:creationId xmlns:a16="http://schemas.microsoft.com/office/drawing/2014/main" id="{7EC3A21A-62D1-CEF1-996E-D5220D78F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1724" r="18117" b="4517"/>
          <a:stretch/>
        </p:blipFill>
        <p:spPr bwMode="auto">
          <a:xfrm>
            <a:off x="10536040" y="138606"/>
            <a:ext cx="1530077" cy="9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A70622A-2C55-4453-4202-A061309216A2}"/>
              </a:ext>
            </a:extLst>
          </p:cNvPr>
          <p:cNvSpPr txBox="1"/>
          <p:nvPr/>
        </p:nvSpPr>
        <p:spPr>
          <a:xfrm>
            <a:off x="2481532" y="-5751"/>
            <a:ext cx="758836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b="1" dirty="0">
                <a:solidFill>
                  <a:srgbClr val="FFFFFF"/>
                </a:solidFill>
                <a:latin typeface="Arial"/>
              </a:rPr>
              <a:t>UTILIZAÇÃO DE TiO2 MICROESTRUTURADO COM BIOCARVÃO PARA DESINFECÇÃO SOLAR CATALÍTICA DE EFLUENTES CONTAMINADOS POR MICRO-ORGANISMOS</a:t>
            </a:r>
            <a:endParaRPr lang="pt-BR" sz="1400" dirty="0">
              <a:cs typeface="Calibri" panose="020F050202020403020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79FB21-7450-1E8E-2358-93DEB87D0BA2}"/>
              </a:ext>
            </a:extLst>
          </p:cNvPr>
          <p:cNvSpPr txBox="1"/>
          <p:nvPr/>
        </p:nvSpPr>
        <p:spPr>
          <a:xfrm>
            <a:off x="1313571" y="576120"/>
            <a:ext cx="944462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000" dirty="0">
                <a:solidFill>
                  <a:srgbClr val="FFFFFF"/>
                </a:solidFill>
                <a:latin typeface="Arial"/>
                <a:cs typeface="Segoe UI"/>
              </a:rPr>
              <a:t>Daphne FERRO 1 , Paloma KOTANI 2 , Laura PAVARIN 3 , Regina AFFONSO 4 , Nilce ORTIZ 5</a:t>
            </a:r>
            <a:r>
              <a:rPr lang="pt-BR" sz="1000" dirty="0">
                <a:solidFill>
                  <a:srgbClr val="FFFFFF"/>
                </a:solidFill>
                <a:latin typeface="Times New Roman"/>
                <a:cs typeface="Segoe UI"/>
              </a:rPr>
              <a:t>.</a:t>
            </a:r>
            <a:r>
              <a:rPr lang="pt-BR" sz="1000" dirty="0">
                <a:latin typeface="Times New Roman"/>
                <a:cs typeface="Segoe UI"/>
              </a:rPr>
              <a:t>​</a:t>
            </a:r>
          </a:p>
          <a:p>
            <a:pPr algn="ctr"/>
            <a:r>
              <a:rPr lang="pt-BR" sz="1000" dirty="0">
                <a:solidFill>
                  <a:srgbClr val="FFFFFF"/>
                </a:solidFill>
                <a:latin typeface="Arial"/>
                <a:cs typeface="Segoe UI"/>
              </a:rPr>
              <a:t>1. Instituto de Pesquisas Energéticas e Nucleares, Universidade de São Paulo, São Paulo, daphnemontesuma@gmail.com1 , palomakotani@usp.com2 , laurapavarintavares@gmail.com3 , reginaffonso.ra@gmail.com4 , nortizbr@gmail.com5</a:t>
            </a:r>
            <a:r>
              <a:rPr lang="pt-BR" sz="1000" dirty="0">
                <a:solidFill>
                  <a:srgbClr val="FFFFFF"/>
                </a:solidFill>
                <a:latin typeface="Times New Roman"/>
                <a:cs typeface="Segoe UI"/>
              </a:rPr>
              <a:t> .</a:t>
            </a:r>
            <a:r>
              <a:rPr lang="pt-BR" sz="1000" dirty="0">
                <a:latin typeface="Times New Roman"/>
                <a:cs typeface="Segoe UI"/>
              </a:rPr>
              <a:t>​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6A0432-263C-A222-8B56-B66A06E757BF}"/>
              </a:ext>
            </a:extLst>
          </p:cNvPr>
          <p:cNvSpPr txBox="1"/>
          <p:nvPr/>
        </p:nvSpPr>
        <p:spPr>
          <a:xfrm>
            <a:off x="38003" y="1176665"/>
            <a:ext cx="5480754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>
                <a:solidFill>
                  <a:srgbClr val="2F5597"/>
                </a:solidFill>
                <a:latin typeface="Arial"/>
                <a:cs typeface="Segoe UI"/>
              </a:rPr>
              <a:t>OBJETIVO</a:t>
            </a:r>
            <a:r>
              <a:rPr lang="en-US" sz="1200" dirty="0">
                <a:latin typeface="Arial"/>
                <a:cs typeface="Segoe UI"/>
              </a:rPr>
              <a:t>​</a:t>
            </a:r>
          </a:p>
          <a:p>
            <a:pPr algn="just"/>
            <a:r>
              <a:rPr lang="pt-BR" sz="1200" dirty="0">
                <a:latin typeface="Arial"/>
                <a:cs typeface="Segoe UI"/>
              </a:rPr>
              <a:t>​</a:t>
            </a:r>
            <a:endParaRPr lang="pt-BR" sz="1200">
              <a:latin typeface="Arial"/>
              <a:cs typeface="Segoe UI"/>
            </a:endParaRPr>
          </a:p>
          <a:p>
            <a:pPr algn="just"/>
            <a:r>
              <a:rPr lang="pt-BR" sz="900" dirty="0">
                <a:latin typeface="Arial"/>
                <a:cs typeface="Segoe UI"/>
              </a:rPr>
              <a:t>Este projeto visa a utilização do TiO2 -BC como um catalisador </a:t>
            </a:r>
            <a:r>
              <a:rPr lang="pt-BR" sz="900" dirty="0" err="1">
                <a:latin typeface="Arial"/>
                <a:cs typeface="Segoe UI"/>
              </a:rPr>
              <a:t>microestruturado</a:t>
            </a:r>
            <a:r>
              <a:rPr lang="pt-BR" sz="900" dirty="0">
                <a:latin typeface="Arial"/>
                <a:cs typeface="Segoe UI"/>
              </a:rPr>
              <a:t>, em conjunto com a luz solar para a desinfecção de efluentes contaminados com bactérias. As etapas do estudo a serem concluídas são: Síntese do catalisador dióxido de titânio </a:t>
            </a:r>
            <a:r>
              <a:rPr lang="pt-BR" sz="900" dirty="0" err="1">
                <a:latin typeface="Arial"/>
                <a:cs typeface="Segoe UI"/>
              </a:rPr>
              <a:t>microestruturado</a:t>
            </a:r>
            <a:r>
              <a:rPr lang="pt-BR" sz="900" dirty="0">
                <a:latin typeface="Arial"/>
                <a:cs typeface="Segoe UI"/>
              </a:rPr>
              <a:t> com </a:t>
            </a:r>
            <a:r>
              <a:rPr lang="pt-BR" sz="900" dirty="0" err="1">
                <a:latin typeface="Arial"/>
                <a:cs typeface="Segoe UI"/>
              </a:rPr>
              <a:t>biocarvão</a:t>
            </a:r>
            <a:r>
              <a:rPr lang="pt-BR" sz="900" dirty="0">
                <a:latin typeface="Arial"/>
                <a:cs typeface="Segoe UI"/>
              </a:rPr>
              <a:t>, análise da estrutura cristalina do material, desenvolvimento do processo de desinfecção de efluentes contaminados utilizando o catalisador </a:t>
            </a:r>
            <a:r>
              <a:rPr lang="pt-BR" sz="900" dirty="0" err="1">
                <a:latin typeface="Arial"/>
                <a:cs typeface="Segoe UI"/>
              </a:rPr>
              <a:t>microestruturado</a:t>
            </a:r>
            <a:r>
              <a:rPr lang="pt-BR" sz="900" dirty="0">
                <a:latin typeface="Arial"/>
                <a:cs typeface="Segoe UI"/>
              </a:rPr>
              <a:t> e a luz solar.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FC14E6-6F80-53E6-787E-B12C95AE2E2A}"/>
              </a:ext>
            </a:extLst>
          </p:cNvPr>
          <p:cNvSpPr txBox="1"/>
          <p:nvPr/>
        </p:nvSpPr>
        <p:spPr>
          <a:xfrm>
            <a:off x="41798" y="2681320"/>
            <a:ext cx="543842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900" dirty="0">
                <a:latin typeface="Arial"/>
                <a:cs typeface="Segoe UI"/>
              </a:rPr>
              <a:t>O preparo do TiO2 </a:t>
            </a:r>
            <a:r>
              <a:rPr lang="pt-BR" sz="900" dirty="0" err="1">
                <a:latin typeface="Arial"/>
                <a:cs typeface="Segoe UI"/>
              </a:rPr>
              <a:t>microestruturado</a:t>
            </a:r>
            <a:r>
              <a:rPr lang="pt-BR" sz="900" dirty="0">
                <a:latin typeface="Arial"/>
                <a:cs typeface="Segoe UI"/>
              </a:rPr>
              <a:t> ocorre pelo método sol-gel a partir do </a:t>
            </a:r>
            <a:r>
              <a:rPr lang="pt-BR" sz="900" dirty="0" err="1">
                <a:latin typeface="Arial"/>
                <a:cs typeface="Segoe UI"/>
              </a:rPr>
              <a:t>isopropóxido</a:t>
            </a:r>
            <a:r>
              <a:rPr lang="pt-BR" sz="900" dirty="0">
                <a:latin typeface="Arial"/>
                <a:cs typeface="Segoe UI"/>
              </a:rPr>
              <a:t> de titânio, um </a:t>
            </a:r>
            <a:r>
              <a:rPr lang="pt-BR" sz="900" dirty="0" err="1">
                <a:latin typeface="Arial"/>
                <a:cs typeface="Segoe UI"/>
              </a:rPr>
              <a:t>alcóxido</a:t>
            </a:r>
            <a:r>
              <a:rPr lang="pt-BR" sz="900" dirty="0">
                <a:latin typeface="Arial"/>
                <a:cs typeface="Segoe UI"/>
              </a:rPr>
              <a:t>, submetido a hidrólise ácida. A esse processo é acrescentado o </a:t>
            </a:r>
            <a:r>
              <a:rPr lang="pt-BR" sz="900" dirty="0" err="1">
                <a:latin typeface="Arial"/>
                <a:cs typeface="Segoe UI"/>
              </a:rPr>
              <a:t>biocarvão</a:t>
            </a:r>
            <a:r>
              <a:rPr lang="pt-BR" sz="900" dirty="0">
                <a:latin typeface="Arial"/>
                <a:cs typeface="Segoe UI"/>
              </a:rPr>
              <a:t> </a:t>
            </a:r>
            <a:r>
              <a:rPr lang="pt-BR" sz="900" dirty="0" err="1">
                <a:latin typeface="Arial"/>
                <a:cs typeface="Segoe UI"/>
              </a:rPr>
              <a:t>micronizado</a:t>
            </a:r>
            <a:r>
              <a:rPr lang="pt-BR" sz="900" dirty="0">
                <a:latin typeface="Arial"/>
                <a:cs typeface="Segoe UI"/>
              </a:rPr>
              <a:t>.</a:t>
            </a:r>
            <a:r>
              <a:rPr lang="en-US" sz="900" dirty="0">
                <a:latin typeface="Arial"/>
                <a:cs typeface="Segoe UI"/>
              </a:rPr>
              <a:t>​</a:t>
            </a:r>
          </a:p>
          <a:p>
            <a:pPr algn="just"/>
            <a:r>
              <a:rPr lang="pt-BR" sz="900" dirty="0">
                <a:latin typeface="Arial"/>
                <a:cs typeface="Segoe UI"/>
              </a:rPr>
              <a:t>​</a:t>
            </a:r>
          </a:p>
          <a:p>
            <a:pPr algn="just"/>
            <a:r>
              <a:rPr lang="pt-BR" sz="900" dirty="0">
                <a:latin typeface="Arial"/>
                <a:cs typeface="Segoe UI"/>
              </a:rPr>
              <a:t>A </a:t>
            </a:r>
            <a:r>
              <a:rPr lang="pt-BR" sz="900" err="1">
                <a:latin typeface="Arial"/>
                <a:cs typeface="Segoe UI"/>
              </a:rPr>
              <a:t>fotodesinfecção</a:t>
            </a:r>
            <a:r>
              <a:rPr lang="pt-BR" sz="900" dirty="0">
                <a:latin typeface="Arial"/>
                <a:cs typeface="Segoe UI"/>
              </a:rPr>
              <a:t> foi executada utilizando 10 </a:t>
            </a:r>
            <a:r>
              <a:rPr lang="pt-BR" sz="900" err="1">
                <a:latin typeface="Arial"/>
                <a:cs typeface="Segoe UI"/>
              </a:rPr>
              <a:t>mL</a:t>
            </a:r>
            <a:r>
              <a:rPr lang="pt-BR" sz="900" dirty="0">
                <a:latin typeface="Arial"/>
                <a:cs typeface="Segoe UI"/>
              </a:rPr>
              <a:t> de água de lavagem (um efluente doméstico utilizado como amostra), 0,0500 g de TiO2 </a:t>
            </a:r>
            <a:r>
              <a:rPr lang="pt-BR" sz="900" err="1">
                <a:latin typeface="Arial"/>
                <a:cs typeface="Segoe UI"/>
              </a:rPr>
              <a:t>microestruturado</a:t>
            </a:r>
            <a:r>
              <a:rPr lang="pt-BR" sz="900" dirty="0">
                <a:latin typeface="Arial"/>
                <a:cs typeface="Segoe UI"/>
              </a:rPr>
              <a:t>, essa solução foi completada com solução salina a 0,9% até a medida de 100 </a:t>
            </a:r>
            <a:r>
              <a:rPr lang="pt-BR" sz="900" dirty="0" err="1">
                <a:latin typeface="Arial"/>
                <a:cs typeface="Segoe UI"/>
              </a:rPr>
              <a:t>mL</a:t>
            </a:r>
            <a:r>
              <a:rPr lang="pt-BR" sz="900" dirty="0">
                <a:latin typeface="Arial"/>
                <a:cs typeface="Segoe UI"/>
              </a:rPr>
              <a:t> em um </a:t>
            </a:r>
            <a:r>
              <a:rPr lang="pt-BR" sz="900" dirty="0" err="1">
                <a:latin typeface="Arial"/>
                <a:cs typeface="Segoe UI"/>
              </a:rPr>
              <a:t>erlenmeyer</a:t>
            </a:r>
            <a:r>
              <a:rPr lang="pt-BR" sz="900" dirty="0">
                <a:latin typeface="Arial"/>
                <a:cs typeface="Segoe UI"/>
              </a:rPr>
              <a:t> previamente esterilizado e o sistema foi fechado. A solução foi levada a uma câmara de luz solar durante o período de 60 minutos sob agitação.</a:t>
            </a:r>
            <a:r>
              <a:rPr lang="pt-BR" sz="1000" dirty="0">
                <a:latin typeface="Arial"/>
                <a:cs typeface="Segoe UI"/>
              </a:rPr>
              <a:t> 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F12AF49-6DCD-3529-0F36-2C8436B02279}"/>
              </a:ext>
            </a:extLst>
          </p:cNvPr>
          <p:cNvSpPr txBox="1"/>
          <p:nvPr/>
        </p:nvSpPr>
        <p:spPr>
          <a:xfrm>
            <a:off x="40352" y="2402543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>
                <a:solidFill>
                  <a:srgbClr val="2F5597"/>
                </a:solidFill>
                <a:latin typeface="Arial"/>
              </a:rPr>
              <a:t>METODOLOGIA</a:t>
            </a:r>
            <a:endParaRPr lang="pt-BR" sz="1200" dirty="0"/>
          </a:p>
        </p:txBody>
      </p:sp>
      <p:pic>
        <p:nvPicPr>
          <p:cNvPr id="16" name="Imagem 11" descr="Diagrama&#10;&#10;Descrição gerada automaticamente">
            <a:extLst>
              <a:ext uri="{FF2B5EF4-FFF2-40B4-BE49-F238E27FC236}">
                <a16:creationId xmlns:a16="http://schemas.microsoft.com/office/drawing/2014/main" id="{1223AD77-FE6F-7D62-ACF1-0A9BE1B07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2" r="2409" b="4721"/>
          <a:stretch/>
        </p:blipFill>
        <p:spPr>
          <a:xfrm>
            <a:off x="1552659" y="3721839"/>
            <a:ext cx="2674617" cy="1735543"/>
          </a:xfrm>
          <a:prstGeom prst="rect">
            <a:avLst/>
          </a:prstGeom>
        </p:spPr>
      </p:pic>
      <p:pic>
        <p:nvPicPr>
          <p:cNvPr id="18" name="Imagem 17" descr="Uma imagem contendo no interior, foto, mesa, água&#10;&#10;Descrição gerada automaticamente">
            <a:extLst>
              <a:ext uri="{FF2B5EF4-FFF2-40B4-BE49-F238E27FC236}">
                <a16:creationId xmlns:a16="http://schemas.microsoft.com/office/drawing/2014/main" id="{CBFCBF81-2BA5-FFE6-340C-690136647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87" b="62"/>
          <a:stretch/>
        </p:blipFill>
        <p:spPr>
          <a:xfrm>
            <a:off x="9256815" y="1216511"/>
            <a:ext cx="2813774" cy="1999255"/>
          </a:xfrm>
          <a:prstGeom prst="rect">
            <a:avLst/>
          </a:prstGeom>
        </p:spPr>
      </p:pic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DB351A9A-36E9-9EAA-43BE-83D2F2CD5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22026"/>
              </p:ext>
            </p:extLst>
          </p:nvPr>
        </p:nvGraphicFramePr>
        <p:xfrm>
          <a:off x="5754664" y="1385521"/>
          <a:ext cx="3448029" cy="170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983">
                  <a:extLst>
                    <a:ext uri="{9D8B030D-6E8A-4147-A177-3AD203B41FA5}">
                      <a16:colId xmlns:a16="http://schemas.microsoft.com/office/drawing/2014/main" val="2264537299"/>
                    </a:ext>
                  </a:extLst>
                </a:gridCol>
                <a:gridCol w="460157">
                  <a:extLst>
                    <a:ext uri="{9D8B030D-6E8A-4147-A177-3AD203B41FA5}">
                      <a16:colId xmlns:a16="http://schemas.microsoft.com/office/drawing/2014/main" val="2408470883"/>
                    </a:ext>
                  </a:extLst>
                </a:gridCol>
                <a:gridCol w="578775">
                  <a:extLst>
                    <a:ext uri="{9D8B030D-6E8A-4147-A177-3AD203B41FA5}">
                      <a16:colId xmlns:a16="http://schemas.microsoft.com/office/drawing/2014/main" val="2591195397"/>
                    </a:ext>
                  </a:extLst>
                </a:gridCol>
                <a:gridCol w="545088">
                  <a:extLst>
                    <a:ext uri="{9D8B030D-6E8A-4147-A177-3AD203B41FA5}">
                      <a16:colId xmlns:a16="http://schemas.microsoft.com/office/drawing/2014/main" val="1143824869"/>
                    </a:ext>
                  </a:extLst>
                </a:gridCol>
                <a:gridCol w="412874">
                  <a:extLst>
                    <a:ext uri="{9D8B030D-6E8A-4147-A177-3AD203B41FA5}">
                      <a16:colId xmlns:a16="http://schemas.microsoft.com/office/drawing/2014/main" val="4056455273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val="281024054"/>
                    </a:ext>
                  </a:extLst>
                </a:gridCol>
                <a:gridCol w="391023">
                  <a:extLst>
                    <a:ext uri="{9D8B030D-6E8A-4147-A177-3AD203B41FA5}">
                      <a16:colId xmlns:a16="http://schemas.microsoft.com/office/drawing/2014/main" val="2406279632"/>
                    </a:ext>
                  </a:extLst>
                </a:gridCol>
              </a:tblGrid>
              <a:tr h="5548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AMOSTRA 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NÚMERO INICIAL DE COLÔNIAS (N)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CONCENTRAÇÃO INICIAL (UFC)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CONSTANTE DE DECAIMENTO 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(-K) 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TEMPO 0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NÚMERO FINAL DE COLÔNIAS (N)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CONSTANTE DE DECAIMENTO 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(-K)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TEMPO 40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REMOÇÃO%</a:t>
                      </a:r>
                    </a:p>
                  </a:txBody>
                  <a:tcPr marL="35719" marR="35719" marT="35719" marB="35719"/>
                </a:tc>
                <a:extLst>
                  <a:ext uri="{0D108BD9-81ED-4DB2-BD59-A6C34878D82A}">
                    <a16:rowId xmlns:a16="http://schemas.microsoft.com/office/drawing/2014/main" val="1180847923"/>
                  </a:ext>
                </a:extLst>
              </a:tr>
              <a:tr h="1926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1 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732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7,32.10</a:t>
                      </a:r>
                      <a:r>
                        <a:rPr lang="pt-BR" sz="600" baseline="30000" dirty="0">
                          <a:effectLst/>
                          <a:latin typeface="Calibri"/>
                        </a:rPr>
                        <a:t>4</a:t>
                      </a:r>
                      <a:endParaRPr lang="pt-BR" sz="600" dirty="0">
                        <a:effectLst/>
                        <a:latin typeface="Calibri"/>
                      </a:endParaRP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-2,3762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-0,18407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90,71</a:t>
                      </a:r>
                    </a:p>
                  </a:txBody>
                  <a:tcPr marL="35719" marR="35719" marT="35719" marB="35719"/>
                </a:tc>
                <a:extLst>
                  <a:ext uri="{0D108BD9-81ED-4DB2-BD59-A6C34878D82A}">
                    <a16:rowId xmlns:a16="http://schemas.microsoft.com/office/drawing/2014/main" val="599062545"/>
                  </a:ext>
                </a:extLst>
              </a:tr>
              <a:tr h="1926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1,56.10</a:t>
                      </a:r>
                      <a:r>
                        <a:rPr lang="pt-BR" sz="600" baseline="30000" dirty="0">
                          <a:effectLst/>
                          <a:latin typeface="Calibri"/>
                        </a:rPr>
                        <a:t>4</a:t>
                      </a:r>
                      <a:endParaRPr lang="pt-BR" sz="600" dirty="0">
                        <a:effectLst/>
                        <a:latin typeface="Calibri"/>
                      </a:endParaRP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-2,9704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-0,034657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94,87</a:t>
                      </a:r>
                    </a:p>
                  </a:txBody>
                  <a:tcPr marL="35719" marR="35719" marT="35719" marB="35719"/>
                </a:tc>
                <a:extLst>
                  <a:ext uri="{0D108BD9-81ED-4DB2-BD59-A6C34878D82A}">
                    <a16:rowId xmlns:a16="http://schemas.microsoft.com/office/drawing/2014/main" val="2239544441"/>
                  </a:ext>
                </a:extLst>
              </a:tr>
              <a:tr h="1926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986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9,86.10</a:t>
                      </a:r>
                      <a:r>
                        <a:rPr lang="pt-BR" sz="600" baseline="30000" dirty="0">
                          <a:effectLst/>
                          <a:latin typeface="Calibri"/>
                        </a:rPr>
                        <a:t>4</a:t>
                      </a:r>
                      <a:endParaRPr lang="pt-BR" sz="600" dirty="0">
                        <a:effectLst/>
                        <a:latin typeface="Calibri"/>
                      </a:endParaRP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-1,9238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-0,015074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82,35</a:t>
                      </a:r>
                    </a:p>
                  </a:txBody>
                  <a:tcPr marL="35719" marR="35719" marT="35719" marB="35719"/>
                </a:tc>
                <a:extLst>
                  <a:ext uri="{0D108BD9-81ED-4DB2-BD59-A6C34878D82A}">
                    <a16:rowId xmlns:a16="http://schemas.microsoft.com/office/drawing/2014/main" val="1883221631"/>
                  </a:ext>
                </a:extLst>
              </a:tr>
              <a:tr h="1926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1696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8,48.10</a:t>
                      </a:r>
                      <a:r>
                        <a:rPr lang="pt-BR" sz="600" baseline="30000" dirty="0">
                          <a:effectLst/>
                          <a:latin typeface="Calibri"/>
                        </a:rPr>
                        <a:t>5</a:t>
                      </a:r>
                      <a:endParaRPr lang="pt-BR" sz="600" dirty="0">
                        <a:effectLst/>
                        <a:latin typeface="Calibri"/>
                      </a:endParaRP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-12,487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-0,035988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96,22</a:t>
                      </a:r>
                    </a:p>
                  </a:txBody>
                  <a:tcPr marL="35719" marR="35719" marT="35719" marB="35719"/>
                </a:tc>
                <a:extLst>
                  <a:ext uri="{0D108BD9-81ED-4DB2-BD59-A6C34878D82A}">
                    <a16:rowId xmlns:a16="http://schemas.microsoft.com/office/drawing/2014/main" val="934900148"/>
                  </a:ext>
                </a:extLst>
              </a:tr>
              <a:tr h="1841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1,41.10</a:t>
                      </a:r>
                      <a:r>
                        <a:rPr lang="pt-BR" sz="600" baseline="30000" dirty="0">
                          <a:effectLst/>
                          <a:latin typeface="Calibri"/>
                        </a:rPr>
                        <a:t>5</a:t>
                      </a:r>
                      <a:endParaRPr lang="pt-BR" sz="600" dirty="0">
                        <a:effectLst/>
                        <a:latin typeface="Calibri"/>
                      </a:endParaRP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-2,8693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-0,019569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94,30</a:t>
                      </a:r>
                    </a:p>
                  </a:txBody>
                  <a:tcPr marL="35719" marR="35719" marT="35719" marB="35719"/>
                </a:tc>
                <a:extLst>
                  <a:ext uri="{0D108BD9-81ED-4DB2-BD59-A6C34878D82A}">
                    <a16:rowId xmlns:a16="http://schemas.microsoft.com/office/drawing/2014/main" val="562230487"/>
                  </a:ext>
                </a:extLst>
              </a:tr>
              <a:tr h="19266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818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4,09.10</a:t>
                      </a:r>
                      <a:r>
                        <a:rPr lang="pt-BR" sz="600" baseline="30000" dirty="0">
                          <a:effectLst/>
                          <a:latin typeface="Calibri"/>
                        </a:rPr>
                        <a:t>5</a:t>
                      </a:r>
                      <a:endParaRPr lang="pt-BR" sz="600" dirty="0">
                        <a:effectLst/>
                        <a:latin typeface="Calibri"/>
                      </a:endParaRP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-3,9342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-0,042332</a:t>
                      </a:r>
                    </a:p>
                  </a:txBody>
                  <a:tcPr marL="35719" marR="35719" marT="35719" marB="3571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  <a:latin typeface="Calibri"/>
                        </a:rPr>
                        <a:t>98,04</a:t>
                      </a:r>
                    </a:p>
                  </a:txBody>
                  <a:tcPr marL="35719" marR="35719" marT="35719" marB="35719"/>
                </a:tc>
                <a:extLst>
                  <a:ext uri="{0D108BD9-81ED-4DB2-BD59-A6C34878D82A}">
                    <a16:rowId xmlns:a16="http://schemas.microsoft.com/office/drawing/2014/main" val="741954419"/>
                  </a:ext>
                </a:extLst>
              </a:tr>
            </a:tbl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F5ECF152-27DA-E852-6247-5721F3CF2BFD}"/>
              </a:ext>
            </a:extLst>
          </p:cNvPr>
          <p:cNvSpPr txBox="1"/>
          <p:nvPr/>
        </p:nvSpPr>
        <p:spPr>
          <a:xfrm>
            <a:off x="7663" y="53118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>
                <a:solidFill>
                  <a:srgbClr val="2F5597"/>
                </a:solidFill>
                <a:latin typeface="Arial"/>
              </a:rPr>
              <a:t>RESULTADOS </a:t>
            </a:r>
            <a:r>
              <a:rPr lang="pt-BR" dirty="0">
                <a:latin typeface="Arial"/>
              </a:rPr>
              <a:t> </a:t>
            </a:r>
            <a:endParaRPr lang="pt-BR">
              <a:cs typeface="Calibri" panose="020F0502020204030204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81C32A-1406-C342-F607-0B6F3B88871D}"/>
              </a:ext>
            </a:extLst>
          </p:cNvPr>
          <p:cNvSpPr txBox="1"/>
          <p:nvPr/>
        </p:nvSpPr>
        <p:spPr>
          <a:xfrm>
            <a:off x="5852361" y="3185081"/>
            <a:ext cx="61669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900" dirty="0">
                <a:latin typeface="Arial"/>
                <a:cs typeface="Segoe UI"/>
              </a:rPr>
              <a:t>Com as imagens das placas de </a:t>
            </a:r>
            <a:r>
              <a:rPr lang="pt-BR" sz="900" dirty="0" err="1">
                <a:latin typeface="Arial"/>
                <a:cs typeface="Segoe UI"/>
              </a:rPr>
              <a:t>petri</a:t>
            </a:r>
            <a:r>
              <a:rPr lang="pt-BR" sz="900" dirty="0">
                <a:latin typeface="Arial"/>
                <a:cs typeface="Segoe UI"/>
              </a:rPr>
              <a:t> foi possível realizar a análise desses resultados por meio do software </a:t>
            </a:r>
            <a:r>
              <a:rPr lang="pt-BR" sz="900" err="1">
                <a:latin typeface="Arial"/>
                <a:cs typeface="Segoe UI"/>
              </a:rPr>
              <a:t>OpenCFU</a:t>
            </a:r>
            <a:r>
              <a:rPr lang="pt-BR" sz="900" dirty="0">
                <a:latin typeface="Arial"/>
                <a:cs typeface="Segoe UI"/>
              </a:rPr>
              <a:t>, este apresentou os números de colônias presentes em cada placa, a concentração das unidades formadoras de colônia (UFC) e a porcentagem de remoção (inativação bacteriana) ao comparar a quantidade de colônias presente no início e final do ensaio.​</a:t>
            </a:r>
          </a:p>
          <a:p>
            <a:pPr algn="just"/>
            <a:r>
              <a:rPr lang="pt-BR" sz="900" dirty="0">
                <a:latin typeface="Arial"/>
                <a:cs typeface="Segoe UI"/>
              </a:rPr>
              <a:t>​</a:t>
            </a:r>
          </a:p>
          <a:p>
            <a:pPr algn="just"/>
            <a:r>
              <a:rPr lang="pt-BR" sz="900" dirty="0">
                <a:latin typeface="Arial"/>
                <a:cs typeface="Segoe UI"/>
              </a:rPr>
              <a:t>O modelo de </a:t>
            </a:r>
            <a:r>
              <a:rPr lang="pt-BR" sz="900" dirty="0" err="1">
                <a:latin typeface="Arial"/>
                <a:cs typeface="Segoe UI"/>
              </a:rPr>
              <a:t>Chick</a:t>
            </a:r>
            <a:r>
              <a:rPr lang="pt-BR" sz="900" dirty="0">
                <a:latin typeface="Arial"/>
                <a:cs typeface="Segoe UI"/>
              </a:rPr>
              <a:t> verifica os parâmetros cinéticos de inativação microbiana, evidenciando se a velocidade relativa da reação é compatível com a desinfecção. O cálculo apresenta a constante de decaimento </a:t>
            </a:r>
            <a:r>
              <a:rPr lang="pt-BR" sz="900" b="1" dirty="0">
                <a:latin typeface="Arial"/>
                <a:cs typeface="Segoe UI"/>
              </a:rPr>
              <a:t>-K</a:t>
            </a:r>
            <a:r>
              <a:rPr lang="pt-BR" sz="900" dirty="0">
                <a:latin typeface="Arial"/>
                <a:cs typeface="Segoe UI"/>
              </a:rPr>
              <a:t>,</a:t>
            </a:r>
            <a:r>
              <a:rPr lang="pt-BR" sz="900" b="1" dirty="0">
                <a:latin typeface="Arial"/>
                <a:cs typeface="Segoe UI"/>
              </a:rPr>
              <a:t> </a:t>
            </a:r>
            <a:r>
              <a:rPr lang="pt-BR" sz="900" dirty="0">
                <a:latin typeface="Arial"/>
                <a:cs typeface="Segoe UI"/>
              </a:rPr>
              <a:t>observada na tabela ao lado.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AB24A09-5E73-19FA-450F-AEE33200D779}"/>
              </a:ext>
            </a:extLst>
          </p:cNvPr>
          <p:cNvSpPr txBox="1"/>
          <p:nvPr/>
        </p:nvSpPr>
        <p:spPr>
          <a:xfrm>
            <a:off x="5856742" y="4580132"/>
            <a:ext cx="6055941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900" dirty="0">
                <a:latin typeface="Arial"/>
              </a:rPr>
              <a:t>Os resultados demonstram o caráter promissor da utilização do dióxido de titânio </a:t>
            </a:r>
            <a:r>
              <a:rPr lang="pt-BR" sz="900" dirty="0" err="1">
                <a:latin typeface="Arial"/>
              </a:rPr>
              <a:t>microestruturado</a:t>
            </a:r>
            <a:r>
              <a:rPr lang="pt-BR" sz="900" dirty="0">
                <a:latin typeface="Arial"/>
              </a:rPr>
              <a:t> com </a:t>
            </a:r>
            <a:r>
              <a:rPr lang="pt-BR" sz="900" dirty="0" err="1">
                <a:latin typeface="Arial"/>
              </a:rPr>
              <a:t>biocarvão</a:t>
            </a:r>
            <a:r>
              <a:rPr lang="pt-BR" sz="900" dirty="0">
                <a:latin typeface="Arial"/>
              </a:rPr>
              <a:t> em ensaios de </a:t>
            </a:r>
            <a:r>
              <a:rPr lang="pt-BR" sz="900" dirty="0" err="1">
                <a:latin typeface="Arial"/>
              </a:rPr>
              <a:t>fotodesinfecção</a:t>
            </a:r>
            <a:r>
              <a:rPr lang="pt-BR" sz="900" dirty="0">
                <a:latin typeface="Arial"/>
              </a:rPr>
              <a:t>. As etapas concluídas que envolvem a síntese do semicondutor e ensaios com amostras reais (água de enxágue) indicando que o material feito em laboratório promove a formação de radicais livres em contato com a luz solar provocando a inativação das bactérias, confirmando que o sintetizado apresentou características favoráveis para aplicação na </a:t>
            </a:r>
            <a:r>
              <a:rPr lang="pt-BR" sz="900" dirty="0" err="1">
                <a:latin typeface="Arial"/>
              </a:rPr>
              <a:t>fotodesinfecção</a:t>
            </a:r>
            <a:r>
              <a:rPr lang="pt-BR" sz="900" dirty="0">
                <a:latin typeface="Arial"/>
              </a:rPr>
              <a:t>; nos próximos meses a caracterização físico-química será feita para observar as propriedades do dióxido de titânio </a:t>
            </a:r>
            <a:r>
              <a:rPr lang="pt-BR" sz="900" dirty="0" err="1">
                <a:latin typeface="Arial"/>
              </a:rPr>
              <a:t>microestruturado</a:t>
            </a:r>
            <a:r>
              <a:rPr lang="pt-BR" sz="900" dirty="0">
                <a:latin typeface="Arial"/>
              </a:rPr>
              <a:t>.</a:t>
            </a:r>
            <a:endParaRPr lang="pt-BR" sz="1050">
              <a:cs typeface="Calibri" panose="020F0502020204030204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130EC8-5548-A2D0-2B50-2843F0371492}"/>
              </a:ext>
            </a:extLst>
          </p:cNvPr>
          <p:cNvSpPr txBox="1"/>
          <p:nvPr/>
        </p:nvSpPr>
        <p:spPr>
          <a:xfrm>
            <a:off x="7883" y="5630918"/>
            <a:ext cx="5489028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900" dirty="0">
                <a:latin typeface="Arial"/>
                <a:cs typeface="Segoe UI"/>
              </a:rPr>
              <a:t>Após a coleta de alíquotas nos minutos 0, 20, 40 e 60 de exposição à luz solar, as placas foram levadas a uma estufa a 37°C por 16 horas.​</a:t>
            </a:r>
            <a:r>
              <a:rPr lang="en-US" sz="900" dirty="0">
                <a:latin typeface="Arial"/>
                <a:cs typeface="Segoe UI"/>
              </a:rPr>
              <a:t>​</a:t>
            </a:r>
          </a:p>
          <a:p>
            <a:pPr algn="just"/>
            <a:r>
              <a:rPr lang="pt-BR" sz="900" dirty="0">
                <a:latin typeface="Arial"/>
                <a:cs typeface="Segoe UI"/>
              </a:rPr>
              <a:t>​</a:t>
            </a:r>
            <a:r>
              <a:rPr lang="en-US" sz="900" dirty="0">
                <a:latin typeface="Arial"/>
                <a:cs typeface="Segoe UI"/>
              </a:rPr>
              <a:t>​</a:t>
            </a:r>
          </a:p>
          <a:p>
            <a:pPr algn="just"/>
            <a:r>
              <a:rPr lang="pt-BR" sz="900" dirty="0">
                <a:latin typeface="Arial"/>
                <a:cs typeface="Segoe UI"/>
              </a:rPr>
              <a:t>O material sintetizado foi direcionado para ensaios com as diferentes amostras de água de lavagem, que são amostras de efluentes domésticos. Ao analisar as imagens das placas de </a:t>
            </a:r>
            <a:r>
              <a:rPr lang="pt-BR" sz="900" dirty="0" err="1">
                <a:latin typeface="Arial"/>
                <a:cs typeface="Segoe UI"/>
              </a:rPr>
              <a:t>petri</a:t>
            </a:r>
            <a:r>
              <a:rPr lang="pt-BR" sz="900" dirty="0">
                <a:latin typeface="Arial"/>
                <a:cs typeface="Segoe UI"/>
              </a:rPr>
              <a:t> que representam os tempos iniciais e finais de coleta das alíquotas vemos diferença na quantidade de colônias de bactérias.​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B1755FD-AD99-4AB2-2260-89DD277AD2F7}"/>
              </a:ext>
            </a:extLst>
          </p:cNvPr>
          <p:cNvSpPr txBox="1"/>
          <p:nvPr/>
        </p:nvSpPr>
        <p:spPr>
          <a:xfrm>
            <a:off x="5851853" y="4376223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>
                <a:solidFill>
                  <a:srgbClr val="2F5597"/>
                </a:solidFill>
                <a:latin typeface="Arial"/>
              </a:rPr>
              <a:t>CONCLUSÃO</a:t>
            </a:r>
            <a:endParaRPr lang="pt-BR" sz="1200">
              <a:cs typeface="Calibri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7622634-23CA-B0CE-AA3C-54D5E002AFE8}"/>
              </a:ext>
            </a:extLst>
          </p:cNvPr>
          <p:cNvSpPr txBox="1"/>
          <p:nvPr/>
        </p:nvSpPr>
        <p:spPr>
          <a:xfrm>
            <a:off x="5852633" y="5634631"/>
            <a:ext cx="4267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>
                <a:solidFill>
                  <a:srgbClr val="2F5597"/>
                </a:solidFill>
                <a:latin typeface="Arial"/>
              </a:rPr>
              <a:t>REFERÊNCIAS BIBLIOGRÁFICAS</a:t>
            </a:r>
            <a:r>
              <a:rPr lang="pt-BR" dirty="0">
                <a:latin typeface="Arial"/>
              </a:rPr>
              <a:t> </a:t>
            </a:r>
            <a:endParaRPr lang="pt-BR">
              <a:cs typeface="Calibri" panose="020F0502020204030204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35B3DA5-31ED-96F3-4D95-5DD1612BB0FA}"/>
              </a:ext>
            </a:extLst>
          </p:cNvPr>
          <p:cNvSpPr txBox="1"/>
          <p:nvPr/>
        </p:nvSpPr>
        <p:spPr>
          <a:xfrm>
            <a:off x="5874588" y="5932098"/>
            <a:ext cx="6251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600" dirty="0">
                <a:latin typeface="Arial"/>
                <a:cs typeface="Segoe UI"/>
              </a:rPr>
              <a:t>D 'ALESIO, Hugo Alejandro (2013). Sínteses de Óxido de Titânio </a:t>
            </a:r>
            <a:r>
              <a:rPr lang="pt-BR" sz="600" dirty="0" err="1">
                <a:latin typeface="Arial"/>
                <a:cs typeface="Segoe UI"/>
              </a:rPr>
              <a:t>Nanoestruturado</a:t>
            </a:r>
            <a:r>
              <a:rPr lang="pt-BR" sz="600" dirty="0">
                <a:latin typeface="Arial"/>
                <a:cs typeface="Segoe UI"/>
              </a:rPr>
              <a:t>. 2013. 87 f. Dissertação (Mestrado) - Curso de Engenharia Química, Universidade Federal de Santa Catarina, Florianópolis, 2013. Disponível em: https://repositorio.ufsc.br/handle/123456789/122593. Acesso em: 29 de maio 2022​</a:t>
            </a:r>
            <a:endParaRPr lang="pt-BR" sz="600">
              <a:latin typeface="Arial"/>
              <a:cs typeface="Segoe UI"/>
            </a:endParaRPr>
          </a:p>
          <a:p>
            <a:pPr algn="just"/>
            <a:r>
              <a:rPr lang="pt-BR" sz="600" dirty="0">
                <a:latin typeface="Arial"/>
                <a:cs typeface="Segoe UI"/>
              </a:rPr>
              <a:t>​</a:t>
            </a:r>
            <a:endParaRPr lang="pt-BR" sz="600">
              <a:latin typeface="Arial"/>
              <a:cs typeface="Segoe UI"/>
            </a:endParaRPr>
          </a:p>
          <a:p>
            <a:pPr algn="just"/>
            <a:r>
              <a:rPr lang="pt-BR" sz="600" dirty="0">
                <a:latin typeface="Arial"/>
                <a:cs typeface="Segoe UI"/>
              </a:rPr>
              <a:t>MESONES, Sandra; MENA, </a:t>
            </a:r>
            <a:r>
              <a:rPr lang="pt-BR" sz="600" dirty="0" err="1">
                <a:latin typeface="Arial"/>
                <a:cs typeface="Segoe UI"/>
              </a:rPr>
              <a:t>Esperanza</a:t>
            </a:r>
            <a:r>
              <a:rPr lang="pt-BR" sz="600" dirty="0">
                <a:latin typeface="Arial"/>
                <a:cs typeface="Segoe UI"/>
              </a:rPr>
              <a:t>; LÓPEZ-MUÑOZ, </a:t>
            </a:r>
            <a:r>
              <a:rPr lang="pt-BR" sz="600" dirty="0" err="1">
                <a:latin typeface="Arial"/>
                <a:cs typeface="Segoe UI"/>
              </a:rPr>
              <a:t>María</a:t>
            </a:r>
            <a:r>
              <a:rPr lang="pt-BR" sz="600" dirty="0">
                <a:latin typeface="Arial"/>
                <a:cs typeface="Segoe UI"/>
              </a:rPr>
              <a:t> José; ADÁN, Cristina; MARUGÁN, Javier (2020). </a:t>
            </a:r>
            <a:r>
              <a:rPr lang="pt-BR" sz="600" dirty="0" err="1">
                <a:latin typeface="Arial"/>
                <a:cs typeface="Segoe UI"/>
              </a:rPr>
              <a:t>Synergistic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and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antagonistic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effects</a:t>
            </a:r>
            <a:r>
              <a:rPr lang="pt-BR" sz="600" dirty="0">
                <a:latin typeface="Arial"/>
                <a:cs typeface="Segoe UI"/>
              </a:rPr>
              <a:t> in </a:t>
            </a:r>
            <a:r>
              <a:rPr lang="pt-BR" sz="600" dirty="0" err="1">
                <a:latin typeface="Arial"/>
                <a:cs typeface="Segoe UI"/>
              </a:rPr>
              <a:t>the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photoelectrocatalytic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disinfection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of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water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with</a:t>
            </a:r>
            <a:r>
              <a:rPr lang="pt-BR" sz="600" dirty="0">
                <a:latin typeface="Arial"/>
                <a:cs typeface="Segoe UI"/>
              </a:rPr>
              <a:t> TiO2 </a:t>
            </a:r>
            <a:r>
              <a:rPr lang="pt-BR" sz="600" dirty="0" err="1">
                <a:latin typeface="Arial"/>
                <a:cs typeface="Segoe UI"/>
              </a:rPr>
              <a:t>supported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on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activated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carbon</a:t>
            </a:r>
            <a:r>
              <a:rPr lang="pt-BR" sz="600" dirty="0">
                <a:latin typeface="Arial"/>
                <a:cs typeface="Segoe UI"/>
              </a:rPr>
              <a:t> as a bipolar </a:t>
            </a:r>
            <a:r>
              <a:rPr lang="pt-BR" sz="600" dirty="0" err="1">
                <a:latin typeface="Arial"/>
                <a:cs typeface="Segoe UI"/>
              </a:rPr>
              <a:t>electrode</a:t>
            </a:r>
            <a:r>
              <a:rPr lang="pt-BR" sz="600" dirty="0">
                <a:latin typeface="Arial"/>
                <a:cs typeface="Segoe UI"/>
              </a:rPr>
              <a:t> in a novel 3D </a:t>
            </a:r>
            <a:r>
              <a:rPr lang="pt-BR" sz="600" dirty="0" err="1">
                <a:latin typeface="Arial"/>
                <a:cs typeface="Segoe UI"/>
              </a:rPr>
              <a:t>photoelectrochemical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reactor</a:t>
            </a:r>
            <a:r>
              <a:rPr lang="pt-BR" sz="600" dirty="0">
                <a:latin typeface="Arial"/>
                <a:cs typeface="Segoe UI"/>
              </a:rPr>
              <a:t>. </a:t>
            </a:r>
            <a:r>
              <a:rPr lang="pt-BR" sz="600" dirty="0" err="1">
                <a:latin typeface="Arial"/>
                <a:cs typeface="Segoe UI"/>
              </a:rPr>
              <a:t>Separation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and</a:t>
            </a:r>
            <a:r>
              <a:rPr lang="pt-BR" sz="600" dirty="0">
                <a:latin typeface="Arial"/>
                <a:cs typeface="Segoe UI"/>
              </a:rPr>
              <a:t> </a:t>
            </a:r>
            <a:r>
              <a:rPr lang="pt-BR" sz="600" dirty="0" err="1">
                <a:latin typeface="Arial"/>
                <a:cs typeface="Segoe UI"/>
              </a:rPr>
              <a:t>Purification</a:t>
            </a:r>
            <a:r>
              <a:rPr lang="pt-BR" sz="600" dirty="0">
                <a:latin typeface="Arial"/>
                <a:cs typeface="Segoe UI"/>
              </a:rPr>
              <a:t> Technology, [S.L.], v. 247, p. 117-127, set. 2020. Elsevier BV. </a:t>
            </a:r>
            <a:r>
              <a:rPr lang="pt-BR" sz="600" dirty="0">
                <a:solidFill>
                  <a:srgbClr val="0563C1"/>
                </a:solidFill>
                <a:latin typeface="Arial"/>
                <a:cs typeface="Segoe UI"/>
                <a:hlinkClick r:id="rId6"/>
              </a:rPr>
              <a:t>http://dx.doi.org/10.1016/j.seppur.2020.117002</a:t>
            </a:r>
            <a:r>
              <a:rPr lang="pt-BR" sz="600" dirty="0">
                <a:latin typeface="Arial"/>
                <a:cs typeface="Segoe UI"/>
              </a:rPr>
              <a:t>.​</a:t>
            </a:r>
            <a:endParaRPr lang="pt-BR" sz="600">
              <a:latin typeface="Arial"/>
              <a:cs typeface="Segoe UI"/>
            </a:endParaRPr>
          </a:p>
          <a:p>
            <a:pPr algn="just"/>
            <a:r>
              <a:rPr lang="pt-BR" sz="600" dirty="0">
                <a:latin typeface="Arial"/>
                <a:cs typeface="Segoe UI"/>
              </a:rPr>
              <a:t>​</a:t>
            </a:r>
            <a:endParaRPr lang="pt-BR" sz="600">
              <a:latin typeface="Arial"/>
              <a:cs typeface="Segoe UI"/>
            </a:endParaRPr>
          </a:p>
          <a:p>
            <a:pPr algn="just"/>
            <a:r>
              <a:rPr lang="pt-BR" sz="600" dirty="0">
                <a:latin typeface="Arial"/>
                <a:cs typeface="Segoe UI"/>
              </a:rPr>
              <a:t>NASCIMENTO, </a:t>
            </a:r>
            <a:r>
              <a:rPr lang="pt-BR" sz="600" err="1">
                <a:latin typeface="Arial"/>
                <a:cs typeface="Segoe UI"/>
              </a:rPr>
              <a:t>Kleby</a:t>
            </a:r>
            <a:r>
              <a:rPr lang="pt-BR" sz="600" dirty="0">
                <a:latin typeface="Arial"/>
                <a:cs typeface="Segoe UI"/>
              </a:rPr>
              <a:t> Soares do (2020). Processos Oxidativos Avançados Aplicados ao Tratamento de Água Produzida. 2020. 58 f. TCC (Graduação) - Curso de Engenharia Química, Universidade Federal do Rio de Janeiro, Rio de Janeiro, 2020. Disponível em: https://pantheon.ufrj.br/handle/11422/12379. Acesso em: 6 de junho 2022. </a:t>
            </a:r>
          </a:p>
        </p:txBody>
      </p:sp>
    </p:spTree>
    <p:extLst>
      <p:ext uri="{BB962C8B-B14F-4D97-AF65-F5344CB8AC3E}">
        <p14:creationId xmlns:p14="http://schemas.microsoft.com/office/powerpoint/2010/main" val="2141926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84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Lara Luanda Santos Schmidt</dc:creator>
  <cp:lastModifiedBy>Daphne Montesuma Ferro</cp:lastModifiedBy>
  <cp:revision>725</cp:revision>
  <dcterms:created xsi:type="dcterms:W3CDTF">2022-06-14T15:17:45Z</dcterms:created>
  <dcterms:modified xsi:type="dcterms:W3CDTF">2022-06-24T22:27:35Z</dcterms:modified>
</cp:coreProperties>
</file>