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7" r:id="rId3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2" userDrawn="1">
          <p15:clr>
            <a:srgbClr val="A4A3A4"/>
          </p15:clr>
        </p15:guide>
        <p15:guide id="3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8" y="-264"/>
      </p:cViewPr>
      <p:guideLst>
        <p:guide orient="horz" pos="2880"/>
        <p:guide pos="1622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1496484"/>
            <a:ext cx="3857625" cy="3183467"/>
          </a:xfrm>
        </p:spPr>
        <p:txBody>
          <a:bodyPr anchor="b"/>
          <a:lstStyle>
            <a:lvl1pPr algn="ctr">
              <a:defRPr sz="253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38" y="4802718"/>
            <a:ext cx="3857625" cy="2207683"/>
          </a:xfrm>
        </p:spPr>
        <p:txBody>
          <a:bodyPr/>
          <a:lstStyle>
            <a:lvl1pPr marL="0" indent="0" algn="ctr">
              <a:buNone/>
              <a:defRPr sz="1014"/>
            </a:lvl1pPr>
            <a:lvl2pPr marL="193076" indent="0" algn="ctr">
              <a:buNone/>
              <a:defRPr sz="845"/>
            </a:lvl2pPr>
            <a:lvl3pPr marL="386151" indent="0" algn="ctr">
              <a:buNone/>
              <a:defRPr sz="760"/>
            </a:lvl3pPr>
            <a:lvl4pPr marL="579227" indent="0" algn="ctr">
              <a:buNone/>
              <a:defRPr sz="676"/>
            </a:lvl4pPr>
            <a:lvl5pPr marL="772302" indent="0" algn="ctr">
              <a:buNone/>
              <a:defRPr sz="676"/>
            </a:lvl5pPr>
            <a:lvl6pPr marL="965378" indent="0" algn="ctr">
              <a:buNone/>
              <a:defRPr sz="676"/>
            </a:lvl6pPr>
            <a:lvl7pPr marL="1158453" indent="0" algn="ctr">
              <a:buNone/>
              <a:defRPr sz="676"/>
            </a:lvl7pPr>
            <a:lvl8pPr marL="1351529" indent="0" algn="ctr">
              <a:buNone/>
              <a:defRPr sz="676"/>
            </a:lvl8pPr>
            <a:lvl9pPr marL="1544604" indent="0" algn="ctr">
              <a:buNone/>
              <a:defRPr sz="676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70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6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0817" y="486835"/>
            <a:ext cx="110906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53616" y="486835"/>
            <a:ext cx="3262907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32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343" y="1497014"/>
            <a:ext cx="3858814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343" y="4802188"/>
            <a:ext cx="3858814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3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514" y="2279650"/>
            <a:ext cx="4436129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0514" y="6119813"/>
            <a:ext cx="4436129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70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3686" y="2433638"/>
            <a:ext cx="2141142" cy="58023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47087" y="2433638"/>
            <a:ext cx="2142728" cy="58023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90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3685" y="2241550"/>
            <a:ext cx="217603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3685" y="3340101"/>
            <a:ext cx="2176035" cy="491331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04264" y="2241550"/>
            <a:ext cx="2185551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04264" y="3340101"/>
            <a:ext cx="2185551" cy="491331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4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1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30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686" y="609600"/>
            <a:ext cx="1658989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7138" y="1316039"/>
            <a:ext cx="2602677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3686" y="2743200"/>
            <a:ext cx="1658989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50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04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686" y="609600"/>
            <a:ext cx="1658989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87138" y="1316039"/>
            <a:ext cx="2602677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3686" y="2743200"/>
            <a:ext cx="1658989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62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29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1179" y="487364"/>
            <a:ext cx="1108635" cy="77485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53686" y="487364"/>
            <a:ext cx="3175235" cy="774858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42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253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014">
                <a:solidFill>
                  <a:schemeClr val="tx1">
                    <a:tint val="75000"/>
                  </a:schemeClr>
                </a:solidFill>
              </a:defRPr>
            </a:lvl1pPr>
            <a:lvl2pPr marL="193076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15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9227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4pPr>
            <a:lvl5pPr marL="772302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5pPr>
            <a:lvl6pPr marL="965378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6pPr>
            <a:lvl7pPr marL="1158453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7pPr>
            <a:lvl8pPr marL="1351529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8pPr>
            <a:lvl9pPr marL="1544604" indent="0">
              <a:buNone/>
              <a:defRPr sz="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7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486835"/>
            <a:ext cx="4436269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4286" y="2241552"/>
            <a:ext cx="2175941" cy="1098549"/>
          </a:xfrm>
        </p:spPr>
        <p:txBody>
          <a:bodyPr anchor="b"/>
          <a:lstStyle>
            <a:lvl1pPr marL="0" indent="0">
              <a:buNone/>
              <a:defRPr sz="1014" b="1"/>
            </a:lvl1pPr>
            <a:lvl2pPr marL="193076" indent="0">
              <a:buNone/>
              <a:defRPr sz="845" b="1"/>
            </a:lvl2pPr>
            <a:lvl3pPr marL="386151" indent="0">
              <a:buNone/>
              <a:defRPr sz="760" b="1"/>
            </a:lvl3pPr>
            <a:lvl4pPr marL="579227" indent="0">
              <a:buNone/>
              <a:defRPr sz="676" b="1"/>
            </a:lvl4pPr>
            <a:lvl5pPr marL="772302" indent="0">
              <a:buNone/>
              <a:defRPr sz="676" b="1"/>
            </a:lvl5pPr>
            <a:lvl6pPr marL="965378" indent="0">
              <a:buNone/>
              <a:defRPr sz="676" b="1"/>
            </a:lvl6pPr>
            <a:lvl7pPr marL="1158453" indent="0">
              <a:buNone/>
              <a:defRPr sz="676" b="1"/>
            </a:lvl7pPr>
            <a:lvl8pPr marL="1351529" indent="0">
              <a:buNone/>
              <a:defRPr sz="676" b="1"/>
            </a:lvl8pPr>
            <a:lvl9pPr marL="1544604" indent="0">
              <a:buNone/>
              <a:defRPr sz="676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03897" y="2241552"/>
            <a:ext cx="2186657" cy="1098549"/>
          </a:xfrm>
        </p:spPr>
        <p:txBody>
          <a:bodyPr anchor="b"/>
          <a:lstStyle>
            <a:lvl1pPr marL="0" indent="0">
              <a:buNone/>
              <a:defRPr sz="1014" b="1"/>
            </a:lvl1pPr>
            <a:lvl2pPr marL="193076" indent="0">
              <a:buNone/>
              <a:defRPr sz="845" b="1"/>
            </a:lvl2pPr>
            <a:lvl3pPr marL="386151" indent="0">
              <a:buNone/>
              <a:defRPr sz="760" b="1"/>
            </a:lvl3pPr>
            <a:lvl4pPr marL="579227" indent="0">
              <a:buNone/>
              <a:defRPr sz="676" b="1"/>
            </a:lvl4pPr>
            <a:lvl5pPr marL="772302" indent="0">
              <a:buNone/>
              <a:defRPr sz="676" b="1"/>
            </a:lvl5pPr>
            <a:lvl6pPr marL="965378" indent="0">
              <a:buNone/>
              <a:defRPr sz="676" b="1"/>
            </a:lvl6pPr>
            <a:lvl7pPr marL="1158453" indent="0">
              <a:buNone/>
              <a:defRPr sz="676" b="1"/>
            </a:lvl7pPr>
            <a:lvl8pPr marL="1351529" indent="0">
              <a:buNone/>
              <a:defRPr sz="676" b="1"/>
            </a:lvl8pPr>
            <a:lvl9pPr marL="1544604" indent="0">
              <a:buNone/>
              <a:defRPr sz="676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1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62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3" cy="2133600"/>
          </a:xfrm>
        </p:spPr>
        <p:txBody>
          <a:bodyPr anchor="b"/>
          <a:lstStyle>
            <a:lvl1pPr>
              <a:defRPr sz="135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6657" y="1316568"/>
            <a:ext cx="2603897" cy="6498167"/>
          </a:xfrm>
        </p:spPr>
        <p:txBody>
          <a:bodyPr/>
          <a:lstStyle>
            <a:lvl1pPr>
              <a:defRPr sz="1351"/>
            </a:lvl1pPr>
            <a:lvl2pPr>
              <a:defRPr sz="1182"/>
            </a:lvl2pPr>
            <a:lvl3pPr>
              <a:defRPr sz="1014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4286" y="2743201"/>
            <a:ext cx="1658913" cy="5082117"/>
          </a:xfrm>
        </p:spPr>
        <p:txBody>
          <a:bodyPr/>
          <a:lstStyle>
            <a:lvl1pPr marL="0" indent="0">
              <a:buNone/>
              <a:defRPr sz="676"/>
            </a:lvl1pPr>
            <a:lvl2pPr marL="193076" indent="0">
              <a:buNone/>
              <a:defRPr sz="591"/>
            </a:lvl2pPr>
            <a:lvl3pPr marL="386151" indent="0">
              <a:buNone/>
              <a:defRPr sz="507"/>
            </a:lvl3pPr>
            <a:lvl4pPr marL="579227" indent="0">
              <a:buNone/>
              <a:defRPr sz="422"/>
            </a:lvl4pPr>
            <a:lvl5pPr marL="772302" indent="0">
              <a:buNone/>
              <a:defRPr sz="422"/>
            </a:lvl5pPr>
            <a:lvl6pPr marL="965378" indent="0">
              <a:buNone/>
              <a:defRPr sz="422"/>
            </a:lvl6pPr>
            <a:lvl7pPr marL="1158453" indent="0">
              <a:buNone/>
              <a:defRPr sz="422"/>
            </a:lvl7pPr>
            <a:lvl8pPr marL="1351529" indent="0">
              <a:buNone/>
              <a:defRPr sz="422"/>
            </a:lvl8pPr>
            <a:lvl9pPr marL="1544604" indent="0">
              <a:buNone/>
              <a:defRPr sz="42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7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3" cy="2133600"/>
          </a:xfrm>
        </p:spPr>
        <p:txBody>
          <a:bodyPr anchor="b"/>
          <a:lstStyle>
            <a:lvl1pPr>
              <a:defRPr sz="135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86657" y="1316568"/>
            <a:ext cx="2603897" cy="6498167"/>
          </a:xfrm>
        </p:spPr>
        <p:txBody>
          <a:bodyPr/>
          <a:lstStyle>
            <a:lvl1pPr marL="0" indent="0">
              <a:buNone/>
              <a:defRPr sz="1351"/>
            </a:lvl1pPr>
            <a:lvl2pPr marL="193076" indent="0">
              <a:buNone/>
              <a:defRPr sz="1182"/>
            </a:lvl2pPr>
            <a:lvl3pPr marL="386151" indent="0">
              <a:buNone/>
              <a:defRPr sz="1014"/>
            </a:lvl3pPr>
            <a:lvl4pPr marL="579227" indent="0">
              <a:buNone/>
              <a:defRPr sz="845"/>
            </a:lvl4pPr>
            <a:lvl5pPr marL="772302" indent="0">
              <a:buNone/>
              <a:defRPr sz="845"/>
            </a:lvl5pPr>
            <a:lvl6pPr marL="965378" indent="0">
              <a:buNone/>
              <a:defRPr sz="845"/>
            </a:lvl6pPr>
            <a:lvl7pPr marL="1158453" indent="0">
              <a:buNone/>
              <a:defRPr sz="845"/>
            </a:lvl7pPr>
            <a:lvl8pPr marL="1351529" indent="0">
              <a:buNone/>
              <a:defRPr sz="845"/>
            </a:lvl8pPr>
            <a:lvl9pPr marL="1544604" indent="0">
              <a:buNone/>
              <a:defRPr sz="84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4286" y="2743201"/>
            <a:ext cx="1658913" cy="5082117"/>
          </a:xfrm>
        </p:spPr>
        <p:txBody>
          <a:bodyPr/>
          <a:lstStyle>
            <a:lvl1pPr marL="0" indent="0">
              <a:buNone/>
              <a:defRPr sz="676"/>
            </a:lvl1pPr>
            <a:lvl2pPr marL="193076" indent="0">
              <a:buNone/>
              <a:defRPr sz="591"/>
            </a:lvl2pPr>
            <a:lvl3pPr marL="386151" indent="0">
              <a:buNone/>
              <a:defRPr sz="507"/>
            </a:lvl3pPr>
            <a:lvl4pPr marL="579227" indent="0">
              <a:buNone/>
              <a:defRPr sz="422"/>
            </a:lvl4pPr>
            <a:lvl5pPr marL="772302" indent="0">
              <a:buNone/>
              <a:defRPr sz="422"/>
            </a:lvl5pPr>
            <a:lvl6pPr marL="965378" indent="0">
              <a:buNone/>
              <a:defRPr sz="422"/>
            </a:lvl6pPr>
            <a:lvl7pPr marL="1158453" indent="0">
              <a:buNone/>
              <a:defRPr sz="422"/>
            </a:lvl7pPr>
            <a:lvl8pPr marL="1351529" indent="0">
              <a:buNone/>
              <a:defRPr sz="422"/>
            </a:lvl8pPr>
            <a:lvl9pPr marL="1544604" indent="0">
              <a:buNone/>
              <a:defRPr sz="42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99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53616" y="486835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53616" y="8475135"/>
            <a:ext cx="11572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2924-8D92-4608-BEA5-C55051EDE752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03785" y="8475135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32598" y="8475135"/>
            <a:ext cx="11572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22C9-D1B7-4500-B7C5-170FF38E0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386151" rtl="0" eaLnBrk="1" latinLnBrk="0" hangingPunct="1">
        <a:lnSpc>
          <a:spcPct val="90000"/>
        </a:lnSpc>
        <a:spcBef>
          <a:spcPct val="0"/>
        </a:spcBef>
        <a:buNone/>
        <a:defRPr sz="1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538" indent="-96538" algn="l" defTabSz="3861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1pPr>
      <a:lvl2pPr marL="289613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2pPr>
      <a:lvl3pPr marL="482689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5" kern="1200">
          <a:solidFill>
            <a:schemeClr val="tx1"/>
          </a:solidFill>
          <a:latin typeface="+mn-lt"/>
          <a:ea typeface="+mn-ea"/>
          <a:cs typeface="+mn-cs"/>
        </a:defRPr>
      </a:lvl3pPr>
      <a:lvl4pPr marL="675764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8840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1916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4991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8067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41142" indent="-96538" algn="l" defTabSz="386151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76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151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9227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2302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5378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8453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1529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4604" algn="l" defTabSz="38615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53686" y="487364"/>
            <a:ext cx="4436129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3686" y="2433638"/>
            <a:ext cx="4436129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53686" y="8475664"/>
            <a:ext cx="1157803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7EC2-BA23-4601-AAB7-09007A80E44F}" type="datetimeFigureOut">
              <a:rPr lang="pt-BR" smtClean="0"/>
              <a:pPr/>
              <a:t>15/06/2022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03398" y="8475664"/>
            <a:ext cx="173670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32012" y="8475664"/>
            <a:ext cx="1157803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7B40-AD37-41F6-8214-341BAFF2D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2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abrielnunes@compesa.com.br" TargetMode="External"/><Relationship Id="rId13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hyperlink" Target="mailto:naterciamcaraujo@hotmail.com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atianegois@compesa.com.br" TargetMode="External"/><Relationship Id="rId11" Type="http://schemas.openxmlformats.org/officeDocument/2006/relationships/image" Target="../media/image4.emf"/><Relationship Id="rId5" Type="http://schemas.openxmlformats.org/officeDocument/2006/relationships/hyperlink" Target="mailto:rosangelamonteiro@compesa.com.br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hyperlink" Target="mailto:nathaliasantos@compesa.com.br" TargetMode="External"/><Relationship Id="rId9" Type="http://schemas.openxmlformats.org/officeDocument/2006/relationships/hyperlink" Target="mailto:merciabrito@compesa.com.br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15" t="7837" r="15768"/>
          <a:stretch/>
        </p:blipFill>
        <p:spPr>
          <a:xfrm>
            <a:off x="-18734" y="1956829"/>
            <a:ext cx="5219384" cy="7187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-29580" y="118979"/>
            <a:ext cx="3585580" cy="715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solidFill>
                  <a:schemeClr val="tx1"/>
                </a:solidFill>
              </a:rPr>
              <a:t>COMO INICIAR A GESTÃO DE RESÍDUOS ELETROELETRÔNICOS AMBIENTALMENTE CORRETA EM UMA EMPRESA DE SANEAMENTO?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-63600" y="859490"/>
            <a:ext cx="5143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b="1" dirty="0"/>
              <a:t>Nathália Bandeira Carvalho dos Santos</a:t>
            </a:r>
            <a:r>
              <a:rPr lang="pt-PT" sz="800" b="1" baseline="30000" dirty="0"/>
              <a:t>1</a:t>
            </a:r>
            <a:r>
              <a:rPr lang="pt-PT" sz="800" b="1" dirty="0"/>
              <a:t>, Rosangela Monteiro Gomes</a:t>
            </a:r>
            <a:r>
              <a:rPr lang="pt-PT" sz="800" b="1" baseline="30000" dirty="0"/>
              <a:t>2</a:t>
            </a:r>
            <a:r>
              <a:rPr lang="pt-PT" sz="800" b="1" dirty="0"/>
              <a:t>,Tatiane Maria Lafayette Gois</a:t>
            </a:r>
            <a:r>
              <a:rPr lang="pt-PT" sz="800" b="1" baseline="30000" dirty="0"/>
              <a:t>3</a:t>
            </a:r>
            <a:r>
              <a:rPr lang="pt-PT" sz="800" b="1" dirty="0"/>
              <a:t>,Natercia Maria Correia de Araujo</a:t>
            </a:r>
            <a:r>
              <a:rPr lang="pt-PT" sz="800" b="1" baseline="30000" dirty="0"/>
              <a:t>4</a:t>
            </a:r>
            <a:r>
              <a:rPr lang="pt-PT" sz="800" b="1" dirty="0"/>
              <a:t>, Gabriel José de Brito Leite Nunes</a:t>
            </a:r>
            <a:r>
              <a:rPr lang="pt-PT" sz="800" b="1" baseline="30000" dirty="0"/>
              <a:t>5,</a:t>
            </a:r>
            <a:r>
              <a:rPr lang="pt-PT" sz="800" b="1" dirty="0"/>
              <a:t> Mercia Cristiane Brito dos Santos</a:t>
            </a:r>
            <a:r>
              <a:rPr lang="pt-PT" sz="800" b="1" baseline="30000" dirty="0"/>
              <a:t>6</a:t>
            </a:r>
            <a:r>
              <a:rPr lang="pt-PT" sz="800" b="1" dirty="0"/>
              <a:t>.</a:t>
            </a:r>
            <a:endParaRPr lang="pt-BR" sz="800" b="1" dirty="0"/>
          </a:p>
          <a:p>
            <a:pPr algn="ctr"/>
            <a:r>
              <a:rPr lang="pt-PT" sz="900" b="1" dirty="0"/>
              <a:t> </a:t>
            </a:r>
            <a:r>
              <a:rPr lang="pt-PT" sz="900" i="1" dirty="0" smtClean="0"/>
              <a:t>Companhia </a:t>
            </a:r>
            <a:r>
              <a:rPr lang="pt-PT" sz="900" i="1" dirty="0"/>
              <a:t>Pernambucana de Saneamento, Pernambuco</a:t>
            </a:r>
            <a:r>
              <a:rPr lang="pt-PT" sz="900" i="1" dirty="0">
                <a:hlinkClick r:id="rId4"/>
              </a:rPr>
              <a:t>,nathaliasantos@compesa.com.br</a:t>
            </a:r>
            <a:endParaRPr lang="pt-BR" sz="900" dirty="0"/>
          </a:p>
          <a:p>
            <a:pPr lvl="0" algn="ctr"/>
            <a:r>
              <a:rPr lang="pt-PT" sz="900" i="1" dirty="0"/>
              <a:t>Companhia Pernambucana de Saneamento,Pernambuco</a:t>
            </a:r>
            <a:r>
              <a:rPr lang="pt-PT" sz="900" i="1" dirty="0">
                <a:hlinkClick r:id="rId5"/>
              </a:rPr>
              <a:t>,rosangelamonteiro@compesa.com.br</a:t>
            </a:r>
            <a:endParaRPr lang="pt-BR" sz="900" dirty="0"/>
          </a:p>
          <a:p>
            <a:pPr lvl="0" algn="ctr"/>
            <a:r>
              <a:rPr lang="pt-PT" sz="900" i="1" dirty="0"/>
              <a:t>Companhia Pernambucana de Saneamento,Pernambuco</a:t>
            </a:r>
            <a:r>
              <a:rPr lang="pt-PT" sz="900" i="1" dirty="0">
                <a:hlinkClick r:id="rId6"/>
              </a:rPr>
              <a:t>,tatianegois@compesa.com.br</a:t>
            </a:r>
            <a:endParaRPr lang="pt-BR" sz="900" dirty="0"/>
          </a:p>
          <a:p>
            <a:pPr lvl="0" algn="ctr"/>
            <a:r>
              <a:rPr lang="pt-PT" sz="900" i="1" dirty="0"/>
              <a:t>Prefeitura do Recife,Pernambuco</a:t>
            </a:r>
            <a:r>
              <a:rPr lang="pt-PT" sz="900" i="1" dirty="0">
                <a:hlinkClick r:id="rId7"/>
              </a:rPr>
              <a:t>,naterciamcaraujo@hotmail.com</a:t>
            </a:r>
            <a:endParaRPr lang="pt-BR" sz="900" dirty="0"/>
          </a:p>
          <a:p>
            <a:pPr lvl="0" algn="ctr"/>
            <a:r>
              <a:rPr lang="pt-PT" sz="900" i="1" dirty="0"/>
              <a:t>Companhia Pernambucana de Saneamento,Pernambuco</a:t>
            </a:r>
            <a:r>
              <a:rPr lang="pt-PT" sz="900" i="1" dirty="0">
                <a:hlinkClick r:id="rId8"/>
              </a:rPr>
              <a:t>,gabrielnunes@compesa.com.br</a:t>
            </a:r>
            <a:endParaRPr lang="pt-BR" sz="900" dirty="0"/>
          </a:p>
          <a:p>
            <a:pPr lvl="0" algn="ctr"/>
            <a:r>
              <a:rPr lang="pt-PT" sz="900" i="1" dirty="0"/>
              <a:t>Companhia Pernambucana de Saneamento,Pernambuco</a:t>
            </a:r>
            <a:r>
              <a:rPr lang="pt-PT" sz="900" i="1" dirty="0">
                <a:hlinkClick r:id="rId9"/>
              </a:rPr>
              <a:t>,merciabrito@compesa.com.br</a:t>
            </a:r>
            <a:endParaRPr lang="pt-BR" sz="900" dirty="0"/>
          </a:p>
          <a:p>
            <a:pPr algn="ctr"/>
            <a:r>
              <a:rPr lang="pt-PT" sz="900" i="1" dirty="0"/>
              <a:t> </a:t>
            </a:r>
            <a:endParaRPr lang="pt-BR" sz="900" dirty="0"/>
          </a:p>
          <a:p>
            <a:pPr algn="ctr"/>
            <a:endParaRPr lang="pt-BR" sz="900" b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3149"/>
            <a:ext cx="68879" cy="35243"/>
          </a:xfrm>
          <a:prstGeom prst="rect">
            <a:avLst/>
          </a:prstGeom>
        </p:spPr>
      </p:pic>
      <p:sp>
        <p:nvSpPr>
          <p:cNvPr id="26" name="Text Box 2409"/>
          <p:cNvSpPr txBox="1">
            <a:spLocks noChangeArrowheads="1"/>
          </p:cNvSpPr>
          <p:nvPr/>
        </p:nvSpPr>
        <p:spPr bwMode="auto">
          <a:xfrm>
            <a:off x="-18567" y="2108658"/>
            <a:ext cx="2435657" cy="20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8" tIns="51088" rIns="102178" bIns="51088" anchor="ctr">
            <a:spAutoFit/>
          </a:bodyPr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PT" sz="900" dirty="0" smtClean="0">
                <a:latin typeface="+mn-lt"/>
              </a:rPr>
              <a:t>A Lei </a:t>
            </a:r>
            <a:r>
              <a:rPr lang="pt-PT" sz="900" dirty="0">
                <a:latin typeface="+mn-lt"/>
              </a:rPr>
              <a:t>12.305/2010, que institui a Política Nacional de Resíduos Sólidos dispõe sobre as diretrizes relativas à gestão integrada e ao </a:t>
            </a:r>
            <a:r>
              <a:rPr lang="pt-PT" sz="900" dirty="0" smtClean="0">
                <a:latin typeface="+mn-lt"/>
              </a:rPr>
              <a:t>ge</a:t>
            </a:r>
            <a:r>
              <a:rPr lang="pt-PT" sz="900" dirty="0">
                <a:latin typeface="+mn-lt"/>
              </a:rPr>
              <a:t>objetivo implantar o sistema de coleta e destinação de resíduos eletroeletrônicos das linhas marrom, azul e verde nas unidades da Compesa intitulado “Programa de Coleta e Destinação de Resíduos Eletroletrônicos”, assim incentivando os colaboradores ao realizarem o descarte corretos dos REEs, bem como geração de renda para jovens de regiões periféricas de comunidades do município de Olinda, Pernambuco</a:t>
            </a:r>
            <a:r>
              <a:rPr lang="pt-PT" sz="900" dirty="0" smtClean="0">
                <a:latin typeface="+mn-lt"/>
              </a:rPr>
              <a:t>.</a:t>
            </a:r>
            <a:endParaRPr lang="pt-BR" altLang="pt-BR" sz="900" dirty="0">
              <a:latin typeface="+mn-lt"/>
            </a:endParaRPr>
          </a:p>
          <a:p>
            <a:pPr algn="just" eaLnBrk="1" hangingPunct="1"/>
            <a:endParaRPr lang="pt-BR" altLang="pt-BR" sz="900" dirty="0">
              <a:latin typeface="Times New Roman" panose="02020603050405020304" pitchFamily="18" charset="0"/>
            </a:endParaRPr>
          </a:p>
        </p:txBody>
      </p:sp>
      <p:sp>
        <p:nvSpPr>
          <p:cNvPr id="27" name="Rectangle 3166"/>
          <p:cNvSpPr>
            <a:spLocks noChangeArrowheads="1"/>
          </p:cNvSpPr>
          <p:nvPr/>
        </p:nvSpPr>
        <p:spPr bwMode="auto">
          <a:xfrm>
            <a:off x="2804936" y="5913206"/>
            <a:ext cx="2418651" cy="1601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102178" tIns="51088" rIns="102178" bIns="51088" anchor="ctr"/>
          <a:lstStyle/>
          <a:p>
            <a:pPr algn="ctr" defTabSz="1020763">
              <a:defRPr/>
            </a:pPr>
            <a:r>
              <a:rPr lang="pt-BR" sz="1200" b="1" dirty="0"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28" name="Text Box 3177"/>
          <p:cNvSpPr txBox="1">
            <a:spLocks noChangeArrowheads="1"/>
          </p:cNvSpPr>
          <p:nvPr/>
        </p:nvSpPr>
        <p:spPr bwMode="auto">
          <a:xfrm>
            <a:off x="-18567" y="4097225"/>
            <a:ext cx="2430230" cy="147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102178" tIns="51088" rIns="102178" bIns="51088" anchor="ctr"/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sz="1200" b="1" dirty="0">
                <a:latin typeface="+mn-lt"/>
              </a:rPr>
              <a:t>Materiais e Métodos</a:t>
            </a:r>
          </a:p>
        </p:txBody>
      </p:sp>
      <p:sp>
        <p:nvSpPr>
          <p:cNvPr id="30" name="Text Box 3415"/>
          <p:cNvSpPr txBox="1">
            <a:spLocks noChangeArrowheads="1"/>
          </p:cNvSpPr>
          <p:nvPr/>
        </p:nvSpPr>
        <p:spPr bwMode="auto">
          <a:xfrm>
            <a:off x="4364" y="1949267"/>
            <a:ext cx="2430230" cy="1593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102178" tIns="51088" rIns="102178" bIns="51088" anchor="ctr"/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sz="1200" b="1" dirty="0">
                <a:latin typeface="+mn-lt"/>
              </a:rPr>
              <a:t>Introdução</a:t>
            </a:r>
          </a:p>
        </p:txBody>
      </p:sp>
      <p:sp>
        <p:nvSpPr>
          <p:cNvPr id="31" name="Text Box 3416"/>
          <p:cNvSpPr txBox="1">
            <a:spLocks noChangeArrowheads="1"/>
          </p:cNvSpPr>
          <p:nvPr/>
        </p:nvSpPr>
        <p:spPr bwMode="auto">
          <a:xfrm>
            <a:off x="2929811" y="5724151"/>
            <a:ext cx="2566520" cy="21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800" b="1" dirty="0" smtClean="0">
                <a:latin typeface="+mn-lt"/>
              </a:rPr>
              <a:t>Fotografia 4: </a:t>
            </a:r>
            <a:r>
              <a:rPr lang="pt-PT" sz="800" dirty="0">
                <a:latin typeface="+mn-lt"/>
              </a:rPr>
              <a:t>coleta dos REEs pela </a:t>
            </a:r>
            <a:r>
              <a:rPr lang="pt-PT" sz="800" dirty="0" smtClean="0">
                <a:latin typeface="+mn-lt"/>
              </a:rPr>
              <a:t>COOCECIPE.</a:t>
            </a:r>
            <a:endParaRPr lang="pt-BR" altLang="pt-BR" sz="800" dirty="0">
              <a:latin typeface="+mn-lt"/>
            </a:endParaRPr>
          </a:p>
        </p:txBody>
      </p:sp>
      <p:sp>
        <p:nvSpPr>
          <p:cNvPr id="33" name="Text Box 3658"/>
          <p:cNvSpPr txBox="1">
            <a:spLocks noChangeArrowheads="1"/>
          </p:cNvSpPr>
          <p:nvPr/>
        </p:nvSpPr>
        <p:spPr bwMode="auto">
          <a:xfrm>
            <a:off x="2839183" y="1956829"/>
            <a:ext cx="2306131" cy="159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102178" tIns="51088" rIns="102178" bIns="51088" anchor="ctr"/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sz="1200" b="1" dirty="0">
                <a:solidFill>
                  <a:srgbClr val="000000"/>
                </a:solidFill>
                <a:latin typeface="+mn-lt"/>
              </a:rPr>
              <a:t>Resultados e Discussão</a:t>
            </a:r>
          </a:p>
        </p:txBody>
      </p:sp>
      <p:sp>
        <p:nvSpPr>
          <p:cNvPr id="34" name="Text Box 3660"/>
          <p:cNvSpPr txBox="1">
            <a:spLocks noChangeArrowheads="1"/>
          </p:cNvSpPr>
          <p:nvPr/>
        </p:nvSpPr>
        <p:spPr bwMode="auto">
          <a:xfrm>
            <a:off x="2850956" y="8023033"/>
            <a:ext cx="2366553" cy="1738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102178" tIns="51088" rIns="102178" bIns="51088" anchor="ctr"/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sz="1200" b="1" dirty="0">
                <a:latin typeface="Times New Roman" panose="02020603050405020304" pitchFamily="18" charset="0"/>
              </a:rPr>
              <a:t>Referências</a:t>
            </a:r>
          </a:p>
        </p:txBody>
      </p:sp>
      <p:sp>
        <p:nvSpPr>
          <p:cNvPr id="44" name="Text Box 3930"/>
          <p:cNvSpPr txBox="1">
            <a:spLocks noChangeArrowheads="1"/>
          </p:cNvSpPr>
          <p:nvPr/>
        </p:nvSpPr>
        <p:spPr bwMode="auto">
          <a:xfrm>
            <a:off x="2765920" y="2054340"/>
            <a:ext cx="2348814" cy="2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968375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968375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968375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968375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968375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pt-BR" altLang="pt-BR" sz="800" dirty="0">
              <a:latin typeface="Times New Roman" panose="02020603050405020304" pitchFamily="18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798417" y="6020859"/>
            <a:ext cx="243295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1000" dirty="0">
                <a:ea typeface="Times New Roman" panose="02020603050405020304" pitchFamily="18" charset="0"/>
              </a:rPr>
              <a:t>O programa ocasionou nos </a:t>
            </a:r>
            <a:r>
              <a:rPr lang="pt-PT" sz="1000" dirty="0" smtClean="0">
                <a:ea typeface="Times New Roman" panose="02020603050405020304" pitchFamily="18" charset="0"/>
              </a:rPr>
              <a:t>colaboradores a conscientização do descarte </a:t>
            </a:r>
            <a:r>
              <a:rPr lang="pt-PT" sz="1000" dirty="0">
                <a:ea typeface="Times New Roman" panose="02020603050405020304" pitchFamily="18" charset="0"/>
              </a:rPr>
              <a:t>corretos dos REEs, bem como geração de renda para jovens de regiões periféricas de comunidades do município de Olinda, Pernambuco.</a:t>
            </a:r>
            <a:endParaRPr lang="pt-BR" sz="1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endParaRPr lang="pt-BR" sz="9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371"/>
          <p:cNvSpPr>
            <a:spLocks noChangeArrowheads="1"/>
          </p:cNvSpPr>
          <p:nvPr/>
        </p:nvSpPr>
        <p:spPr bwMode="auto">
          <a:xfrm>
            <a:off x="12993797" y="12043632"/>
            <a:ext cx="4321310" cy="432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85" tIns="41043" rIns="82085" bIns="41043" anchor="ctr">
            <a:spAutoFit/>
          </a:bodyPr>
          <a:lstStyle/>
          <a:p>
            <a:pPr algn="just">
              <a:defRPr/>
            </a:pPr>
            <a:r>
              <a:rPr lang="pt-BR" sz="4200" dirty="0">
                <a:latin typeface="+mj-lt"/>
                <a:cs typeface="Arial" pitchFamily="34" charset="0"/>
              </a:rPr>
              <a:t>*Fotografias oriundas da aula prática ministrada sobre Extração de DNA.</a:t>
            </a:r>
            <a:endParaRPr lang="pt-BR" sz="4200" dirty="0">
              <a:latin typeface="Times New Roman" pitchFamily="18" charset="0"/>
            </a:endParaRPr>
          </a:p>
          <a:p>
            <a:pPr>
              <a:defRPr/>
            </a:pPr>
            <a:r>
              <a:rPr lang="pt-BR" sz="4400" dirty="0">
                <a:latin typeface="Arial" charset="0"/>
              </a:rPr>
              <a:t> </a:t>
            </a:r>
          </a:p>
          <a:p>
            <a:pPr algn="just">
              <a:lnSpc>
                <a:spcPct val="120000"/>
              </a:lnSpc>
              <a:defRPr/>
            </a:pP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3071" y="53549"/>
            <a:ext cx="784306" cy="8088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2"/>
          <a:srcRect l="-484" t="6211" r="75073" b="57872"/>
          <a:stretch/>
        </p:blipFill>
        <p:spPr>
          <a:xfrm>
            <a:off x="3288000" y="53549"/>
            <a:ext cx="855825" cy="7157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3"/>
          <a:srcRect l="2981" t="7492" r="1891" b="3210"/>
          <a:stretch/>
        </p:blipFill>
        <p:spPr>
          <a:xfrm>
            <a:off x="66955" y="4299254"/>
            <a:ext cx="2184816" cy="102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95" y="5706183"/>
            <a:ext cx="2049964" cy="109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648834" y="6844322"/>
            <a:ext cx="916700" cy="163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8000" y="3973057"/>
            <a:ext cx="1377511" cy="1747313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866992" y="6719584"/>
            <a:ext cx="351058" cy="48833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885794" y="5245815"/>
            <a:ext cx="351058" cy="48833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 Box 3416"/>
          <p:cNvSpPr txBox="1">
            <a:spLocks noChangeArrowheads="1"/>
          </p:cNvSpPr>
          <p:nvPr/>
        </p:nvSpPr>
        <p:spPr bwMode="auto">
          <a:xfrm>
            <a:off x="-31767" y="8196863"/>
            <a:ext cx="2098675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algn="ctr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800" b="1" dirty="0">
                <a:latin typeface="+mn-lt"/>
              </a:rPr>
              <a:t>Fotografias 1,2 e 3:  </a:t>
            </a:r>
            <a:r>
              <a:rPr lang="pt-BR" altLang="pt-BR" sz="800" dirty="0">
                <a:latin typeface="+mn-lt"/>
              </a:rPr>
              <a:t>Fotos oriundas </a:t>
            </a:r>
            <a:r>
              <a:rPr lang="pt-BR" altLang="pt-BR" sz="800" dirty="0" smtClean="0">
                <a:latin typeface="+mn-lt"/>
              </a:rPr>
              <a:t>do Programa de destinação e coleta dos Resíduos Eletroeletrônicos na </a:t>
            </a:r>
            <a:r>
              <a:rPr lang="pt-BR" altLang="pt-BR" sz="800" dirty="0" err="1" smtClean="0">
                <a:latin typeface="+mn-lt"/>
              </a:rPr>
              <a:t>Compesa</a:t>
            </a:r>
            <a:r>
              <a:rPr lang="pt-BR" altLang="pt-BR" sz="800" dirty="0" smtClean="0">
                <a:latin typeface="+mn-lt"/>
              </a:rPr>
              <a:t>.</a:t>
            </a:r>
            <a:endParaRPr lang="pt-BR" altLang="pt-BR" sz="800" dirty="0"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60492" y="2108658"/>
            <a:ext cx="2457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71120" algn="just">
              <a:spcBef>
                <a:spcPts val="520"/>
              </a:spcBef>
              <a:spcAft>
                <a:spcPts val="0"/>
              </a:spcAft>
            </a:pPr>
            <a:r>
              <a:rPr lang="pt-PT" sz="1000" dirty="0">
                <a:ea typeface="Times New Roman" panose="02020603050405020304" pitchFamily="18" charset="0"/>
              </a:rPr>
              <a:t>O Programa foi implementado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em 2021 na Compesa, tendo coletores em dezesseis gerências e mais dois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coletores no prédio sede da Companhia, conseguindo assim atingir desde a Região Metropolitana do Recife ao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interior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estado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Pernambuco,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conseguindo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coletar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um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total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2.500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kg,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até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presente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momento,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contribuindo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para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realizar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geração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renda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para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comunidades,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bem como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a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mitigação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riscos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e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danos</a:t>
            </a:r>
            <a:r>
              <a:rPr lang="pt-PT" sz="1000" spc="5" dirty="0">
                <a:ea typeface="Times New Roman" panose="02020603050405020304" pitchFamily="18" charset="0"/>
              </a:rPr>
              <a:t> </a:t>
            </a:r>
            <a:r>
              <a:rPr lang="pt-PT" sz="1000" dirty="0">
                <a:ea typeface="Times New Roman" panose="02020603050405020304" pitchFamily="18" charset="0"/>
              </a:rPr>
              <a:t>ambientais.</a:t>
            </a:r>
            <a:endParaRPr lang="pt-BR" sz="1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50955" y="8204424"/>
            <a:ext cx="2346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algn="just">
              <a:spcBef>
                <a:spcPts val="295"/>
              </a:spcBef>
              <a:spcAft>
                <a:spcPts val="0"/>
              </a:spcAft>
            </a:pPr>
            <a:r>
              <a:rPr lang="pt-PT" sz="1000" dirty="0">
                <a:ea typeface="Times New Roman" panose="02020603050405020304" pitchFamily="18" charset="0"/>
              </a:rPr>
              <a:t>BRASIL. Lei nº 12.305, de 02 de agosto de 2010 – Política Nacional de Resíduos Sólidos, Brasília, DF, ago 2010.</a:t>
            </a:r>
            <a:endParaRPr lang="pt-BR" sz="1000" dirty="0">
              <a:ea typeface="Times New Roman" panose="02020603050405020304" pitchFamily="18" charset="0"/>
            </a:endParaRPr>
          </a:p>
        </p:txBody>
      </p:sp>
      <p:sp>
        <p:nvSpPr>
          <p:cNvPr id="32" name="Text Box 3660"/>
          <p:cNvSpPr txBox="1">
            <a:spLocks noChangeArrowheads="1"/>
          </p:cNvSpPr>
          <p:nvPr/>
        </p:nvSpPr>
        <p:spPr bwMode="auto">
          <a:xfrm>
            <a:off x="2834070" y="7170664"/>
            <a:ext cx="2366553" cy="1738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102178" tIns="51088" rIns="102178" bIns="51088" anchor="ctr"/>
          <a:lstStyle>
            <a:lvl1pPr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1pPr>
            <a:lvl2pPr marL="742950" indent="-28575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2pPr>
            <a:lvl3pPr marL="11430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3pPr>
            <a:lvl4pPr marL="16002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4pPr>
            <a:lvl5pPr marL="2057400" indent="-228600" defTabSz="1020763" eaLnBrk="0" hangingPunct="0"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5pPr>
            <a:lvl6pPr marL="25146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6pPr>
            <a:lvl7pPr marL="29718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7pPr>
            <a:lvl8pPr marL="34290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8pPr>
            <a:lvl9pPr marL="3886200" indent="-228600" algn="ctr" defTabSz="1020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sz="1200" b="1" dirty="0" smtClean="0">
                <a:latin typeface="+mn-lt"/>
              </a:rPr>
              <a:t>Agradecimentos</a:t>
            </a:r>
            <a:endParaRPr lang="pt-BR" sz="1200" b="1" dirty="0"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03125" y="7315147"/>
            <a:ext cx="25717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930" marR="78740" algn="just">
              <a:spcBef>
                <a:spcPts val="575"/>
              </a:spcBef>
              <a:spcAft>
                <a:spcPts val="0"/>
              </a:spcAft>
            </a:pPr>
            <a:r>
              <a:rPr lang="pt-PT" sz="1000" dirty="0">
                <a:ea typeface="Times New Roman" panose="02020603050405020304" pitchFamily="18" charset="0"/>
              </a:rPr>
              <a:t>A Compesa agradece a oportunidade de implementar, a todos os colaboradores que aderiram essa inicitava, e a COOCECIPE pela parceria firmada.</a:t>
            </a:r>
            <a:endParaRPr lang="pt-BR" sz="1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02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336</Words>
  <Application>Microsoft Office PowerPoint</Application>
  <PresentationFormat>Apresentação na tela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Times New Roman</vt:lpstr>
      <vt:lpstr>Tema do Office</vt:lpstr>
      <vt:lpstr>Personalizar design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Oliveira</dc:creator>
  <cp:lastModifiedBy>Tatiane Maria Lafayette Gois</cp:lastModifiedBy>
  <cp:revision>36</cp:revision>
  <dcterms:created xsi:type="dcterms:W3CDTF">2016-06-15T17:53:38Z</dcterms:created>
  <dcterms:modified xsi:type="dcterms:W3CDTF">2022-06-15T19:46:39Z</dcterms:modified>
</cp:coreProperties>
</file>