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2204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84408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26612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68815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11019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53223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95427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37631" algn="l" defTabSz="44220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8494" autoAdjust="0"/>
  </p:normalViewPr>
  <p:slideViewPr>
    <p:cSldViewPr snapToGrid="0">
      <p:cViewPr varScale="1">
        <p:scale>
          <a:sx n="19" d="100"/>
          <a:sy n="19" d="100"/>
        </p:scale>
        <p:origin x="-1027" y="-221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241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A506B-E2AF-47EF-8931-F4D8C91B5F45}" type="doc">
      <dgm:prSet loTypeId="urn:microsoft.com/office/officeart/2005/8/layout/bProcess3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5514EDD4-8482-4106-B5FA-5DC18D972B6F}">
      <dgm:prSet phldrT="[Texto]" custT="1"/>
      <dgm:spPr/>
      <dgm:t>
        <a:bodyPr/>
        <a:lstStyle/>
        <a:p>
          <a:r>
            <a:rPr lang="pt-BR" sz="23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Coleta das amostras</a:t>
          </a:r>
        </a:p>
      </dgm:t>
    </dgm:pt>
    <dgm:pt modelId="{7D11890E-68D2-4AAB-A695-96BE24431983}" type="parTrans" cxnId="{814F5EF7-DF0F-40F5-9FE5-AF63349B83ED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EFBEDC8-B902-40CC-AAF1-C36B0F9CE72B}" type="sibTrans" cxnId="{814F5EF7-DF0F-40F5-9FE5-AF63349B83ED}">
      <dgm:prSet/>
      <dgm:spPr>
        <a:ln w="12700"/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B7E9BB4-0A59-4963-996A-5625838D0393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Laboratório de biologia molecular da UFABC</a:t>
          </a:r>
        </a:p>
      </dgm:t>
    </dgm:pt>
    <dgm:pt modelId="{497E100A-772A-4A7A-8421-245337723095}" type="parTrans" cxnId="{4F70B004-D8C9-49F2-B5FA-B6A7FE5297A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21AB62F-A56F-45AF-8C80-7091FE83DC69}" type="sibTrans" cxnId="{4F70B004-D8C9-49F2-B5FA-B6A7FE5297A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7F0F33A-1A5D-481A-BC8E-65F41ACEBCB6}">
      <dgm:prSet phldrT="[Texto]" custT="1"/>
      <dgm:spPr/>
      <dgm:t>
        <a:bodyPr/>
        <a:lstStyle/>
        <a:p>
          <a:pPr algn="l"/>
          <a:r>
            <a:rPr lang="pt-PT" sz="2300" b="1" dirty="0">
              <a:solidFill>
                <a:schemeClr val="tx1"/>
              </a:solidFill>
            </a:rPr>
            <a:t>Precipitação e concentração viral por </a:t>
          </a:r>
          <a:r>
            <a:rPr lang="pt-PT" sz="2300" b="1" dirty="0" err="1">
              <a:solidFill>
                <a:schemeClr val="tx1"/>
              </a:solidFill>
            </a:rPr>
            <a:t>polietilenoglicol</a:t>
          </a:r>
          <a:r>
            <a:rPr lang="pt-PT" sz="2300" b="1" dirty="0">
              <a:solidFill>
                <a:schemeClr val="tx1"/>
              </a:solidFill>
            </a:rPr>
            <a:t> (PEG)</a:t>
          </a:r>
          <a:endParaRPr lang="pt-BR" sz="2300" b="1" dirty="0">
            <a:solidFill>
              <a:schemeClr val="tx1"/>
            </a:solidFill>
          </a:endParaRPr>
        </a:p>
      </dgm:t>
    </dgm:pt>
    <dgm:pt modelId="{FF0D4F73-9C79-4B48-8A7C-6E81F2E71071}" type="parTrans" cxnId="{A6B7AC61-01DC-48E0-B140-C9174C3E94C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51D62A8-AA18-4FBA-B280-D814CC1E7F0E}" type="sibTrans" cxnId="{A6B7AC61-01DC-48E0-B140-C9174C3E94C9}">
      <dgm:prSet/>
      <dgm:spPr>
        <a:ln w="12700"/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92FC739-F69A-47E5-A53A-E606F4611A72}">
      <dgm:prSet phldrT="[Texto]" custT="1"/>
      <dgm:spPr/>
      <dgm:t>
        <a:bodyPr/>
        <a:lstStyle/>
        <a:p>
          <a:r>
            <a:rPr lang="pt-PT" sz="2300" b="1" dirty="0">
              <a:solidFill>
                <a:schemeClr val="tx1"/>
              </a:solidFill>
            </a:rPr>
            <a:t>Extração do RNA </a:t>
          </a:r>
          <a:endParaRPr lang="pt-BR" sz="2300" b="1" dirty="0">
            <a:solidFill>
              <a:schemeClr val="tx1"/>
            </a:solidFill>
          </a:endParaRPr>
        </a:p>
      </dgm:t>
    </dgm:pt>
    <dgm:pt modelId="{9AB95772-FD7B-4B11-88AF-3AD68E52FAE0}" type="parTrans" cxnId="{34425837-4062-41E0-AC2A-5470F5280C3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9D06D5E-BF89-4E15-836C-92DE1307DA09}" type="sibTrans" cxnId="{34425837-4062-41E0-AC2A-5470F5280C3F}">
      <dgm:prSet/>
      <dgm:spPr>
        <a:ln w="12700"/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7DB62C0-A9D5-42B4-8E13-4C302B83E755}">
      <dgm:prSet phldrT="[Texto]" custT="1"/>
      <dgm:spPr/>
      <dgm:t>
        <a:bodyPr/>
        <a:lstStyle/>
        <a:p>
          <a:r>
            <a:rPr lang="pt-PT" sz="2300" b="1" dirty="0">
              <a:solidFill>
                <a:schemeClr val="tx1"/>
              </a:solidFill>
            </a:rPr>
            <a:t>Identificação e quantificação -&gt; </a:t>
          </a:r>
          <a:r>
            <a:rPr lang="pt-PT" sz="2300" b="1" dirty="0" err="1">
              <a:solidFill>
                <a:schemeClr val="tx1"/>
              </a:solidFill>
            </a:rPr>
            <a:t>RT-qPCR</a:t>
          </a:r>
          <a:endParaRPr lang="pt-BR" sz="2300" b="1" dirty="0">
            <a:solidFill>
              <a:schemeClr val="tx1"/>
            </a:solidFill>
          </a:endParaRPr>
        </a:p>
      </dgm:t>
    </dgm:pt>
    <dgm:pt modelId="{EB182AEB-8F95-4E9A-86A6-D95F03858730}" type="parTrans" cxnId="{5FB9A27A-F674-49E0-8010-A68142BBBFF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3FE0D3E-F465-4761-89AF-9003AB6DAE80}" type="sibTrans" cxnId="{5FB9A27A-F674-49E0-8010-A68142BBBFF0}">
      <dgm:prSet/>
      <dgm:spPr>
        <a:ln w="12700"/>
      </dgm:spPr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B5E184B-0B44-4085-9ED3-2FDBB5A48A8B}">
      <dgm:prSet phldrT="[Texto]" custT="1"/>
      <dgm:spPr/>
      <dgm:t>
        <a:bodyPr/>
        <a:lstStyle/>
        <a:p>
          <a:r>
            <a:rPr lang="pt-PT" sz="1600" dirty="0">
              <a:solidFill>
                <a:schemeClr val="tx1"/>
              </a:solidFill>
            </a:rPr>
            <a:t>Mini Kit </a:t>
          </a:r>
          <a:r>
            <a:rPr lang="pt-PT" sz="1600" dirty="0" err="1">
              <a:solidFill>
                <a:schemeClr val="tx1"/>
              </a:solidFill>
            </a:rPr>
            <a:t>PureLink</a:t>
          </a:r>
          <a:r>
            <a:rPr lang="pt-PT" sz="1600" dirty="0">
              <a:solidFill>
                <a:schemeClr val="tx1"/>
              </a:solidFill>
            </a:rPr>
            <a:t>™ Viral RNA / DNA (</a:t>
          </a:r>
          <a:r>
            <a:rPr lang="pt-PT" sz="1600" dirty="0" err="1">
              <a:solidFill>
                <a:schemeClr val="tx1"/>
              </a:solidFill>
            </a:rPr>
            <a:t>Thermo</a:t>
          </a:r>
          <a:r>
            <a:rPr lang="pt-PT" sz="1600" dirty="0">
              <a:solidFill>
                <a:schemeClr val="tx1"/>
              </a:solidFill>
            </a:rPr>
            <a:t> Fisher </a:t>
          </a:r>
          <a:r>
            <a:rPr lang="pt-PT" sz="1600" dirty="0" err="1">
              <a:solidFill>
                <a:schemeClr val="tx1"/>
              </a:solidFill>
            </a:rPr>
            <a:t>Scientific</a:t>
          </a:r>
          <a:r>
            <a:rPr lang="pt-PT" sz="1600" dirty="0">
              <a:solidFill>
                <a:schemeClr val="tx1"/>
              </a:solidFill>
            </a:rPr>
            <a:t>)</a:t>
          </a:r>
          <a:endParaRPr lang="pt-BR" sz="1600" dirty="0">
            <a:solidFill>
              <a:schemeClr val="tx1"/>
            </a:solidFill>
          </a:endParaRPr>
        </a:p>
      </dgm:t>
    </dgm:pt>
    <dgm:pt modelId="{61857CD1-B905-4E24-9391-8FF1989D0CE0}" type="parTrans" cxnId="{BE368AB1-288F-4BC7-9EB8-725D6A26B8F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9265F4B-613D-4CC9-AE21-A84A94601616}" type="sibTrans" cxnId="{BE368AB1-288F-4BC7-9EB8-725D6A26B8F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B36D87-6D68-4C6E-804E-B5F20DCD54DA}">
      <dgm:prSet phldrT="[Texto]" custT="1"/>
      <dgm:spPr/>
      <dgm:t>
        <a:bodyPr/>
        <a:lstStyle/>
        <a:p>
          <a:r>
            <a:rPr lang="pt-PT" sz="1600" dirty="0">
              <a:solidFill>
                <a:schemeClr val="tx1"/>
              </a:solidFill>
            </a:rPr>
            <a:t>kit 2019-nCoV </a:t>
          </a:r>
          <a:r>
            <a:rPr lang="pt-PT" sz="1600" dirty="0" err="1">
              <a:solidFill>
                <a:schemeClr val="tx1"/>
              </a:solidFill>
            </a:rPr>
            <a:t>TaqMan</a:t>
          </a:r>
          <a:r>
            <a:rPr lang="pt-PT" sz="1600" dirty="0">
              <a:solidFill>
                <a:schemeClr val="tx1"/>
              </a:solidFill>
            </a:rPr>
            <a:t> RT-PCR (</a:t>
          </a:r>
          <a:r>
            <a:rPr lang="pt-PT" sz="1600" dirty="0" err="1">
              <a:solidFill>
                <a:schemeClr val="tx1"/>
              </a:solidFill>
            </a:rPr>
            <a:t>Norgen</a:t>
          </a:r>
          <a:r>
            <a:rPr lang="pt-PT" sz="1600" dirty="0">
              <a:solidFill>
                <a:schemeClr val="tx1"/>
              </a:solidFill>
            </a:rPr>
            <a:t>, Cat. TM67120)</a:t>
          </a:r>
          <a:endParaRPr lang="pt-BR" sz="1600" dirty="0">
            <a:solidFill>
              <a:schemeClr val="tx1"/>
            </a:solidFill>
          </a:endParaRPr>
        </a:p>
      </dgm:t>
    </dgm:pt>
    <dgm:pt modelId="{848BF3B6-D4B2-4885-B426-65A1707A5A23}" type="parTrans" cxnId="{7328C18F-A67F-44A2-BA58-96067BE47F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193DF91-022E-47CE-B2D1-FF3D617CD953}" type="sibTrans" cxnId="{7328C18F-A67F-44A2-BA58-96067BE47F9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621B1F4-824F-4917-BCEF-365A926DD70C}">
      <dgm:prSet phldrT="[Texto]" custT="1"/>
      <dgm:spPr/>
      <dgm:t>
        <a:bodyPr/>
        <a:lstStyle/>
        <a:p>
          <a:r>
            <a:rPr lang="pt-PT" sz="1600" dirty="0">
              <a:solidFill>
                <a:schemeClr val="tx1"/>
              </a:solidFill>
            </a:rPr>
            <a:t>gene alvo: N1 e N2</a:t>
          </a:r>
          <a:endParaRPr lang="pt-BR" sz="1600" dirty="0">
            <a:solidFill>
              <a:schemeClr val="tx1"/>
            </a:solidFill>
          </a:endParaRPr>
        </a:p>
      </dgm:t>
    </dgm:pt>
    <dgm:pt modelId="{CC7DFC42-2E8F-4E02-90E5-93E196A2F310}" type="parTrans" cxnId="{231240E3-EDDA-480D-AEC4-F1140C39979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A876D00-3109-4A35-A6C3-F3A9EF4B8B6A}" type="sibTrans" cxnId="{231240E3-EDDA-480D-AEC4-F1140C39979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630EF2F-E54A-43F6-B759-86C3524F86D7}">
      <dgm:prSet phldrT="[Texto]" custT="1"/>
      <dgm:spPr/>
      <dgm:t>
        <a:bodyPr/>
        <a:lstStyle/>
        <a:p>
          <a:r>
            <a:rPr lang="pt-PT" sz="2300" b="1" dirty="0">
              <a:solidFill>
                <a:schemeClr val="tx1"/>
              </a:solidFill>
            </a:rPr>
            <a:t>Estatística descritiva e gráficos</a:t>
          </a:r>
          <a:endParaRPr lang="pt-BR" sz="2300" b="1" dirty="0">
            <a:solidFill>
              <a:schemeClr val="tx1"/>
            </a:solidFill>
          </a:endParaRPr>
        </a:p>
      </dgm:t>
    </dgm:pt>
    <dgm:pt modelId="{96B99A0E-CC41-42A6-9081-95BC608738CD}" type="parTrans" cxnId="{76CEB0F2-4369-4A37-A480-110B31E5518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B0C616C-12B8-4139-B2D0-CF396796DA19}" type="sibTrans" cxnId="{76CEB0F2-4369-4A37-A480-110B31E5518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BA50625-FCC1-4F64-946D-6409AFCCA2D1}">
      <dgm:prSet phldrT="[Texto]" custT="1"/>
      <dgm:spPr/>
      <dgm:t>
        <a:bodyPr/>
        <a:lstStyle/>
        <a:p>
          <a:r>
            <a:rPr lang="pt-PT" sz="1600" dirty="0" err="1">
              <a:solidFill>
                <a:schemeClr val="tx1"/>
              </a:solidFill>
            </a:rPr>
            <a:t>OriginPro</a:t>
          </a:r>
          <a:r>
            <a:rPr lang="pt-PT" sz="1600" dirty="0">
              <a:solidFill>
                <a:schemeClr val="tx1"/>
              </a:solidFill>
            </a:rPr>
            <a:t> 8.6</a:t>
          </a:r>
          <a:endParaRPr lang="pt-BR" sz="1600" dirty="0">
            <a:solidFill>
              <a:schemeClr val="tx1"/>
            </a:solidFill>
          </a:endParaRPr>
        </a:p>
      </dgm:t>
    </dgm:pt>
    <dgm:pt modelId="{2EE643BE-4BC0-4E1B-831D-99B70A92DB75}" type="parTrans" cxnId="{61D811DA-668D-4A53-B448-99E92CC32EF2}">
      <dgm:prSet/>
      <dgm:spPr/>
      <dgm:t>
        <a:bodyPr/>
        <a:lstStyle/>
        <a:p>
          <a:endParaRPr lang="pt-BR"/>
        </a:p>
      </dgm:t>
    </dgm:pt>
    <dgm:pt modelId="{03ED7855-A327-4EEB-A370-3A51A0B8FCAF}" type="sibTrans" cxnId="{61D811DA-668D-4A53-B448-99E92CC32EF2}">
      <dgm:prSet/>
      <dgm:spPr/>
      <dgm:t>
        <a:bodyPr/>
        <a:lstStyle/>
        <a:p>
          <a:endParaRPr lang="pt-BR"/>
        </a:p>
      </dgm:t>
    </dgm:pt>
    <dgm:pt modelId="{6A4CA6DE-F832-4F2F-A8D8-BFC0EBB09142}" type="pres">
      <dgm:prSet presAssocID="{544A506B-E2AF-47EF-8931-F4D8C91B5F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920DB9-DF97-4D31-A7FB-EC7F58ED57A8}" type="pres">
      <dgm:prSet presAssocID="{5514EDD4-8482-4106-B5FA-5DC18D972B6F}" presName="node" presStyleLbl="node1" presStyleIdx="0" presStyleCnt="5" custScaleX="1248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6FAA71-475F-468C-9298-8028C802CF7D}" type="pres">
      <dgm:prSet presAssocID="{9EFBEDC8-B902-40CC-AAF1-C36B0F9CE72B}" presName="sibTrans" presStyleLbl="sibTrans1D1" presStyleIdx="0" presStyleCnt="4"/>
      <dgm:spPr/>
      <dgm:t>
        <a:bodyPr/>
        <a:lstStyle/>
        <a:p>
          <a:endParaRPr lang="pt-BR"/>
        </a:p>
      </dgm:t>
    </dgm:pt>
    <dgm:pt modelId="{77B57530-289E-4131-BBD2-67F642981AD9}" type="pres">
      <dgm:prSet presAssocID="{9EFBEDC8-B902-40CC-AAF1-C36B0F9CE72B}" presName="connectorText" presStyleLbl="sibTrans1D1" presStyleIdx="0" presStyleCnt="4"/>
      <dgm:spPr/>
      <dgm:t>
        <a:bodyPr/>
        <a:lstStyle/>
        <a:p>
          <a:endParaRPr lang="pt-BR"/>
        </a:p>
      </dgm:t>
    </dgm:pt>
    <dgm:pt modelId="{E8DDEAA3-267E-44CA-890F-BC657F26E37E}" type="pres">
      <dgm:prSet presAssocID="{07F0F33A-1A5D-481A-BC8E-65F41ACEBC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4F8DB1-C629-42C6-8210-8B0B49EE821A}" type="pres">
      <dgm:prSet presAssocID="{C51D62A8-AA18-4FBA-B280-D814CC1E7F0E}" presName="sibTrans" presStyleLbl="sibTrans1D1" presStyleIdx="1" presStyleCnt="4"/>
      <dgm:spPr/>
      <dgm:t>
        <a:bodyPr/>
        <a:lstStyle/>
        <a:p>
          <a:endParaRPr lang="pt-BR"/>
        </a:p>
      </dgm:t>
    </dgm:pt>
    <dgm:pt modelId="{982574DF-E9EC-42BF-B9C0-6DC49228A9D6}" type="pres">
      <dgm:prSet presAssocID="{C51D62A8-AA18-4FBA-B280-D814CC1E7F0E}" presName="connectorText" presStyleLbl="sibTrans1D1" presStyleIdx="1" presStyleCnt="4"/>
      <dgm:spPr/>
      <dgm:t>
        <a:bodyPr/>
        <a:lstStyle/>
        <a:p>
          <a:endParaRPr lang="pt-BR"/>
        </a:p>
      </dgm:t>
    </dgm:pt>
    <dgm:pt modelId="{2964A769-6F96-4A1E-8C86-BCFC8927EC24}" type="pres">
      <dgm:prSet presAssocID="{992FC739-F69A-47E5-A53A-E606F4611A72}" presName="node" presStyleLbl="node1" presStyleIdx="2" presStyleCnt="5" custScaleX="103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5CC33E-7228-4965-90D3-85858137CCB0}" type="pres">
      <dgm:prSet presAssocID="{F9D06D5E-BF89-4E15-836C-92DE1307DA09}" presName="sibTrans" presStyleLbl="sibTrans1D1" presStyleIdx="2" presStyleCnt="4"/>
      <dgm:spPr/>
      <dgm:t>
        <a:bodyPr/>
        <a:lstStyle/>
        <a:p>
          <a:endParaRPr lang="pt-BR"/>
        </a:p>
      </dgm:t>
    </dgm:pt>
    <dgm:pt modelId="{49EF02B2-1292-41C7-9B47-C42AE8E02AA2}" type="pres">
      <dgm:prSet presAssocID="{F9D06D5E-BF89-4E15-836C-92DE1307DA09}" presName="connectorText" presStyleLbl="sibTrans1D1" presStyleIdx="2" presStyleCnt="4"/>
      <dgm:spPr/>
      <dgm:t>
        <a:bodyPr/>
        <a:lstStyle/>
        <a:p>
          <a:endParaRPr lang="pt-BR"/>
        </a:p>
      </dgm:t>
    </dgm:pt>
    <dgm:pt modelId="{F4C8C44B-3F97-41E1-8CCC-9427C8516094}" type="pres">
      <dgm:prSet presAssocID="{37DB62C0-A9D5-42B4-8E13-4C302B83E755}" presName="node" presStyleLbl="node1" presStyleIdx="3" presStyleCnt="5" custScaleX="1455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9B79F3-E88D-4FFD-9AAB-EE30DCB6DB5B}" type="pres">
      <dgm:prSet presAssocID="{23FE0D3E-F465-4761-89AF-9003AB6DAE80}" presName="sibTrans" presStyleLbl="sibTrans1D1" presStyleIdx="3" presStyleCnt="4"/>
      <dgm:spPr/>
      <dgm:t>
        <a:bodyPr/>
        <a:lstStyle/>
        <a:p>
          <a:endParaRPr lang="pt-BR"/>
        </a:p>
      </dgm:t>
    </dgm:pt>
    <dgm:pt modelId="{C8053241-C118-4471-B181-828210257C84}" type="pres">
      <dgm:prSet presAssocID="{23FE0D3E-F465-4761-89AF-9003AB6DAE80}" presName="connectorText" presStyleLbl="sibTrans1D1" presStyleIdx="3" presStyleCnt="4"/>
      <dgm:spPr/>
      <dgm:t>
        <a:bodyPr/>
        <a:lstStyle/>
        <a:p>
          <a:endParaRPr lang="pt-BR"/>
        </a:p>
      </dgm:t>
    </dgm:pt>
    <dgm:pt modelId="{36443F3A-35E9-42E6-85A8-75054C59E929}" type="pres">
      <dgm:prSet presAssocID="{C630EF2F-E54A-43F6-B759-86C3524F86D7}" presName="node" presStyleLbl="node1" presStyleIdx="4" presStyleCnt="5" custScaleX="124769" custScaleY="786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ACA885E-C1EC-44DB-AB7B-DA5EC2958DBA}" type="presOf" srcId="{9EFBEDC8-B902-40CC-AAF1-C36B0F9CE72B}" destId="{77B57530-289E-4131-BBD2-67F642981AD9}" srcOrd="1" destOrd="0" presId="urn:microsoft.com/office/officeart/2005/8/layout/bProcess3"/>
    <dgm:cxn modelId="{4DAC9EFE-3199-42EF-A6A5-781D14030D14}" type="presOf" srcId="{C51D62A8-AA18-4FBA-B280-D814CC1E7F0E}" destId="{982574DF-E9EC-42BF-B9C0-6DC49228A9D6}" srcOrd="1" destOrd="0" presId="urn:microsoft.com/office/officeart/2005/8/layout/bProcess3"/>
    <dgm:cxn modelId="{025A42E6-8241-4B8A-BB30-BF7B2C4FF45B}" type="presOf" srcId="{544A506B-E2AF-47EF-8931-F4D8C91B5F45}" destId="{6A4CA6DE-F832-4F2F-A8D8-BFC0EBB09142}" srcOrd="0" destOrd="0" presId="urn:microsoft.com/office/officeart/2005/8/layout/bProcess3"/>
    <dgm:cxn modelId="{D00FB98B-A121-4DC8-B63E-D4FA12545B0D}" type="presOf" srcId="{5514EDD4-8482-4106-B5FA-5DC18D972B6F}" destId="{2E920DB9-DF97-4D31-A7FB-EC7F58ED57A8}" srcOrd="0" destOrd="0" presId="urn:microsoft.com/office/officeart/2005/8/layout/bProcess3"/>
    <dgm:cxn modelId="{61D811DA-668D-4A53-B448-99E92CC32EF2}" srcId="{C630EF2F-E54A-43F6-B759-86C3524F86D7}" destId="{3BA50625-FCC1-4F64-946D-6409AFCCA2D1}" srcOrd="0" destOrd="0" parTransId="{2EE643BE-4BC0-4E1B-831D-99B70A92DB75}" sibTransId="{03ED7855-A327-4EEB-A370-3A51A0B8FCAF}"/>
    <dgm:cxn modelId="{7762CDFE-A6ED-494B-B480-989718AF4D36}" type="presOf" srcId="{C630EF2F-E54A-43F6-B759-86C3524F86D7}" destId="{36443F3A-35E9-42E6-85A8-75054C59E929}" srcOrd="0" destOrd="0" presId="urn:microsoft.com/office/officeart/2005/8/layout/bProcess3"/>
    <dgm:cxn modelId="{E444C71E-D637-41AA-868A-A92021F5BAAF}" type="presOf" srcId="{23FE0D3E-F465-4761-89AF-9003AB6DAE80}" destId="{C8053241-C118-4471-B181-828210257C84}" srcOrd="1" destOrd="0" presId="urn:microsoft.com/office/officeart/2005/8/layout/bProcess3"/>
    <dgm:cxn modelId="{BE368AB1-288F-4BC7-9EB8-725D6A26B8F2}" srcId="{992FC739-F69A-47E5-A53A-E606F4611A72}" destId="{FB5E184B-0B44-4085-9ED3-2FDBB5A48A8B}" srcOrd="0" destOrd="0" parTransId="{61857CD1-B905-4E24-9391-8FF1989D0CE0}" sibTransId="{29265F4B-613D-4CC9-AE21-A84A94601616}"/>
    <dgm:cxn modelId="{5F8375E4-5DCE-43F7-B0F2-05E4CAF488A7}" type="presOf" srcId="{F9D06D5E-BF89-4E15-836C-92DE1307DA09}" destId="{49EF02B2-1292-41C7-9B47-C42AE8E02AA2}" srcOrd="1" destOrd="0" presId="urn:microsoft.com/office/officeart/2005/8/layout/bProcess3"/>
    <dgm:cxn modelId="{A6B7AC61-01DC-48E0-B140-C9174C3E94C9}" srcId="{544A506B-E2AF-47EF-8931-F4D8C91B5F45}" destId="{07F0F33A-1A5D-481A-BC8E-65F41ACEBCB6}" srcOrd="1" destOrd="0" parTransId="{FF0D4F73-9C79-4B48-8A7C-6E81F2E71071}" sibTransId="{C51D62A8-AA18-4FBA-B280-D814CC1E7F0E}"/>
    <dgm:cxn modelId="{8F681D9F-D902-4607-8519-31A6250514A9}" type="presOf" srcId="{992FC739-F69A-47E5-A53A-E606F4611A72}" destId="{2964A769-6F96-4A1E-8C86-BCFC8927EC24}" srcOrd="0" destOrd="0" presId="urn:microsoft.com/office/officeart/2005/8/layout/bProcess3"/>
    <dgm:cxn modelId="{231240E3-EDDA-480D-AEC4-F1140C399790}" srcId="{37DB62C0-A9D5-42B4-8E13-4C302B83E755}" destId="{A621B1F4-824F-4917-BCEF-365A926DD70C}" srcOrd="1" destOrd="0" parTransId="{CC7DFC42-2E8F-4E02-90E5-93E196A2F310}" sibTransId="{7A876D00-3109-4A35-A6C3-F3A9EF4B8B6A}"/>
    <dgm:cxn modelId="{A8BD94DC-A350-4A2F-A63F-02369CB71040}" type="presOf" srcId="{37DB62C0-A9D5-42B4-8E13-4C302B83E755}" destId="{F4C8C44B-3F97-41E1-8CCC-9427C8516094}" srcOrd="0" destOrd="0" presId="urn:microsoft.com/office/officeart/2005/8/layout/bProcess3"/>
    <dgm:cxn modelId="{2E6B35F4-F1F2-4147-B996-4F98F9A07C13}" type="presOf" srcId="{C51D62A8-AA18-4FBA-B280-D814CC1E7F0E}" destId="{DD4F8DB1-C629-42C6-8210-8B0B49EE821A}" srcOrd="0" destOrd="0" presId="urn:microsoft.com/office/officeart/2005/8/layout/bProcess3"/>
    <dgm:cxn modelId="{4F70B004-D8C9-49F2-B5FA-B6A7FE5297A0}" srcId="{5514EDD4-8482-4106-B5FA-5DC18D972B6F}" destId="{7B7E9BB4-0A59-4963-996A-5625838D0393}" srcOrd="0" destOrd="0" parTransId="{497E100A-772A-4A7A-8421-245337723095}" sibTransId="{121AB62F-A56F-45AF-8C80-7091FE83DC69}"/>
    <dgm:cxn modelId="{34425837-4062-41E0-AC2A-5470F5280C3F}" srcId="{544A506B-E2AF-47EF-8931-F4D8C91B5F45}" destId="{992FC739-F69A-47E5-A53A-E606F4611A72}" srcOrd="2" destOrd="0" parTransId="{9AB95772-FD7B-4B11-88AF-3AD68E52FAE0}" sibTransId="{F9D06D5E-BF89-4E15-836C-92DE1307DA09}"/>
    <dgm:cxn modelId="{3CE69B71-28F4-4C96-AD19-D09AD53497FC}" type="presOf" srcId="{34B36D87-6D68-4C6E-804E-B5F20DCD54DA}" destId="{F4C8C44B-3F97-41E1-8CCC-9427C8516094}" srcOrd="0" destOrd="1" presId="urn:microsoft.com/office/officeart/2005/8/layout/bProcess3"/>
    <dgm:cxn modelId="{76CEB0F2-4369-4A37-A480-110B31E55185}" srcId="{544A506B-E2AF-47EF-8931-F4D8C91B5F45}" destId="{C630EF2F-E54A-43F6-B759-86C3524F86D7}" srcOrd="4" destOrd="0" parTransId="{96B99A0E-CC41-42A6-9081-95BC608738CD}" sibTransId="{BB0C616C-12B8-4139-B2D0-CF396796DA19}"/>
    <dgm:cxn modelId="{7328C18F-A67F-44A2-BA58-96067BE47F96}" srcId="{37DB62C0-A9D5-42B4-8E13-4C302B83E755}" destId="{34B36D87-6D68-4C6E-804E-B5F20DCD54DA}" srcOrd="0" destOrd="0" parTransId="{848BF3B6-D4B2-4885-B426-65A1707A5A23}" sibTransId="{4193DF91-022E-47CE-B2D1-FF3D617CD953}"/>
    <dgm:cxn modelId="{E5BB101C-52C3-48B6-BA11-7751677D336E}" type="presOf" srcId="{F9D06D5E-BF89-4E15-836C-92DE1307DA09}" destId="{D35CC33E-7228-4965-90D3-85858137CCB0}" srcOrd="0" destOrd="0" presId="urn:microsoft.com/office/officeart/2005/8/layout/bProcess3"/>
    <dgm:cxn modelId="{814F5EF7-DF0F-40F5-9FE5-AF63349B83ED}" srcId="{544A506B-E2AF-47EF-8931-F4D8C91B5F45}" destId="{5514EDD4-8482-4106-B5FA-5DC18D972B6F}" srcOrd="0" destOrd="0" parTransId="{7D11890E-68D2-4AAB-A695-96BE24431983}" sibTransId="{9EFBEDC8-B902-40CC-AAF1-C36B0F9CE72B}"/>
    <dgm:cxn modelId="{8CDF7AF6-1AB7-4313-88C7-673BE436BD78}" type="presOf" srcId="{07F0F33A-1A5D-481A-BC8E-65F41ACEBCB6}" destId="{E8DDEAA3-267E-44CA-890F-BC657F26E37E}" srcOrd="0" destOrd="0" presId="urn:microsoft.com/office/officeart/2005/8/layout/bProcess3"/>
    <dgm:cxn modelId="{3B763AEA-16CA-4C28-AA00-50CD00491DAF}" type="presOf" srcId="{3BA50625-FCC1-4F64-946D-6409AFCCA2D1}" destId="{36443F3A-35E9-42E6-85A8-75054C59E929}" srcOrd="0" destOrd="1" presId="urn:microsoft.com/office/officeart/2005/8/layout/bProcess3"/>
    <dgm:cxn modelId="{36D4D9B4-9BF7-4A3A-ADD6-4D8BEC14BAC7}" type="presOf" srcId="{9EFBEDC8-B902-40CC-AAF1-C36B0F9CE72B}" destId="{8F6FAA71-475F-468C-9298-8028C802CF7D}" srcOrd="0" destOrd="0" presId="urn:microsoft.com/office/officeart/2005/8/layout/bProcess3"/>
    <dgm:cxn modelId="{A48E47BC-465B-4611-B331-5952C2B6B963}" type="presOf" srcId="{A621B1F4-824F-4917-BCEF-365A926DD70C}" destId="{F4C8C44B-3F97-41E1-8CCC-9427C8516094}" srcOrd="0" destOrd="2" presId="urn:microsoft.com/office/officeart/2005/8/layout/bProcess3"/>
    <dgm:cxn modelId="{5C93AFE8-9096-439F-BA9C-89435138334C}" type="presOf" srcId="{23FE0D3E-F465-4761-89AF-9003AB6DAE80}" destId="{E59B79F3-E88D-4FFD-9AAB-EE30DCB6DB5B}" srcOrd="0" destOrd="0" presId="urn:microsoft.com/office/officeart/2005/8/layout/bProcess3"/>
    <dgm:cxn modelId="{A7288F7A-5D92-448D-BF18-B1D1A593D5DA}" type="presOf" srcId="{7B7E9BB4-0A59-4963-996A-5625838D0393}" destId="{2E920DB9-DF97-4D31-A7FB-EC7F58ED57A8}" srcOrd="0" destOrd="1" presId="urn:microsoft.com/office/officeart/2005/8/layout/bProcess3"/>
    <dgm:cxn modelId="{5FB9A27A-F674-49E0-8010-A68142BBBFF0}" srcId="{544A506B-E2AF-47EF-8931-F4D8C91B5F45}" destId="{37DB62C0-A9D5-42B4-8E13-4C302B83E755}" srcOrd="3" destOrd="0" parTransId="{EB182AEB-8F95-4E9A-86A6-D95F03858730}" sibTransId="{23FE0D3E-F465-4761-89AF-9003AB6DAE80}"/>
    <dgm:cxn modelId="{B79E9E1B-2483-4B7C-9E2C-3CF58B753E12}" type="presOf" srcId="{FB5E184B-0B44-4085-9ED3-2FDBB5A48A8B}" destId="{2964A769-6F96-4A1E-8C86-BCFC8927EC24}" srcOrd="0" destOrd="1" presId="urn:microsoft.com/office/officeart/2005/8/layout/bProcess3"/>
    <dgm:cxn modelId="{3B4013C7-F626-4AC4-A642-E92A1F4FA2E9}" type="presParOf" srcId="{6A4CA6DE-F832-4F2F-A8D8-BFC0EBB09142}" destId="{2E920DB9-DF97-4D31-A7FB-EC7F58ED57A8}" srcOrd="0" destOrd="0" presId="urn:microsoft.com/office/officeart/2005/8/layout/bProcess3"/>
    <dgm:cxn modelId="{F1CB2F38-C408-499A-B48E-76983E15656E}" type="presParOf" srcId="{6A4CA6DE-F832-4F2F-A8D8-BFC0EBB09142}" destId="{8F6FAA71-475F-468C-9298-8028C802CF7D}" srcOrd="1" destOrd="0" presId="urn:microsoft.com/office/officeart/2005/8/layout/bProcess3"/>
    <dgm:cxn modelId="{57AAAEFA-2C2D-498B-B1F2-B17772C5DF1E}" type="presParOf" srcId="{8F6FAA71-475F-468C-9298-8028C802CF7D}" destId="{77B57530-289E-4131-BBD2-67F642981AD9}" srcOrd="0" destOrd="0" presId="urn:microsoft.com/office/officeart/2005/8/layout/bProcess3"/>
    <dgm:cxn modelId="{20B1577B-E5F7-4BAD-874C-896320ED4AA8}" type="presParOf" srcId="{6A4CA6DE-F832-4F2F-A8D8-BFC0EBB09142}" destId="{E8DDEAA3-267E-44CA-890F-BC657F26E37E}" srcOrd="2" destOrd="0" presId="urn:microsoft.com/office/officeart/2005/8/layout/bProcess3"/>
    <dgm:cxn modelId="{6D55FD72-B837-40B9-BB1E-D135D7375A9F}" type="presParOf" srcId="{6A4CA6DE-F832-4F2F-A8D8-BFC0EBB09142}" destId="{DD4F8DB1-C629-42C6-8210-8B0B49EE821A}" srcOrd="3" destOrd="0" presId="urn:microsoft.com/office/officeart/2005/8/layout/bProcess3"/>
    <dgm:cxn modelId="{C2769526-5FC8-4875-94CF-93FA86711C40}" type="presParOf" srcId="{DD4F8DB1-C629-42C6-8210-8B0B49EE821A}" destId="{982574DF-E9EC-42BF-B9C0-6DC49228A9D6}" srcOrd="0" destOrd="0" presId="urn:microsoft.com/office/officeart/2005/8/layout/bProcess3"/>
    <dgm:cxn modelId="{1CBE99D9-0678-4CA6-BB71-AA36C27CB88C}" type="presParOf" srcId="{6A4CA6DE-F832-4F2F-A8D8-BFC0EBB09142}" destId="{2964A769-6F96-4A1E-8C86-BCFC8927EC24}" srcOrd="4" destOrd="0" presId="urn:microsoft.com/office/officeart/2005/8/layout/bProcess3"/>
    <dgm:cxn modelId="{C26952DB-B922-4DE5-905E-9E621B366E2B}" type="presParOf" srcId="{6A4CA6DE-F832-4F2F-A8D8-BFC0EBB09142}" destId="{D35CC33E-7228-4965-90D3-85858137CCB0}" srcOrd="5" destOrd="0" presId="urn:microsoft.com/office/officeart/2005/8/layout/bProcess3"/>
    <dgm:cxn modelId="{206C7430-4664-4C7E-BB51-281B3726D479}" type="presParOf" srcId="{D35CC33E-7228-4965-90D3-85858137CCB0}" destId="{49EF02B2-1292-41C7-9B47-C42AE8E02AA2}" srcOrd="0" destOrd="0" presId="urn:microsoft.com/office/officeart/2005/8/layout/bProcess3"/>
    <dgm:cxn modelId="{59FB9492-4141-441C-A244-2443F84488D6}" type="presParOf" srcId="{6A4CA6DE-F832-4F2F-A8D8-BFC0EBB09142}" destId="{F4C8C44B-3F97-41E1-8CCC-9427C8516094}" srcOrd="6" destOrd="0" presId="urn:microsoft.com/office/officeart/2005/8/layout/bProcess3"/>
    <dgm:cxn modelId="{DC548869-9529-4EF7-B213-B758796B3197}" type="presParOf" srcId="{6A4CA6DE-F832-4F2F-A8D8-BFC0EBB09142}" destId="{E59B79F3-E88D-4FFD-9AAB-EE30DCB6DB5B}" srcOrd="7" destOrd="0" presId="urn:microsoft.com/office/officeart/2005/8/layout/bProcess3"/>
    <dgm:cxn modelId="{9456CAAC-CF0F-44E3-A1B6-6015A64954C0}" type="presParOf" srcId="{E59B79F3-E88D-4FFD-9AAB-EE30DCB6DB5B}" destId="{C8053241-C118-4471-B181-828210257C84}" srcOrd="0" destOrd="0" presId="urn:microsoft.com/office/officeart/2005/8/layout/bProcess3"/>
    <dgm:cxn modelId="{67CE5540-E356-407E-984E-620186AFEB28}" type="presParOf" srcId="{6A4CA6DE-F832-4F2F-A8D8-BFC0EBB09142}" destId="{36443F3A-35E9-42E6-85A8-75054C59E92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FAA71-475F-468C-9298-8028C802CF7D}">
      <dsp:nvSpPr>
        <dsp:cNvPr id="0" name=""/>
        <dsp:cNvSpPr/>
      </dsp:nvSpPr>
      <dsp:spPr>
        <a:xfrm>
          <a:off x="3565451" y="783407"/>
          <a:ext cx="599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819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849600" y="825972"/>
        <a:ext cx="31520" cy="6310"/>
      </dsp:txXfrm>
    </dsp:sp>
    <dsp:sp modelId="{2E920DB9-DF97-4D31-A7FB-EC7F58ED57A8}">
      <dsp:nvSpPr>
        <dsp:cNvPr id="0" name=""/>
        <dsp:cNvSpPr/>
      </dsp:nvSpPr>
      <dsp:spPr>
        <a:xfrm>
          <a:off x="146099" y="6840"/>
          <a:ext cx="3421152" cy="1644573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Coleta das amostras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>
              <a:solidFill>
                <a:schemeClr val="tx1"/>
              </a:solidFill>
            </a:rPr>
            <a:t>Laboratório de biologia molecular da UFABC</a:t>
          </a:r>
        </a:p>
      </dsp:txBody>
      <dsp:txXfrm>
        <a:off x="146099" y="6840"/>
        <a:ext cx="3421152" cy="1644573"/>
      </dsp:txXfrm>
    </dsp:sp>
    <dsp:sp modelId="{DD4F8DB1-C629-42C6-8210-8B0B49EE821A}">
      <dsp:nvSpPr>
        <dsp:cNvPr id="0" name=""/>
        <dsp:cNvSpPr/>
      </dsp:nvSpPr>
      <dsp:spPr>
        <a:xfrm>
          <a:off x="1570190" y="1649614"/>
          <a:ext cx="3997959" cy="599819"/>
        </a:xfrm>
        <a:custGeom>
          <a:avLst/>
          <a:gdLst/>
          <a:ahLst/>
          <a:cxnLst/>
          <a:rect l="0" t="0" r="0" b="0"/>
          <a:pathLst>
            <a:path>
              <a:moveTo>
                <a:pt x="3997959" y="0"/>
              </a:moveTo>
              <a:lnTo>
                <a:pt x="3997959" y="317009"/>
              </a:lnTo>
              <a:lnTo>
                <a:pt x="0" y="317009"/>
              </a:lnTo>
              <a:lnTo>
                <a:pt x="0" y="59981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467986" y="1946369"/>
        <a:ext cx="202367" cy="6310"/>
      </dsp:txXfrm>
    </dsp:sp>
    <dsp:sp modelId="{E8DDEAA3-267E-44CA-890F-BC657F26E37E}">
      <dsp:nvSpPr>
        <dsp:cNvPr id="0" name=""/>
        <dsp:cNvSpPr/>
      </dsp:nvSpPr>
      <dsp:spPr>
        <a:xfrm>
          <a:off x="4197671" y="6840"/>
          <a:ext cx="2740956" cy="1644573"/>
        </a:xfrm>
        <a:prstGeom prst="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>
              <a:solidFill>
                <a:schemeClr val="tx1"/>
              </a:solidFill>
            </a:rPr>
            <a:t>Precipitação e concentração viral por </a:t>
          </a:r>
          <a:r>
            <a:rPr lang="pt-PT" sz="2300" b="1" kern="1200" dirty="0" err="1">
              <a:solidFill>
                <a:schemeClr val="tx1"/>
              </a:solidFill>
            </a:rPr>
            <a:t>polietilenoglicol</a:t>
          </a:r>
          <a:r>
            <a:rPr lang="pt-PT" sz="2300" b="1" kern="1200" dirty="0">
              <a:solidFill>
                <a:schemeClr val="tx1"/>
              </a:solidFill>
            </a:rPr>
            <a:t> (PEG)</a:t>
          </a:r>
          <a:endParaRPr lang="pt-BR" sz="2300" b="1" kern="1200" dirty="0">
            <a:solidFill>
              <a:schemeClr val="tx1"/>
            </a:solidFill>
          </a:endParaRPr>
        </a:p>
      </dsp:txBody>
      <dsp:txXfrm>
        <a:off x="4197671" y="6840"/>
        <a:ext cx="2740956" cy="1644573"/>
      </dsp:txXfrm>
    </dsp:sp>
    <dsp:sp modelId="{D35CC33E-7228-4965-90D3-85858137CCB0}">
      <dsp:nvSpPr>
        <dsp:cNvPr id="0" name=""/>
        <dsp:cNvSpPr/>
      </dsp:nvSpPr>
      <dsp:spPr>
        <a:xfrm>
          <a:off x="2992481" y="3058401"/>
          <a:ext cx="599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9819" y="4572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276631" y="3100966"/>
        <a:ext cx="31520" cy="6310"/>
      </dsp:txXfrm>
    </dsp:sp>
    <dsp:sp modelId="{2964A769-6F96-4A1E-8C86-BCFC8927EC24}">
      <dsp:nvSpPr>
        <dsp:cNvPr id="0" name=""/>
        <dsp:cNvSpPr/>
      </dsp:nvSpPr>
      <dsp:spPr>
        <a:xfrm>
          <a:off x="146099" y="2281834"/>
          <a:ext cx="2848182" cy="1644573"/>
        </a:xfrm>
        <a:prstGeom prst="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>
              <a:solidFill>
                <a:schemeClr val="tx1"/>
              </a:solidFill>
            </a:rPr>
            <a:t>Extração do RNA </a:t>
          </a:r>
          <a:endParaRPr lang="pt-BR" sz="23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>
              <a:solidFill>
                <a:schemeClr val="tx1"/>
              </a:solidFill>
            </a:rPr>
            <a:t>Mini Kit </a:t>
          </a:r>
          <a:r>
            <a:rPr lang="pt-PT" sz="1600" kern="1200" dirty="0" err="1">
              <a:solidFill>
                <a:schemeClr val="tx1"/>
              </a:solidFill>
            </a:rPr>
            <a:t>PureLink</a:t>
          </a:r>
          <a:r>
            <a:rPr lang="pt-PT" sz="1600" kern="1200" dirty="0">
              <a:solidFill>
                <a:schemeClr val="tx1"/>
              </a:solidFill>
            </a:rPr>
            <a:t>™ Viral RNA / DNA (</a:t>
          </a:r>
          <a:r>
            <a:rPr lang="pt-PT" sz="1600" kern="1200" dirty="0" err="1">
              <a:solidFill>
                <a:schemeClr val="tx1"/>
              </a:solidFill>
            </a:rPr>
            <a:t>Thermo</a:t>
          </a:r>
          <a:r>
            <a:rPr lang="pt-PT" sz="1600" kern="1200" dirty="0">
              <a:solidFill>
                <a:schemeClr val="tx1"/>
              </a:solidFill>
            </a:rPr>
            <a:t> Fisher </a:t>
          </a:r>
          <a:r>
            <a:rPr lang="pt-PT" sz="1600" kern="1200" dirty="0" err="1">
              <a:solidFill>
                <a:schemeClr val="tx1"/>
              </a:solidFill>
            </a:rPr>
            <a:t>Scientific</a:t>
          </a:r>
          <a:r>
            <a:rPr lang="pt-PT" sz="1600" kern="1200" dirty="0">
              <a:solidFill>
                <a:schemeClr val="tx1"/>
              </a:solidFill>
            </a:rPr>
            <a:t>)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46099" y="2281834"/>
        <a:ext cx="2848182" cy="1644573"/>
      </dsp:txXfrm>
    </dsp:sp>
    <dsp:sp modelId="{E59B79F3-E88D-4FFD-9AAB-EE30DCB6DB5B}">
      <dsp:nvSpPr>
        <dsp:cNvPr id="0" name=""/>
        <dsp:cNvSpPr/>
      </dsp:nvSpPr>
      <dsp:spPr>
        <a:xfrm>
          <a:off x="1856031" y="3924608"/>
          <a:ext cx="3763771" cy="599819"/>
        </a:xfrm>
        <a:custGeom>
          <a:avLst/>
          <a:gdLst/>
          <a:ahLst/>
          <a:cxnLst/>
          <a:rect l="0" t="0" r="0" b="0"/>
          <a:pathLst>
            <a:path>
              <a:moveTo>
                <a:pt x="3763771" y="0"/>
              </a:moveTo>
              <a:lnTo>
                <a:pt x="3763771" y="317009"/>
              </a:lnTo>
              <a:lnTo>
                <a:pt x="0" y="317009"/>
              </a:lnTo>
              <a:lnTo>
                <a:pt x="0" y="599819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solidFill>
              <a:schemeClr val="tx1"/>
            </a:solidFill>
          </a:endParaRPr>
        </a:p>
      </dsp:txBody>
      <dsp:txXfrm>
        <a:off x="3642511" y="4221363"/>
        <a:ext cx="190810" cy="6310"/>
      </dsp:txXfrm>
    </dsp:sp>
    <dsp:sp modelId="{F4C8C44B-3F97-41E1-8CCC-9427C8516094}">
      <dsp:nvSpPr>
        <dsp:cNvPr id="0" name=""/>
        <dsp:cNvSpPr/>
      </dsp:nvSpPr>
      <dsp:spPr>
        <a:xfrm>
          <a:off x="3624701" y="2281834"/>
          <a:ext cx="3990202" cy="1644573"/>
        </a:xfrm>
        <a:prstGeom prst="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>
              <a:solidFill>
                <a:schemeClr val="tx1"/>
              </a:solidFill>
            </a:rPr>
            <a:t>Identificação e quantificação -&gt; </a:t>
          </a:r>
          <a:r>
            <a:rPr lang="pt-PT" sz="2300" b="1" kern="1200" dirty="0" err="1">
              <a:solidFill>
                <a:schemeClr val="tx1"/>
              </a:solidFill>
            </a:rPr>
            <a:t>RT-qPCR</a:t>
          </a:r>
          <a:endParaRPr lang="pt-BR" sz="23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>
              <a:solidFill>
                <a:schemeClr val="tx1"/>
              </a:solidFill>
            </a:rPr>
            <a:t>kit 2019-nCoV </a:t>
          </a:r>
          <a:r>
            <a:rPr lang="pt-PT" sz="1600" kern="1200" dirty="0" err="1">
              <a:solidFill>
                <a:schemeClr val="tx1"/>
              </a:solidFill>
            </a:rPr>
            <a:t>TaqMan</a:t>
          </a:r>
          <a:r>
            <a:rPr lang="pt-PT" sz="1600" kern="1200" dirty="0">
              <a:solidFill>
                <a:schemeClr val="tx1"/>
              </a:solidFill>
            </a:rPr>
            <a:t> RT-PCR (</a:t>
          </a:r>
          <a:r>
            <a:rPr lang="pt-PT" sz="1600" kern="1200" dirty="0" err="1">
              <a:solidFill>
                <a:schemeClr val="tx1"/>
              </a:solidFill>
            </a:rPr>
            <a:t>Norgen</a:t>
          </a:r>
          <a:r>
            <a:rPr lang="pt-PT" sz="1600" kern="1200" dirty="0">
              <a:solidFill>
                <a:schemeClr val="tx1"/>
              </a:solidFill>
            </a:rPr>
            <a:t>, Cat. TM67120)</a:t>
          </a:r>
          <a:endParaRPr lang="pt-BR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>
              <a:solidFill>
                <a:schemeClr val="tx1"/>
              </a:solidFill>
            </a:rPr>
            <a:t>gene alvo: N1 e N2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3624701" y="2281834"/>
        <a:ext cx="3990202" cy="1644573"/>
      </dsp:txXfrm>
    </dsp:sp>
    <dsp:sp modelId="{36443F3A-35E9-42E6-85A8-75054C59E929}">
      <dsp:nvSpPr>
        <dsp:cNvPr id="0" name=""/>
        <dsp:cNvSpPr/>
      </dsp:nvSpPr>
      <dsp:spPr>
        <a:xfrm>
          <a:off x="146099" y="4556828"/>
          <a:ext cx="3419864" cy="1293062"/>
        </a:xfrm>
        <a:prstGeom prst="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>
              <a:solidFill>
                <a:schemeClr val="tx1"/>
              </a:solidFill>
            </a:rPr>
            <a:t>Estatística descritiva e gráficos</a:t>
          </a:r>
          <a:endParaRPr lang="pt-BR" sz="23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kern="1200" dirty="0" err="1">
              <a:solidFill>
                <a:schemeClr val="tx1"/>
              </a:solidFill>
            </a:rPr>
            <a:t>OriginPro</a:t>
          </a:r>
          <a:r>
            <a:rPr lang="pt-PT" sz="1600" kern="1200" dirty="0">
              <a:solidFill>
                <a:schemeClr val="tx1"/>
              </a:solidFill>
            </a:rPr>
            <a:t> 8.6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46099" y="4556828"/>
        <a:ext cx="3419864" cy="129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3003D-363D-4503-9E21-BA68B06EA1EA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6A47F-773B-42CA-AB96-20BA76F80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8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9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9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74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2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90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25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25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16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9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5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6E61C-FE35-449A-9A8F-37FED36CD56D}" type="datetimeFigureOut">
              <a:rPr lang="pt-BR" smtClean="0"/>
              <a:t>15/06/2022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F4BB-CC2C-4F6A-9AB3-19AB98E20D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5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9" Type="http://schemas.openxmlformats.org/officeDocument/2006/relationships/image" Target="../media/image38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diagramData" Target="../diagrams/data1.xml"/><Relationship Id="rId47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46" Type="http://schemas.microsoft.com/office/2007/relationships/diagramDrawing" Target="../diagrams/drawing1.xml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diagramLayout" Target="../diagrams/layout1.xml"/><Relationship Id="rId4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C:\Users\Gilmara\Desktop\Topo Gilma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2246"/>
            <a:ext cx="51206400" cy="69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lmara\Desktop\Topo Gilmar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338"/>
            <a:ext cx="51206400" cy="698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17A1F08E-92A2-42B4-86F0-E9D20BB9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81" y="-445036"/>
            <a:ext cx="49545038" cy="222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ctr">
              <a:spcBef>
                <a:spcPts val="3615"/>
              </a:spcBef>
              <a:buClr>
                <a:srgbClr val="003399"/>
              </a:buClr>
            </a:pPr>
            <a:r>
              <a:rPr lang="pt-BR" altLang="pt-BR" sz="7000" b="1" dirty="0">
                <a:solidFill>
                  <a:schemeClr val="bg1"/>
                </a:solidFill>
                <a:latin typeface="Verdana" panose="020B0604030504040204" pitchFamily="34" charset="0"/>
              </a:rPr>
              <a:t>VIGILÂNCIA EPIDEMIOLÓGICA DE ÁGUAS RESIDUAIS: UMA ESTRATÉGIA INTELIGENTE DE ENFRENTAMENTO À PANDEMIA DE COVID-19 NA USINA HIDRELÉTRICA DE ITAIPU</a:t>
            </a:r>
            <a:endParaRPr lang="pt-BR" altLang="pt-BR" sz="70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9D8D0CF7-42B7-4D0F-83A4-0498A8F2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83" y="2270031"/>
            <a:ext cx="49485634" cy="32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altLang="pt-BR" sz="36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Taís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 BROWNE DE MIRANDA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1*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Matheus RIBEIRO AUGUSTO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Diego ALBERTO TAVARES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2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Aline DINIZ CABRAL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3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GB" altLang="pt-BR" sz="36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Ieda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 CAROLINA MANTOVANI CLARO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Adriana FELICIANO DURAN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endParaRPr lang="en-GB" altLang="pt-BR" sz="3600" b="1" i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altLang="pt-BR" sz="3600" b="1" i="1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Lívia</a:t>
            </a:r>
            <a:r>
              <a:rPr lang="en-GB" altLang="pt-BR" sz="3600" b="1" i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de MORAES BOMEDIANO CAMILLO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Bianca do AMARAL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2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Eduardo LUCAS SUBTIL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</a:t>
            </a:r>
            <a:r>
              <a:rPr lang="en-GB" altLang="pt-BR" sz="3600" b="1" i="1" dirty="0" err="1">
                <a:solidFill>
                  <a:schemeClr val="bg1"/>
                </a:solidFill>
                <a:latin typeface="Verdana" panose="020B0604030504040204" pitchFamily="34" charset="0"/>
              </a:rPr>
              <a:t>Roseli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 FREDERIGI BENASSI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</a:t>
            </a:r>
            <a:r>
              <a:rPr lang="en-GB" altLang="pt-BR" sz="3600" b="1" i="1" dirty="0">
                <a:solidFill>
                  <a:schemeClr val="bg1"/>
                </a:solidFill>
                <a:latin typeface="Verdana" panose="020B0604030504040204" pitchFamily="34" charset="0"/>
              </a:rPr>
              <a:t>, Rodrigo de FREITAS BUENO</a:t>
            </a:r>
            <a:r>
              <a:rPr lang="en-GB" altLang="pt-BR" sz="3600" b="1" i="1" baseline="30000" dirty="0">
                <a:solidFill>
                  <a:schemeClr val="bg1"/>
                </a:solidFill>
                <a:latin typeface="Verdana" panose="020B0604030504040204" pitchFamily="34" charset="0"/>
              </a:rPr>
              <a:t>1*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pt-BR" altLang="pt-BR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Universidade </a:t>
            </a:r>
            <a:r>
              <a:rPr lang="pt-BR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Federal do ABC, São Paulo, Brasil, </a:t>
            </a:r>
            <a:r>
              <a:rPr lang="pt-BR" altLang="pt-BR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</a:t>
            </a:r>
            <a:r>
              <a:rPr lang="pt-BR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Centro de Inteligência Territorial, Fundação Parque Tecnológico Itaipu, Foz do Iguaçu, Paraná, </a:t>
            </a:r>
            <a:r>
              <a:rPr lang="pt-BR" altLang="pt-BR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</a:t>
            </a:r>
          </a:p>
          <a:p>
            <a:pPr marL="514350" indent="-514350" algn="ctr">
              <a:lnSpc>
                <a:spcPct val="150000"/>
              </a:lnSpc>
              <a:buAutoNum type="arabicPeriod"/>
            </a:pPr>
            <a:r>
              <a:rPr lang="pt-BR" altLang="pt-BR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pt-BR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Universidade Federal de Uberlândia, Faculdade de Medicina Veterinária, Uberlândia, Minas Gerais</a:t>
            </a:r>
            <a:r>
              <a:rPr lang="pt-BR" altLang="pt-BR" sz="28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800" i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- </a:t>
            </a:r>
            <a:r>
              <a:rPr lang="en-GB" altLang="pt-BR" sz="2800" i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</a:t>
            </a:r>
            <a:r>
              <a:rPr lang="en-GB" altLang="pt-BR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*taisbrowne@gmail.com</a:t>
            </a:r>
            <a:endParaRPr lang="en-GB" altLang="pt-BR" sz="2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4604A45B-B5F5-419D-9BEF-A62B6920D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065" y="6984492"/>
            <a:ext cx="16061202" cy="1234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>
              <a:spcBef>
                <a:spcPts val="1741"/>
              </a:spcBef>
            </a:pPr>
            <a:r>
              <a:rPr lang="en-GB" altLang="pt-BR" sz="3600" b="1" dirty="0">
                <a:solidFill>
                  <a:srgbClr val="004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RESUMO</a:t>
            </a:r>
          </a:p>
          <a:p>
            <a:pPr marL="457200" indent="-457200" algn="just">
              <a:spcBef>
                <a:spcPts val="1741"/>
              </a:spcBef>
              <a:buClr>
                <a:srgbClr val="004600"/>
              </a:buClr>
              <a:buFont typeface="Courier New" panose="02070309020205020404" pitchFamily="49" charset="0"/>
              <a:buChar char="o"/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COVID-19		 vírus SARS-CoV-2		excretado pelas fezes de indivíduos sintomáticos e assintomáticos, vacinados ou não. </a:t>
            </a:r>
            <a:endParaRPr lang="en-GB" altLang="pt-BR" sz="3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 algn="just">
              <a:spcBef>
                <a:spcPts val="1741"/>
              </a:spcBef>
              <a:buClr>
                <a:srgbClr val="004600"/>
              </a:buClr>
              <a:buFont typeface="Courier New" panose="02070309020205020404" pitchFamily="49" charset="0"/>
              <a:buChar char="o"/>
            </a:pPr>
            <a:r>
              <a:rPr lang="en-GB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altLang="pt-BR" sz="36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pidemiologia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baseada em águas residuais</a:t>
            </a:r>
          </a:p>
          <a:p>
            <a:pPr lvl="1" algn="just">
              <a:spcBef>
                <a:spcPts val="1741"/>
              </a:spcBef>
              <a:buClr>
                <a:srgbClr val="004600"/>
              </a:buClr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Método complementar de vigilância epidemiológica		extrema importância para o monitoramento do vírus.</a:t>
            </a:r>
          </a:p>
          <a:p>
            <a:pPr marL="457200" indent="-457200" algn="just">
              <a:spcBef>
                <a:spcPts val="1741"/>
              </a:spcBef>
              <a:buClr>
                <a:srgbClr val="004600"/>
              </a:buClr>
              <a:buFont typeface="Courier New" panose="02070309020205020404" pitchFamily="49" charset="0"/>
              <a:buChar char="o"/>
            </a:pP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Vigilância do RNA do SARS-CoV-2 na Usina Hidrelétrica de Itaipu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(UHI) </a:t>
            </a:r>
          </a:p>
          <a:p>
            <a:pPr algn="just">
              <a:spcBef>
                <a:spcPts val="1741"/>
              </a:spcBef>
              <a:buClr>
                <a:srgbClr val="004600"/>
              </a:buClr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Muito importante dada a possibilidade de rastrear possíveis surtos da 	COVID-19, diminuindo a circulação do vírus. </a:t>
            </a:r>
          </a:p>
          <a:p>
            <a:pPr algn="just">
              <a:spcBef>
                <a:spcPts val="1741"/>
              </a:spcBef>
            </a:pPr>
            <a:r>
              <a:rPr lang="en-GB" altLang="pt-BR" sz="3600" b="1" dirty="0" smtClean="0">
                <a:solidFill>
                  <a:srgbClr val="004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OBJETIVO</a:t>
            </a:r>
            <a:endParaRPr lang="en-GB" altLang="pt-BR" sz="3600" b="1" dirty="0">
              <a:solidFill>
                <a:srgbClr val="004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1741"/>
              </a:spcBef>
            </a:pPr>
            <a:r>
              <a:rPr lang="en-GB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mostras de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águas residuais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pontos estratégicos da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Usina Hidrelétrica de Itaipu (UHI)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localizada em Foz do Iguaçu, Paraná, Brasil, foram coletadas para detecção e quantificação do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RNA do SARS-CoV-2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(regiões alvo N1 e N2) por RT-</a:t>
            </a:r>
            <a:r>
              <a:rPr lang="pt-BR" altLang="pt-BR" sz="3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qPCR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este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monitoramento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foi utilizado como uma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medida de alerta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para possíveis tomadas de decisão a fim de conter a disseminação do vírus e combater a COVID-19.</a:t>
            </a:r>
          </a:p>
          <a:p>
            <a:pPr>
              <a:spcBef>
                <a:spcPts val="1741"/>
              </a:spcBef>
            </a:pPr>
            <a:r>
              <a:rPr lang="pt-BR" altLang="pt-BR" sz="3600" b="1" dirty="0" smtClean="0">
                <a:solidFill>
                  <a:srgbClr val="004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METODOLOGIA</a:t>
            </a:r>
            <a:endParaRPr lang="pt-BR" altLang="pt-BR" sz="3600" b="1" dirty="0">
              <a:solidFill>
                <a:srgbClr val="004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Google Shape;139;p27"/>
          <p:cNvSpPr/>
          <p:nvPr/>
        </p:nvSpPr>
        <p:spPr>
          <a:xfrm rot="-5400000">
            <a:off x="25497007" y="1397385"/>
            <a:ext cx="212386" cy="51206401"/>
          </a:xfrm>
          <a:prstGeom prst="rect">
            <a:avLst/>
          </a:prstGeom>
          <a:solidFill>
            <a:srgbClr val="006600"/>
          </a:solidFill>
          <a:ln cap="rnd">
            <a:solidFill>
              <a:schemeClr val="tx1"/>
            </a:solidFill>
            <a:prstDash val="sysDot"/>
            <a:rou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spcFirstLastPara="1" wrap="square" lIns="61467" tIns="61467" rIns="61467" bIns="61467" anchor="ctr" anchorCtr="0">
            <a:noAutofit/>
          </a:bodyPr>
          <a:lstStyle/>
          <a:p>
            <a:endParaRPr sz="1143"/>
          </a:p>
        </p:txBody>
      </p:sp>
      <p:sp>
        <p:nvSpPr>
          <p:cNvPr id="55" name="Text Box 15">
            <a:extLst>
              <a:ext uri="{FF2B5EF4-FFF2-40B4-BE49-F238E27FC236}">
                <a16:creationId xmlns="" xmlns:a16="http://schemas.microsoft.com/office/drawing/2014/main" id="{AC52DCA7-E77A-4246-8C7D-243D3C41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930" y="6984492"/>
            <a:ext cx="16036007" cy="115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just">
              <a:lnSpc>
                <a:spcPct val="150000"/>
              </a:lnSpc>
              <a:spcBef>
                <a:spcPts val="2321"/>
              </a:spcBef>
            </a:pPr>
            <a:r>
              <a:rPr lang="pt-BR" altLang="pt-BR" sz="3600" b="1" dirty="0">
                <a:solidFill>
                  <a:srgbClr val="004600"/>
                </a:solidFill>
                <a:latin typeface="Verdana" panose="020B0604030504040204" pitchFamily="34" charset="0"/>
              </a:rPr>
              <a:t>RESULTADOS E DISCUSSÕES</a:t>
            </a:r>
          </a:p>
          <a:p>
            <a:pPr algn="just">
              <a:spcBef>
                <a:spcPts val="2321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Foram analisadas 850 amostras, coletadas entre 8 de maio de 2020 a 15 de fevereiro de 2022. </a:t>
            </a:r>
          </a:p>
          <a:p>
            <a:pPr algn="just">
              <a:spcBef>
                <a:spcPts val="2321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No total, o RNA do SARS-CoV-2 foi detectado em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31% e 19,5%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das amostras para os genes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N1 e N2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, respectivamente; portanto, houve maior especificidade para a região alvo N1. O local da UHI com mais amostras positivas foi PUI-02, tanto para N1 quanto para N2. </a:t>
            </a:r>
          </a:p>
          <a:p>
            <a:pPr algn="just">
              <a:spcBef>
                <a:spcPts val="2321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Ao comparar as regiões alvo N1 e N2, de forma geral, os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maiores valores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foram observados para o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gene N2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. Destaca-se que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PUI-02 apresentou maiores valores em relação à média, mediana, soma e valor máximo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(Tabela 1)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spcBef>
                <a:spcPts val="2321"/>
              </a:spcBef>
            </a:pP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Foi possível identificar claramente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duas ondas de contágio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 do vírus através da concentração de RNA viral nas águas residuais dos pontos monitorados, havendo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elevadas cargas virais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entre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janeiro de 2021 e junho de 2021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 e entre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dezembro de 2021 a fevereiro de 2022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; notou-se que em 2020 houve menor prevalência do RNA do SARS-CoV-2 na UHI (Figura 2</a:t>
            </a:r>
            <a:r>
              <a:rPr lang="pt-BR" altLang="pt-BR" sz="3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</p:txBody>
      </p:sp>
      <p:pic>
        <p:nvPicPr>
          <p:cNvPr id="1026" name="Picture 2" descr="C:\Users\Gilmara\Desktop\REDE DE MONITORAMENTO - UFABC\logo rede de monitoramento de aguas residua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180" y="5612084"/>
            <a:ext cx="1874519" cy="185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Gilmara\Desktop\BIOSSISTEMAS_UFABC\BIO Imagens\ufabc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5892" y="5905548"/>
            <a:ext cx="1241144" cy="12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2">
            <a:extLst>
              <a:ext uri="{FF2B5EF4-FFF2-40B4-BE49-F238E27FC236}">
                <a16:creationId xmlns="" xmlns:a16="http://schemas.microsoft.com/office/drawing/2014/main" id="{9D8D0CF7-42B7-4D0F-83A4-0498A8F2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800" y="5673633"/>
            <a:ext cx="23164800" cy="62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ctr"/>
            <a:r>
              <a:rPr lang="en-GB" alt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REDE MCTI DE </a:t>
            </a:r>
            <a:r>
              <a:rPr lang="en-GB" altLang="pt-BR" sz="3600" b="1" dirty="0">
                <a:ln/>
                <a:solidFill>
                  <a:schemeClr val="bg1"/>
                </a:solidFill>
              </a:rPr>
              <a:t>MONITORAMENTO</a:t>
            </a:r>
            <a:r>
              <a:rPr lang="en-GB" alt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COVID-19 EM ÁGUAS RESIDUAIS</a:t>
            </a:r>
            <a:endParaRPr lang="en-GB" altLang="pt-BR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3" descr="C:\Users\Gilmara\Desktop\REDE DE MONITORAMENTO - UFABC\LogoFNDC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20" y="27644244"/>
            <a:ext cx="1897870" cy="6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Gilmara\Desktop\REDE DE MONITORAMENTO - UFABC\LogoSU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50" y="27660095"/>
            <a:ext cx="1143487" cy="5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Gilmara\Desktop\REDE DE MONITORAMENTO - UFABC\LogoMinisterio-da-saud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68" y="27688246"/>
            <a:ext cx="1458526" cy="53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Gilmara\Desktop\cnpq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474" y="27651608"/>
            <a:ext cx="1422007" cy="6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Gilmara\Desktop\REDE DE MONITORAMENTO - UFABC\logo_mctic_horizontal_cor_gradient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021" y="27576264"/>
            <a:ext cx="3054694" cy="76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Gilmara\Pictures\Screenshots\Captura de Tela (2000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17" y="27441784"/>
            <a:ext cx="1303396" cy="10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Gilmara\Desktop\PrefeituraSP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918" y="27389324"/>
            <a:ext cx="1135447" cy="11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0" descr="C:\Users\Gilmara\Desktop\mct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452" y="27666157"/>
            <a:ext cx="581780" cy="5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Gilmara\Desktop\Fiocruz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074" y="27441542"/>
            <a:ext cx="1167827" cy="10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C:\Users\Gilmara\Desktop\REDE DE MONITORAMENTO - UFABC\LogoAN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609" y="27611155"/>
            <a:ext cx="1402266" cy="6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C:\Users\Gilmara\Desktop\Logo_Itaipu_Preferencial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39" y="27517211"/>
            <a:ext cx="1244820" cy="8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Gilmara\Desktop\REDE DE MONITORAMENTO - UFABC\logo_sabesp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083" y="27452893"/>
            <a:ext cx="898837" cy="100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4" descr="C:\Users\Gilmara\Desktop\LOGO_PTI_0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329" y="27568852"/>
            <a:ext cx="1624141" cy="7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6" descr="C:\Users\Gilmara\Desktop\cetesb-seo-sit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000" y="27580229"/>
            <a:ext cx="753636" cy="7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7" descr="C:\Users\Gilmara\Desktop\Logo-Caesb-Vertical-pn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0411" y="27578316"/>
            <a:ext cx="1028971" cy="7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 descr="C:\Users\Gilmara\Desktop\sanea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203" y="27444959"/>
            <a:ext cx="1024176" cy="10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5" descr="C:\Users\Gilmara\Desktop\logo-sanepar-153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0257" y="27129476"/>
            <a:ext cx="1788833" cy="17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5" descr="C:\Users\Gilmara\Desktop\ufmg-logo-1-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78" y="27665524"/>
            <a:ext cx="1381978" cy="58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6" descr="C:\Users\Gilmara\Desktop\UFV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424" y="27559317"/>
            <a:ext cx="1060503" cy="7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" descr="C:\Users\Gilmara\Desktop\unb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575" y="27577932"/>
            <a:ext cx="1010975" cy="75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C:\Users\Gilmara\Desktop\ifnmg_vertical_jpg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93" y="27508747"/>
            <a:ext cx="1076766" cy="8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1" descr="C:\Users\Gilmara\Desktop\unila.jpe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57" y="27489716"/>
            <a:ext cx="1476997" cy="9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32" descr="C:\Users\Gilmara\Desktop\unir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230" y="27490697"/>
            <a:ext cx="1243601" cy="9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upo 84"/>
          <p:cNvGrpSpPr/>
          <p:nvPr/>
        </p:nvGrpSpPr>
        <p:grpSpPr>
          <a:xfrm>
            <a:off x="37384304" y="27565645"/>
            <a:ext cx="1831390" cy="782805"/>
            <a:chOff x="9873137" y="3347944"/>
            <a:chExt cx="1831390" cy="782805"/>
          </a:xfrm>
        </p:grpSpPr>
        <p:pic>
          <p:nvPicPr>
            <p:cNvPr id="98" name="Picture 34" descr="C:\Users\Gilmara\Desktop\UFU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137" y="3347944"/>
              <a:ext cx="1831390" cy="39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35" descr="C:\Users\Gilmara\Desktop\UFVJM.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4843" y="3785154"/>
              <a:ext cx="1487979" cy="345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6" name="Picture 13" descr="C:\Users\Gilmara\Desktop\BIOSSISTEMAS_UFABC\BIO Imagens\ufabc-logo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04" y="27379321"/>
            <a:ext cx="1172776" cy="115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9" descr="C:\Users\Gilmara\Desktop\UFG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9053" y="27611759"/>
            <a:ext cx="1418208" cy="6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upo 87"/>
          <p:cNvGrpSpPr/>
          <p:nvPr/>
        </p:nvGrpSpPr>
        <p:grpSpPr>
          <a:xfrm>
            <a:off x="39372846" y="27477499"/>
            <a:ext cx="11527864" cy="959097"/>
            <a:chOff x="342115" y="5537273"/>
            <a:chExt cx="11527864" cy="959097"/>
          </a:xfrm>
        </p:grpSpPr>
        <p:pic>
          <p:nvPicPr>
            <p:cNvPr id="89" name="Picture 12" descr="C:\Users\Gilmara\Desktop\inct.pn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232" y="5690559"/>
              <a:ext cx="1517500" cy="6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2" descr="C:\Users\Gilmara\Desktop\HMCC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323" y="5545878"/>
              <a:ext cx="941887" cy="941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3" descr="C:\Users\Gilmara\Desktop\logoPrefFoz.pn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517" y="5537273"/>
              <a:ext cx="759785" cy="95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9" descr="C:\Users\Gilmara\Desktop\faculdade-de-medicina-do-abc-fmabc-logo.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15" y="5626172"/>
              <a:ext cx="1095278" cy="78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1" descr="C:\Users\Gilmara\Desktop\senaiBahia.jpeg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662" y="5791555"/>
              <a:ext cx="1426689" cy="45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6" descr="C:\Users\Gilmara\Desktop\guajarat.png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2281" y="5641803"/>
              <a:ext cx="750036" cy="750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37" descr="C:\Users\Gilmara\Desktop\iitgnlogo-emblem.png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247" y="5650080"/>
              <a:ext cx="735147" cy="733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38" descr="C:\Users\Gilmara\Desktop\South-African-Medical-Research-Council.jpg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5324" y="5651808"/>
              <a:ext cx="1272314" cy="730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39" descr="C:\Users\Gilmara\Desktop\VendaUniversity.png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6572" y="5566820"/>
              <a:ext cx="823407" cy="900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" name="Picture 40" descr="C:\Users\Gilmara\Desktop\redevirus2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9" y="27265414"/>
            <a:ext cx="3373824" cy="13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Diagrama 52">
            <a:extLst>
              <a:ext uri="{FF2B5EF4-FFF2-40B4-BE49-F238E27FC236}">
                <a16:creationId xmlns:a16="http://schemas.microsoft.com/office/drawing/2014/main" xmlns="" id="{D4A200FB-C608-57E4-C206-009F3B6F4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583993"/>
              </p:ext>
            </p:extLst>
          </p:nvPr>
        </p:nvGraphicFramePr>
        <p:xfrm>
          <a:off x="629818" y="19404442"/>
          <a:ext cx="7761003" cy="585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pSp>
        <p:nvGrpSpPr>
          <p:cNvPr id="54" name="Agrupar 59">
            <a:extLst>
              <a:ext uri="{FF2B5EF4-FFF2-40B4-BE49-F238E27FC236}">
                <a16:creationId xmlns:a16="http://schemas.microsoft.com/office/drawing/2014/main" xmlns="" id="{8A6ADB74-6AB3-AB44-96BC-75DFE27D0B20}"/>
              </a:ext>
            </a:extLst>
          </p:cNvPr>
          <p:cNvGrpSpPr/>
          <p:nvPr/>
        </p:nvGrpSpPr>
        <p:grpSpPr>
          <a:xfrm>
            <a:off x="8390821" y="19433346"/>
            <a:ext cx="8362446" cy="5798924"/>
            <a:chOff x="1845564" y="-1"/>
            <a:chExt cx="10224762" cy="6822020"/>
          </a:xfrm>
        </p:grpSpPr>
        <p:pic>
          <p:nvPicPr>
            <p:cNvPr id="57" name="Imagem 56" descr="Mapa&#10;&#10;Descrição gerada automaticamente">
              <a:extLst>
                <a:ext uri="{FF2B5EF4-FFF2-40B4-BE49-F238E27FC236}">
                  <a16:creationId xmlns:a16="http://schemas.microsoft.com/office/drawing/2014/main" xmlns="" id="{0567F921-0D24-4B86-8A96-43C71469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855" y="-1"/>
              <a:ext cx="9706471" cy="6822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xmlns="" id="{3BB91848-71D4-D366-3F76-4711BAE891DF}"/>
                </a:ext>
              </a:extLst>
            </p:cNvPr>
            <p:cNvSpPr txBox="1"/>
            <p:nvPr/>
          </p:nvSpPr>
          <p:spPr>
            <a:xfrm>
              <a:off x="2691493" y="616687"/>
              <a:ext cx="721557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PUI-01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xmlns="" id="{24CCC4D0-8632-C464-35C4-EDCEA3216E75}"/>
                </a:ext>
              </a:extLst>
            </p:cNvPr>
            <p:cNvSpPr txBox="1"/>
            <p:nvPr/>
          </p:nvSpPr>
          <p:spPr>
            <a:xfrm>
              <a:off x="3790188" y="761063"/>
              <a:ext cx="721557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PUI-02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xmlns="" id="{0BF27712-1285-624C-525E-BD859B81C4E1}"/>
                </a:ext>
              </a:extLst>
            </p:cNvPr>
            <p:cNvSpPr txBox="1"/>
            <p:nvPr/>
          </p:nvSpPr>
          <p:spPr>
            <a:xfrm>
              <a:off x="2507193" y="2051147"/>
              <a:ext cx="721557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PUI-03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xmlns="" id="{CD58C319-2280-8A2F-2B07-C77E04598B5D}"/>
                </a:ext>
              </a:extLst>
            </p:cNvPr>
            <p:cNvSpPr txBox="1"/>
            <p:nvPr/>
          </p:nvSpPr>
          <p:spPr>
            <a:xfrm>
              <a:off x="3839804" y="2979723"/>
              <a:ext cx="1008643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PUI-04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xmlns="" id="{ECECBB16-5131-49FC-AC97-F41FE5D4F872}"/>
                </a:ext>
              </a:extLst>
            </p:cNvPr>
            <p:cNvSpPr txBox="1"/>
            <p:nvPr/>
          </p:nvSpPr>
          <p:spPr>
            <a:xfrm>
              <a:off x="2109200" y="3302641"/>
              <a:ext cx="7587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PUI-05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xmlns="" id="{D2FA1E0F-1EB8-7E5D-D260-29FBC04FC1B4}"/>
                </a:ext>
              </a:extLst>
            </p:cNvPr>
            <p:cNvSpPr txBox="1"/>
            <p:nvPr/>
          </p:nvSpPr>
          <p:spPr>
            <a:xfrm>
              <a:off x="1845564" y="3944477"/>
              <a:ext cx="7587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PUI-06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xmlns="" id="{0EF19497-DED3-E377-2894-19E5E40A790B}"/>
                </a:ext>
              </a:extLst>
            </p:cNvPr>
            <p:cNvSpPr txBox="1"/>
            <p:nvPr/>
          </p:nvSpPr>
          <p:spPr>
            <a:xfrm>
              <a:off x="3964739" y="4120549"/>
              <a:ext cx="7587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PUI-07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6" name="CaixaDeTexto 105">
              <a:extLst>
                <a:ext uri="{FF2B5EF4-FFF2-40B4-BE49-F238E27FC236}">
                  <a16:creationId xmlns:a16="http://schemas.microsoft.com/office/drawing/2014/main" xmlns="" id="{48404DF8-F3E3-EA39-C242-2C4685D83331}"/>
                </a:ext>
              </a:extLst>
            </p:cNvPr>
            <p:cNvSpPr txBox="1"/>
            <p:nvPr/>
          </p:nvSpPr>
          <p:spPr>
            <a:xfrm>
              <a:off x="3842458" y="5655182"/>
              <a:ext cx="7587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PUI-08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7" name="CaixaDeTexto 106">
              <a:extLst>
                <a:ext uri="{FF2B5EF4-FFF2-40B4-BE49-F238E27FC236}">
                  <a16:creationId xmlns:a16="http://schemas.microsoft.com/office/drawing/2014/main" xmlns="" id="{A6915A49-478D-790E-3C86-ACE8026C38B0}"/>
                </a:ext>
              </a:extLst>
            </p:cNvPr>
            <p:cNvSpPr txBox="1"/>
            <p:nvPr/>
          </p:nvSpPr>
          <p:spPr>
            <a:xfrm>
              <a:off x="4389308" y="6276650"/>
              <a:ext cx="7587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PUI-09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xmlns="" id="{92B04F5E-1C06-B25F-CFCF-79940D056AE7}"/>
                </a:ext>
              </a:extLst>
            </p:cNvPr>
            <p:cNvSpPr txBox="1"/>
            <p:nvPr/>
          </p:nvSpPr>
          <p:spPr>
            <a:xfrm>
              <a:off x="8423325" y="5408961"/>
              <a:ext cx="7587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tabLst>
                  <a:tab pos="1059180" algn="l"/>
                </a:tabLst>
              </a:pPr>
              <a:r>
                <a:rPr lang="pt-B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PUI-10</a:t>
              </a:r>
              <a:endParaRPr lang="pt-BR" sz="1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3BE378F7-D3AB-E536-D4F7-55D0185A692F}"/>
              </a:ext>
            </a:extLst>
          </p:cNvPr>
          <p:cNvSpPr txBox="1"/>
          <p:nvPr/>
        </p:nvSpPr>
        <p:spPr>
          <a:xfrm>
            <a:off x="692065" y="25313948"/>
            <a:ext cx="1592974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tabLst>
                <a:tab pos="914400" algn="l"/>
              </a:tabLst>
            </a:pPr>
            <a:r>
              <a:rPr lang="pt-PT" sz="2500" b="1" dirty="0">
                <a:solidFill>
                  <a:srgbClr val="000000"/>
                </a:solidFill>
                <a:latin typeface="Verdana" panose="020B0604030504040204" pitchFamily="34" charset="0"/>
              </a:rPr>
              <a:t>Figura 1. </a:t>
            </a:r>
            <a:r>
              <a:rPr lang="pt-PT" sz="2500" dirty="0">
                <a:solidFill>
                  <a:srgbClr val="000000"/>
                </a:solidFill>
                <a:latin typeface="Verdana" panose="020B0604030504040204" pitchFamily="34" charset="0"/>
              </a:rPr>
              <a:t>Espacialização dos pontos monitorados na Usina Hidrelétrica de </a:t>
            </a:r>
            <a:r>
              <a:rPr lang="pt-PT" sz="25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Itaipu. Nota</a:t>
            </a:r>
            <a:r>
              <a:rPr lang="pt-PT" sz="2500" dirty="0">
                <a:solidFill>
                  <a:srgbClr val="000000"/>
                </a:solidFill>
                <a:latin typeface="Verdana" panose="020B0604030504040204" pitchFamily="34" charset="0"/>
              </a:rPr>
              <a:t>: o mapa utilizado refere-se à presença/ausência de RNA do SARS-CoV-2 da semana epidemiológica 50/2021</a:t>
            </a:r>
            <a:r>
              <a:rPr lang="pt-PT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pt-BR" sz="25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10" name="Tabela 109">
            <a:extLst>
              <a:ext uri="{FF2B5EF4-FFF2-40B4-BE49-F238E27FC236}">
                <a16:creationId xmlns:a16="http://schemas.microsoft.com/office/drawing/2014/main" xmlns="" id="{9FBE510A-1A6A-AB86-9723-D569FE47D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49295"/>
              </p:ext>
            </p:extLst>
          </p:nvPr>
        </p:nvGraphicFramePr>
        <p:xfrm>
          <a:off x="17622313" y="19521217"/>
          <a:ext cx="15555109" cy="6930711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822044">
                  <a:extLst>
                    <a:ext uri="{9D8B030D-6E8A-4147-A177-3AD203B41FA5}">
                      <a16:colId xmlns:a16="http://schemas.microsoft.com/office/drawing/2014/main" xmlns="" val="2177476135"/>
                    </a:ext>
                  </a:extLst>
                </a:gridCol>
                <a:gridCol w="1555901">
                  <a:extLst>
                    <a:ext uri="{9D8B030D-6E8A-4147-A177-3AD203B41FA5}">
                      <a16:colId xmlns:a16="http://schemas.microsoft.com/office/drawing/2014/main" xmlns="" val="1748542556"/>
                    </a:ext>
                  </a:extLst>
                </a:gridCol>
                <a:gridCol w="1166926">
                  <a:extLst>
                    <a:ext uri="{9D8B030D-6E8A-4147-A177-3AD203B41FA5}">
                      <a16:colId xmlns:a16="http://schemas.microsoft.com/office/drawing/2014/main" xmlns="" val="2655429857"/>
                    </a:ext>
                  </a:extLst>
                </a:gridCol>
                <a:gridCol w="1166926">
                  <a:extLst>
                    <a:ext uri="{9D8B030D-6E8A-4147-A177-3AD203B41FA5}">
                      <a16:colId xmlns:a16="http://schemas.microsoft.com/office/drawing/2014/main" xmlns="" val="1502348630"/>
                    </a:ext>
                  </a:extLst>
                </a:gridCol>
                <a:gridCol w="1213973">
                  <a:extLst>
                    <a:ext uri="{9D8B030D-6E8A-4147-A177-3AD203B41FA5}">
                      <a16:colId xmlns:a16="http://schemas.microsoft.com/office/drawing/2014/main" xmlns="" val="1670939414"/>
                    </a:ext>
                  </a:extLst>
                </a:gridCol>
                <a:gridCol w="1263187">
                  <a:extLst>
                    <a:ext uri="{9D8B030D-6E8A-4147-A177-3AD203B41FA5}">
                      <a16:colId xmlns:a16="http://schemas.microsoft.com/office/drawing/2014/main" xmlns="" val="3978719357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xmlns="" val="3540669967"/>
                    </a:ext>
                  </a:extLst>
                </a:gridCol>
                <a:gridCol w="1176466">
                  <a:extLst>
                    <a:ext uri="{9D8B030D-6E8A-4147-A177-3AD203B41FA5}">
                      <a16:colId xmlns:a16="http://schemas.microsoft.com/office/drawing/2014/main" xmlns="" val="916291940"/>
                    </a:ext>
                  </a:extLst>
                </a:gridCol>
                <a:gridCol w="1126481">
                  <a:extLst>
                    <a:ext uri="{9D8B030D-6E8A-4147-A177-3AD203B41FA5}">
                      <a16:colId xmlns:a16="http://schemas.microsoft.com/office/drawing/2014/main" xmlns="" val="586103435"/>
                    </a:ext>
                  </a:extLst>
                </a:gridCol>
                <a:gridCol w="1272506">
                  <a:extLst>
                    <a:ext uri="{9D8B030D-6E8A-4147-A177-3AD203B41FA5}">
                      <a16:colId xmlns:a16="http://schemas.microsoft.com/office/drawing/2014/main" xmlns="" val="3874990663"/>
                    </a:ext>
                  </a:extLst>
                </a:gridCol>
                <a:gridCol w="1272507">
                  <a:extLst>
                    <a:ext uri="{9D8B030D-6E8A-4147-A177-3AD203B41FA5}">
                      <a16:colId xmlns:a16="http://schemas.microsoft.com/office/drawing/2014/main" xmlns="" val="3563262727"/>
                    </a:ext>
                  </a:extLst>
                </a:gridCol>
                <a:gridCol w="1314232">
                  <a:extLst>
                    <a:ext uri="{9D8B030D-6E8A-4147-A177-3AD203B41FA5}">
                      <a16:colId xmlns:a16="http://schemas.microsoft.com/office/drawing/2014/main" xmlns="" val="3750919843"/>
                    </a:ext>
                  </a:extLst>
                </a:gridCol>
              </a:tblGrid>
              <a:tr h="1243931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Região alvo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08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09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PUI 10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7140592"/>
                  </a:ext>
                </a:extLst>
              </a:tr>
              <a:tr h="568678"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Média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5,8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4,8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7518985"/>
                  </a:ext>
                </a:extLst>
              </a:tr>
              <a:tr h="5686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40762637"/>
                  </a:ext>
                </a:extLst>
              </a:tr>
              <a:tr h="568678"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Mediana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4188064"/>
                  </a:ext>
                </a:extLst>
              </a:tr>
              <a:tr h="5686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56885548"/>
                  </a:ext>
                </a:extLst>
              </a:tr>
              <a:tr h="568678"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Soma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18497114"/>
                  </a:ext>
                </a:extLst>
              </a:tr>
              <a:tr h="5686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52780574"/>
                  </a:ext>
                </a:extLst>
              </a:tr>
              <a:tr h="568678"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Mínimo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2,9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49948188"/>
                  </a:ext>
                </a:extLst>
              </a:tr>
              <a:tr h="5686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3,8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62581332"/>
                  </a:ext>
                </a:extLst>
              </a:tr>
              <a:tr h="568678">
                <a:tc rowSpan="2"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Máximo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5,9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5,5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2150178"/>
                  </a:ext>
                </a:extLst>
              </a:tr>
              <a:tr h="5686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8,1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6,4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6,2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6,3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620657"/>
                  </a:ext>
                </a:extLst>
              </a:tr>
            </a:tbl>
          </a:graphicData>
        </a:graphic>
      </p:graphicFrame>
      <p:sp>
        <p:nvSpPr>
          <p:cNvPr id="111" name="CaixaDeTexto 110">
            <a:extLst>
              <a:ext uri="{FF2B5EF4-FFF2-40B4-BE49-F238E27FC236}">
                <a16:creationId xmlns:a16="http://schemas.microsoft.com/office/drawing/2014/main" xmlns="" id="{633EDA6A-42AD-0CC9-62F5-5CB9891FDCB9}"/>
              </a:ext>
            </a:extLst>
          </p:cNvPr>
          <p:cNvSpPr txBox="1"/>
          <p:nvPr/>
        </p:nvSpPr>
        <p:spPr>
          <a:xfrm>
            <a:off x="19511607" y="18573130"/>
            <a:ext cx="116166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1800"/>
              </a:spcAft>
              <a:tabLst>
                <a:tab pos="914400" algn="l"/>
              </a:tabLst>
            </a:pPr>
            <a:r>
              <a:rPr lang="pt-PT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Tabela 1.</a:t>
            </a:r>
            <a:r>
              <a:rPr lang="pt-PT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Estatística descritiva da concentração de RNA do </a:t>
            </a:r>
            <a:r>
              <a:rPr lang="pt-PT" sz="25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SARS-CoV-2 </a:t>
            </a:r>
            <a:r>
              <a:rPr lang="pt-PT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(log10 cópias do genoma.L</a:t>
            </a:r>
            <a:r>
              <a:rPr lang="pt-PT" sz="25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-1</a:t>
            </a:r>
            <a:r>
              <a:rPr lang="pt-PT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pt-BR" sz="25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2" name="Imagem 111">
            <a:extLst>
              <a:ext uri="{FF2B5EF4-FFF2-40B4-BE49-F238E27FC236}">
                <a16:creationId xmlns:a16="http://schemas.microsoft.com/office/drawing/2014/main" xmlns="" id="{738C4A17-E0D1-26C1-55A4-2B33E051DD1B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737" r="3247"/>
          <a:stretch/>
        </p:blipFill>
        <p:spPr bwMode="auto">
          <a:xfrm>
            <a:off x="34154777" y="11565830"/>
            <a:ext cx="16022922" cy="884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8429CE57-A6F8-9122-7A12-DDECAB6075E0}"/>
              </a:ext>
            </a:extLst>
          </p:cNvPr>
          <p:cNvSpPr txBox="1"/>
          <p:nvPr/>
        </p:nvSpPr>
        <p:spPr>
          <a:xfrm>
            <a:off x="34154777" y="20603915"/>
            <a:ext cx="1602292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1800"/>
              </a:spcAft>
              <a:tabLst>
                <a:tab pos="914400" algn="l"/>
              </a:tabLst>
            </a:pPr>
            <a:r>
              <a:rPr lang="pt-PT" sz="25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Figura 2.</a:t>
            </a:r>
            <a:r>
              <a:rPr lang="pt-PT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Gráfico temporal da carga viral (cópias de RNA/dia) total dos dez pontos amostrados na UHI durante as 85 semanas de monitoramento e média móvel</a:t>
            </a:r>
            <a:r>
              <a:rPr lang="pl-PL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PT" sz="25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sete dias para os casos clínicos de Foz do Iguaçu, Paraná, Brasil e casos de sintomas da COVID-19 em funcionários da UHI</a:t>
            </a:r>
            <a:endParaRPr lang="pt-BR" sz="25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4" name="Text Box 15">
            <a:extLst>
              <a:ext uri="{FF2B5EF4-FFF2-40B4-BE49-F238E27FC236}">
                <a16:creationId xmlns="" xmlns:a16="http://schemas.microsoft.com/office/drawing/2014/main" id="{AC52DCA7-E77A-4246-8C7D-243D3C41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4777" y="21823280"/>
            <a:ext cx="16022922" cy="46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>
              <a:lnSpc>
                <a:spcPct val="200000"/>
              </a:lnSpc>
            </a:pPr>
            <a:r>
              <a:rPr lang="pt-BR" sz="4000" b="1" dirty="0" smtClean="0">
                <a:solidFill>
                  <a:srgbClr val="004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CONCLUSÃO</a:t>
            </a:r>
            <a:endParaRPr lang="pt-BR" sz="4000" b="1" dirty="0">
              <a:solidFill>
                <a:srgbClr val="0046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3600" dirty="0">
                <a:latin typeface="Verdana" panose="020B0604030504040204" pitchFamily="34" charset="0"/>
                <a:ea typeface="Verdana" panose="020B0604030504040204" pitchFamily="34" charset="0"/>
              </a:rPr>
              <a:t>O monitoramento de águas residuais é um método eficiente que pode auxiliar na tomada de decisão para o enfrentamento da pandemia de COVID-19, funcionando como um sistema de alerta para possíveis surtos, especialmente em um ambiente como a UHI. Como o monitoramento é realizado em dez pontos diferentes da UHI, essa metodologia permite direcionar as ações de controle.</a:t>
            </a: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5" name="Text Box 15">
            <a:extLst>
              <a:ext uri="{FF2B5EF4-FFF2-40B4-BE49-F238E27FC236}">
                <a16:creationId xmlns="" xmlns:a16="http://schemas.microsoft.com/office/drawing/2014/main" id="{AC52DCA7-E77A-4246-8C7D-243D3C41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4777" y="8949148"/>
            <a:ext cx="16036007" cy="22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70043" tIns="36422" rIns="70043" bIns="36422">
            <a:spAutoFit/>
          </a:bodyPr>
          <a:lstStyle/>
          <a:p>
            <a:pPr algn="just">
              <a:spcBef>
                <a:spcPts val="2321"/>
              </a:spcBef>
            </a:pPr>
            <a:r>
              <a:rPr lang="pt-BR" altLang="pt-BR" sz="3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Houve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relação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 entre o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aumento de casos clínicos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na cidade de Foz do Iguaçu, Paraná, Brasil </a:t>
            </a:r>
            <a:r>
              <a:rPr lang="pt-BR" altLang="pt-BR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e notificações de sintomas </a:t>
            </a:r>
            <a:r>
              <a:rPr lang="pt-BR" altLang="pt-BR" sz="3600" dirty="0">
                <a:solidFill>
                  <a:srgbClr val="000000"/>
                </a:solidFill>
                <a:latin typeface="Verdana" panose="020B0604030504040204" pitchFamily="34" charset="0"/>
              </a:rPr>
              <a:t>da COVID-19 em funcionários da UHI com aumento significativo da carga viral. </a:t>
            </a:r>
            <a:endParaRPr lang="pt-B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699</Words>
  <Application>Microsoft Office PowerPoint</Application>
  <PresentationFormat>Personalizar</PresentationFormat>
  <Paragraphs>173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kenjinose filho</dc:creator>
  <cp:lastModifiedBy>Gilmara Lima</cp:lastModifiedBy>
  <cp:revision>47</cp:revision>
  <dcterms:created xsi:type="dcterms:W3CDTF">2019-09-25T14:08:35Z</dcterms:created>
  <dcterms:modified xsi:type="dcterms:W3CDTF">2022-06-15T23:08:19Z</dcterms:modified>
</cp:coreProperties>
</file>