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embeddedFontLst>
    <p:embeddedFont>
      <p:font typeface="Bai Jamjuree" panose="020B0604020202020204" charset="-34"/>
      <p:regular r:id="rId4"/>
      <p:bold r:id="rId5"/>
      <p:italic r:id="rId6"/>
      <p:boldItalic r:id="rId7"/>
    </p:embeddedFont>
    <p:embeddedFont>
      <p:font typeface="Poppins" panose="00000500000000000000" pitchFamily="2" charset="0"/>
      <p:regular r:id="rId8"/>
      <p:bold r:id="rId9"/>
      <p:italic r:id="rId10"/>
      <p:boldItalic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AE806D-912D-4420-9BFC-6DA262C950DF}">
  <a:tblStyle styleId="{F1AE806D-912D-4420-9BFC-6DA262C950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6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11708" y="2081909"/>
            <a:ext cx="8520815" cy="979705"/>
          </a:xfrm>
          <a:prstGeom prst="rect">
            <a:avLst/>
          </a:prstGeom>
        </p:spPr>
        <p:txBody>
          <a:bodyPr spcFirstLastPara="1" wrap="square" lIns="255975" tIns="255975" rIns="255975" bIns="255975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3007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39809" y="445028"/>
            <a:ext cx="8064675" cy="1732667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39804" y="1424589"/>
            <a:ext cx="3785812" cy="722390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marL="136108" lvl="0" indent="-141780">
              <a:spcBef>
                <a:spcPts val="0"/>
              </a:spcBef>
              <a:spcAft>
                <a:spcPts val="0"/>
              </a:spcAft>
              <a:buSzPts val="3900"/>
              <a:buChar char="●"/>
              <a:defRPr sz="1161"/>
            </a:lvl1pPr>
            <a:lvl2pPr marL="272217" lvl="1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2pPr>
            <a:lvl3pPr marL="408325" lvl="2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3pPr>
            <a:lvl4pPr marL="544434" lvl="3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4pPr>
            <a:lvl5pPr marL="680542" lvl="4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5pPr>
            <a:lvl6pPr marL="816651" lvl="5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6pPr>
            <a:lvl7pPr marL="952759" lvl="6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7pPr>
            <a:lvl8pPr marL="1088868" lvl="7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8pPr>
            <a:lvl9pPr marL="1224976" lvl="8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818585" y="1424589"/>
            <a:ext cx="3785812" cy="722390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marL="136108" lvl="0" indent="-141780">
              <a:spcBef>
                <a:spcPts val="0"/>
              </a:spcBef>
              <a:spcAft>
                <a:spcPts val="0"/>
              </a:spcAft>
              <a:buSzPts val="3900"/>
              <a:buChar char="●"/>
              <a:defRPr sz="1161"/>
            </a:lvl1pPr>
            <a:lvl2pPr marL="272217" lvl="1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2pPr>
            <a:lvl3pPr marL="408325" lvl="2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3pPr>
            <a:lvl4pPr marL="544434" lvl="3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4pPr>
            <a:lvl5pPr marL="680542" lvl="4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5pPr>
            <a:lvl6pPr marL="816651" lvl="5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6pPr>
            <a:lvl7pPr marL="952759" lvl="6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7pPr>
            <a:lvl8pPr marL="1088868" lvl="7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8pPr>
            <a:lvl9pPr marL="1224976" lvl="8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7440890" y="-234190"/>
            <a:ext cx="951097" cy="713306"/>
          </a:xfrm>
          <a:prstGeom prst="ellipse">
            <a:avLst/>
          </a:prstGeom>
          <a:solidFill>
            <a:srgbClr val="73B92D">
              <a:alpha val="616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3" b="1">
              <a:solidFill>
                <a:schemeClr val="dk1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069041" y="243417"/>
            <a:ext cx="567943" cy="425948"/>
          </a:xfrm>
          <a:prstGeom prst="ellipse">
            <a:avLst/>
          </a:prstGeom>
          <a:solidFill>
            <a:srgbClr val="73B92D">
              <a:alpha val="616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3" b="1">
              <a:solidFill>
                <a:schemeClr val="dk1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46" name="Google Shape;46;p6"/>
          <p:cNvSpPr/>
          <p:nvPr/>
        </p:nvSpPr>
        <p:spPr>
          <a:xfrm flipH="1">
            <a:off x="981132" y="-96962"/>
            <a:ext cx="965861" cy="713306"/>
          </a:xfrm>
          <a:prstGeom prst="ellipse">
            <a:avLst/>
          </a:prstGeom>
          <a:solidFill>
            <a:srgbClr val="73B92D">
              <a:alpha val="616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3" b="1">
              <a:solidFill>
                <a:schemeClr val="dk1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311714" y="116176"/>
            <a:ext cx="8520815" cy="373798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1935"/>
            </a:lvl1pPr>
            <a:lvl2pPr lvl="1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9pPr>
          </a:lstStyle>
          <a:p>
            <a:endParaRPr/>
          </a:p>
        </p:txBody>
      </p:sp>
      <p:cxnSp>
        <p:nvCxnSpPr>
          <p:cNvPr id="48" name="Google Shape;48;p6"/>
          <p:cNvCxnSpPr>
            <a:stCxn id="44" idx="6"/>
          </p:cNvCxnSpPr>
          <p:nvPr/>
        </p:nvCxnSpPr>
        <p:spPr>
          <a:xfrm>
            <a:off x="8391987" y="122463"/>
            <a:ext cx="773093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Google Shape;49;p6"/>
          <p:cNvCxnSpPr>
            <a:stCxn id="45" idx="6"/>
          </p:cNvCxnSpPr>
          <p:nvPr/>
        </p:nvCxnSpPr>
        <p:spPr>
          <a:xfrm>
            <a:off x="8636984" y="456391"/>
            <a:ext cx="52115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Google Shape;50;p6"/>
          <p:cNvCxnSpPr/>
          <p:nvPr/>
        </p:nvCxnSpPr>
        <p:spPr>
          <a:xfrm>
            <a:off x="8894096" y="-5209"/>
            <a:ext cx="0" cy="514869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Google Shape;51;p6"/>
          <p:cNvCxnSpPr>
            <a:stCxn id="46" idx="6"/>
          </p:cNvCxnSpPr>
          <p:nvPr/>
        </p:nvCxnSpPr>
        <p:spPr>
          <a:xfrm rot="10800000">
            <a:off x="-62003" y="259691"/>
            <a:ext cx="104313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6"/>
          <p:cNvCxnSpPr/>
          <p:nvPr/>
        </p:nvCxnSpPr>
        <p:spPr>
          <a:xfrm>
            <a:off x="275192" y="-5209"/>
            <a:ext cx="0" cy="514869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6"/>
          <p:cNvSpPr/>
          <p:nvPr/>
        </p:nvSpPr>
        <p:spPr>
          <a:xfrm>
            <a:off x="2788172" y="4846843"/>
            <a:ext cx="567943" cy="425948"/>
          </a:xfrm>
          <a:prstGeom prst="ellipse">
            <a:avLst/>
          </a:prstGeom>
          <a:solidFill>
            <a:srgbClr val="73B92D">
              <a:alpha val="616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3" b="1">
              <a:solidFill>
                <a:schemeClr val="dk1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cxnSp>
        <p:nvCxnSpPr>
          <p:cNvPr id="54" name="Google Shape;54;p6"/>
          <p:cNvCxnSpPr/>
          <p:nvPr/>
        </p:nvCxnSpPr>
        <p:spPr>
          <a:xfrm rot="10800000">
            <a:off x="-7015" y="5001945"/>
            <a:ext cx="917210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1046706" y="487366"/>
            <a:ext cx="7050830" cy="823957"/>
          </a:xfrm>
          <a:prstGeom prst="rect">
            <a:avLst/>
          </a:prstGeom>
        </p:spPr>
        <p:txBody>
          <a:bodyPr spcFirstLastPara="1" wrap="square" lIns="255975" tIns="255975" rIns="255975" bIns="255975" anchor="b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1pPr>
            <a:lvl2pPr lvl="1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2pPr>
            <a:lvl3pPr lvl="2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3pPr>
            <a:lvl4pPr lvl="3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4pPr>
            <a:lvl5pPr lvl="4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5pPr>
            <a:lvl6pPr lvl="5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6pPr>
            <a:lvl7pPr lvl="6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7pPr>
            <a:lvl8pPr lvl="7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8pPr>
            <a:lvl9pPr lvl="8">
              <a:spcBef>
                <a:spcPts val="0"/>
              </a:spcBef>
              <a:spcAft>
                <a:spcPts val="0"/>
              </a:spcAft>
              <a:buSzPts val="6700"/>
              <a:buNone/>
              <a:defRPr sz="1995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1046706" y="1389604"/>
            <a:ext cx="7050830" cy="690780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marL="136108" lvl="0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1pPr>
            <a:lvl2pPr marL="272217" lvl="1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2pPr>
            <a:lvl3pPr marL="408325" lvl="2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3pPr>
            <a:lvl4pPr marL="544434" lvl="3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4pPr>
            <a:lvl5pPr marL="680542" lvl="4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5pPr>
            <a:lvl6pPr marL="816651" lvl="5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6pPr>
            <a:lvl7pPr marL="952759" lvl="6" indent="-130437">
              <a:spcBef>
                <a:spcPts val="0"/>
              </a:spcBef>
              <a:spcAft>
                <a:spcPts val="0"/>
              </a:spcAft>
              <a:buSzPts val="3300"/>
              <a:buChar char="●"/>
              <a:defRPr sz="982"/>
            </a:lvl7pPr>
            <a:lvl8pPr marL="1088868" lvl="7" indent="-130437">
              <a:spcBef>
                <a:spcPts val="0"/>
              </a:spcBef>
              <a:spcAft>
                <a:spcPts val="0"/>
              </a:spcAft>
              <a:buSzPts val="3300"/>
              <a:buChar char="○"/>
              <a:defRPr sz="982"/>
            </a:lvl8pPr>
            <a:lvl9pPr marL="1224976" lvl="8" indent="-130437">
              <a:spcBef>
                <a:spcPts val="0"/>
              </a:spcBef>
              <a:spcAft>
                <a:spcPts val="0"/>
              </a:spcAft>
              <a:buSzPts val="3300"/>
              <a:buChar char="■"/>
              <a:defRPr sz="982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1388127" y="2004011"/>
            <a:ext cx="6367989" cy="1135452"/>
          </a:xfrm>
          <a:prstGeom prst="rect">
            <a:avLst/>
          </a:prstGeom>
        </p:spPr>
        <p:txBody>
          <a:bodyPr spcFirstLastPara="1" wrap="square" lIns="255975" tIns="255975" rIns="255975" bIns="255975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1pPr>
            <a:lvl2pPr lvl="1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2pPr>
            <a:lvl3pPr lvl="2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3pPr>
            <a:lvl4pPr lvl="3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4pPr>
            <a:lvl5pPr lvl="4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5pPr>
            <a:lvl6pPr lvl="5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6pPr>
            <a:lvl7pPr lvl="6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7pPr>
            <a:lvl8pPr lvl="7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8pPr>
            <a:lvl9pPr lvl="8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4019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1109106" y="1598631"/>
            <a:ext cx="6926050" cy="1052930"/>
          </a:xfrm>
          <a:prstGeom prst="rect">
            <a:avLst/>
          </a:prstGeom>
        </p:spPr>
        <p:txBody>
          <a:bodyPr spcFirstLastPara="1" wrap="square" lIns="255975" tIns="255975" rIns="255975" bIns="25597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1pPr>
            <a:lvl2pPr lvl="1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2pPr>
            <a:lvl3pPr lvl="2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3pPr>
            <a:lvl4pPr lvl="3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4pPr>
            <a:lvl5pPr lvl="4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5pPr>
            <a:lvl6pPr lvl="5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6pPr>
            <a:lvl7pPr lvl="6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7pPr>
            <a:lvl8pPr lvl="7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8pPr>
            <a:lvl9pPr lvl="8" algn="ctr">
              <a:spcBef>
                <a:spcPts val="0"/>
              </a:spcBef>
              <a:spcAft>
                <a:spcPts val="0"/>
              </a:spcAft>
              <a:buSzPts val="11700"/>
              <a:buNone/>
              <a:defRPr sz="348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ubTitle" idx="1"/>
          </p:nvPr>
        </p:nvSpPr>
        <p:spPr>
          <a:xfrm>
            <a:off x="1109106" y="2739132"/>
            <a:ext cx="6926050" cy="787152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175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11709" y="4194472"/>
            <a:ext cx="5999004" cy="677314"/>
          </a:xfrm>
          <a:prstGeom prst="rect">
            <a:avLst/>
          </a:prstGeom>
        </p:spPr>
        <p:txBody>
          <a:bodyPr spcFirstLastPara="1" wrap="square" lIns="255975" tIns="255975" rIns="255975" bIns="255975" anchor="ctr" anchorCtr="0">
            <a:spAutoFit/>
          </a:bodyPr>
          <a:lstStyle>
            <a:lvl1pPr marL="136108" lvl="0" indent="-6805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1042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 hasCustomPrompt="1"/>
          </p:nvPr>
        </p:nvSpPr>
        <p:spPr>
          <a:xfrm>
            <a:off x="1489621" y="805496"/>
            <a:ext cx="6164982" cy="2056282"/>
          </a:xfrm>
          <a:prstGeom prst="rect">
            <a:avLst/>
          </a:prstGeom>
        </p:spPr>
        <p:txBody>
          <a:bodyPr spcFirstLastPara="1" wrap="square" lIns="255975" tIns="255975" rIns="255975" bIns="25597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1pPr>
            <a:lvl2pPr lvl="1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2pPr>
            <a:lvl3pPr lvl="2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3pPr>
            <a:lvl4pPr lvl="3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4pPr>
            <a:lvl5pPr lvl="4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5pPr>
            <a:lvl6pPr lvl="5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6pPr>
            <a:lvl7pPr lvl="6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7pPr>
            <a:lvl8pPr lvl="7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8pPr>
            <a:lvl9pPr lvl="8" algn="ctr">
              <a:spcBef>
                <a:spcPts val="0"/>
              </a:spcBef>
              <a:spcAft>
                <a:spcPts val="0"/>
              </a:spcAft>
              <a:buSzPts val="33600"/>
              <a:buNone/>
              <a:defRPr sz="10003"/>
            </a:lvl9pPr>
          </a:lstStyle>
          <a:p>
            <a:r>
              <a:t>xx%</a:t>
            </a:r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1489621" y="2944416"/>
            <a:ext cx="6164982" cy="701359"/>
          </a:xfrm>
          <a:prstGeom prst="rect">
            <a:avLst/>
          </a:prstGeom>
        </p:spPr>
        <p:txBody>
          <a:bodyPr spcFirstLastPara="1" wrap="square" lIns="255975" tIns="255975" rIns="255975" bIns="255975" anchor="t" anchorCtr="0">
            <a:spAutoFit/>
          </a:bodyPr>
          <a:lstStyle>
            <a:lvl1pPr marL="136108" lvl="0" indent="-134218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1042"/>
            </a:lvl1pPr>
            <a:lvl2pPr marL="272217" lvl="1" indent="-134218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 sz="1042"/>
            </a:lvl2pPr>
            <a:lvl3pPr marL="408325" lvl="2" indent="-134218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 sz="1042"/>
            </a:lvl3pPr>
            <a:lvl4pPr marL="544434" lvl="3" indent="-134218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1042"/>
            </a:lvl4pPr>
            <a:lvl5pPr marL="680542" lvl="4" indent="-134218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 sz="1042"/>
            </a:lvl5pPr>
            <a:lvl6pPr marL="816651" lvl="5" indent="-134218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 sz="1042"/>
            </a:lvl6pPr>
            <a:lvl7pPr marL="952759" lvl="6" indent="-134218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1042"/>
            </a:lvl7pPr>
            <a:lvl8pPr marL="1088868" lvl="7" indent="-134218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 sz="1042"/>
            </a:lvl8pPr>
            <a:lvl9pPr marL="1224976" lvl="8" indent="-134218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 sz="1042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8" y="445028"/>
            <a:ext cx="8520815" cy="173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5975" tIns="255975" rIns="255975" bIns="25597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Bai Jamjuree"/>
              <a:buNone/>
              <a:defRPr sz="7900" b="1">
                <a:solidFill>
                  <a:schemeClr val="dk1"/>
                </a:solidFill>
                <a:latin typeface="Bai Jamjuree"/>
                <a:ea typeface="Bai Jamjuree"/>
                <a:cs typeface="Bai Jamjuree"/>
                <a:sym typeface="Bai Jamjure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8" y="1152479"/>
            <a:ext cx="8520815" cy="1083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5975" tIns="255975" rIns="255975" bIns="255975" anchor="t" anchorCtr="0">
            <a:spAutoFit/>
          </a:bodyPr>
          <a:lstStyle>
            <a:lvl1pPr marL="457200" lvl="0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●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○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■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●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○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■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●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○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Char char="■"/>
              <a:defRPr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2014176" y="61542"/>
            <a:ext cx="5392339" cy="373798"/>
          </a:xfrm>
          <a:prstGeom prst="rect">
            <a:avLst/>
          </a:prstGeom>
        </p:spPr>
        <p:txBody>
          <a:bodyPr spcFirstLastPara="1" wrap="square" lIns="76193" tIns="76193" rIns="76193" bIns="76193" anchor="t" anchorCtr="0">
            <a:noAutofit/>
          </a:bodyPr>
          <a:lstStyle/>
          <a:p>
            <a:r>
              <a:rPr lang="pt-BR" sz="1800" dirty="0"/>
              <a:t>ECONOMIA CIRCULAR E GESTÃO DE RECURSOS HÍDRICOS </a:t>
            </a:r>
          </a:p>
        </p:txBody>
      </p:sp>
      <p:sp>
        <p:nvSpPr>
          <p:cNvPr id="108" name="Google Shape;108;p18"/>
          <p:cNvSpPr txBox="1"/>
          <p:nvPr/>
        </p:nvSpPr>
        <p:spPr>
          <a:xfrm>
            <a:off x="2040958" y="3302771"/>
            <a:ext cx="1885600" cy="193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Resultados/discussão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1275761" y="663748"/>
            <a:ext cx="6617532" cy="464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t" anchorCtr="0">
            <a:noAutofit/>
          </a:bodyPr>
          <a:lstStyle/>
          <a:p>
            <a:pPr algn="ctr" defTabSz="458492">
              <a:defRPr/>
            </a:pP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Uedja Tatyane Guimarães M. Lima</a:t>
            </a:r>
            <a:r>
              <a:rPr lang="pt-BR" sz="1000" baseline="30000" dirty="0"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*, Gilson Lima da Silva</a:t>
            </a:r>
            <a:r>
              <a:rPr lang="pt-BR" sz="1000" baseline="30000" dirty="0"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, Maria do Carmo M. Sobral</a:t>
            </a:r>
            <a:r>
              <a:rPr lang="pt-BR" sz="1000" baseline="30000" dirty="0"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algn="ctr" defTabSz="458492">
              <a:defRPr/>
            </a:pP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Universidade Federal de Pernambuco (UFPE) – E-mail: uedja.tatyane@ufpe.br.</a:t>
            </a:r>
          </a:p>
          <a:p>
            <a:pPr algn="ctr"/>
            <a:endParaRPr sz="774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382593" y="1342681"/>
            <a:ext cx="2134526" cy="86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t" anchorCtr="0">
            <a:noAutofit/>
          </a:bodyPr>
          <a:lstStyle/>
          <a:p>
            <a:pPr algn="ctr"/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Apresentar a E.C da água como um sistema regenerativo em que o valor do recurso é mantido o maior tempo possível na economia, resultando na minimização de perdas e de produção de resíduos.</a:t>
            </a:r>
            <a:endParaRPr sz="1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1034915" y="2265810"/>
            <a:ext cx="2817742" cy="196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Metodologia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1144730" y="1138050"/>
            <a:ext cx="1885600" cy="193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Objetivo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389202" y="2452016"/>
            <a:ext cx="2120129" cy="567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t" anchorCtr="0">
            <a:noAutofit/>
          </a:bodyPr>
          <a:lstStyle/>
          <a:p>
            <a:pPr algn="ctr" defTabSz="392464" eaLnBrk="1" hangingPunct="1">
              <a:defRPr/>
            </a:pP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Revisão narrativa da literatura, </a:t>
            </a:r>
            <a:r>
              <a:rPr lang="pt-PT" sz="9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pesquisa nas bases de dados </a:t>
            </a:r>
            <a:r>
              <a:rPr lang="pt-PT" sz="9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Science</a:t>
            </a:r>
            <a:r>
              <a:rPr lang="pt-PT" sz="9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Direct</a:t>
            </a:r>
            <a:r>
              <a:rPr lang="pt-PT" sz="9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Capes e Research Gate,</a:t>
            </a: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 selecionados artigos que possuem relevante conteúdo sobre E.C e R.H.</a:t>
            </a:r>
            <a:endParaRPr lang="pt-BR" sz="9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6814912" y="3994221"/>
            <a:ext cx="1885600" cy="193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Conclusão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5516624" y="4167414"/>
            <a:ext cx="3202074" cy="1018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t" anchorCtr="0">
            <a:noAutofit/>
          </a:bodyPr>
          <a:lstStyle/>
          <a:p>
            <a:pPr algn="ctr" defTabSz="458492">
              <a:defRPr/>
            </a:pP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Para atender as demandas atuais e futuras de água, uma </a:t>
            </a:r>
            <a:r>
              <a:rPr lang="pt-PT" sz="9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Abordagem Circular</a:t>
            </a:r>
            <a:r>
              <a:rPr lang="pt-PT" sz="9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é necessária; Oportunidade de mudança nos desafios presentes na </a:t>
            </a:r>
            <a:r>
              <a:rPr lang="pt-PT" sz="9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Economia Linear </a:t>
            </a: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atuante; </a:t>
            </a:r>
            <a:r>
              <a:rPr lang="pt-PT" sz="9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Abordagem Sistêmica </a:t>
            </a:r>
            <a:r>
              <a:rPr lang="pt-PT" sz="900" dirty="0">
                <a:latin typeface="Roboto" panose="02000000000000000000" pitchFamily="2" charset="0"/>
                <a:ea typeface="Roboto" panose="02000000000000000000" pitchFamily="2" charset="0"/>
              </a:rPr>
              <a:t>e transformadora para serviços de abastecimento de água e Saneamento.</a:t>
            </a:r>
            <a:endParaRPr lang="pt-BR" sz="900" dirty="0">
              <a:solidFill>
                <a:schemeClr val="tx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9" name="Google Shape;105;p18">
            <a:extLst>
              <a:ext uri="{FF2B5EF4-FFF2-40B4-BE49-F238E27FC236}">
                <a16:creationId xmlns:a16="http://schemas.microsoft.com/office/drawing/2014/main" id="{5B7B3BAC-91D7-3849-F3AC-9A0E690A77A0}"/>
              </a:ext>
            </a:extLst>
          </p:cNvPr>
          <p:cNvSpPr txBox="1"/>
          <p:nvPr/>
        </p:nvSpPr>
        <p:spPr>
          <a:xfrm>
            <a:off x="1640397" y="3501957"/>
            <a:ext cx="2944130" cy="12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Linearidade dos Recursos Hídricos 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pic>
        <p:nvPicPr>
          <p:cNvPr id="9" name="Imagem 8" descr="Interface gráfica do usuário, Diagrama&#10;&#10;Descrição gerada automaticamente">
            <a:extLst>
              <a:ext uri="{FF2B5EF4-FFF2-40B4-BE49-F238E27FC236}">
                <a16:creationId xmlns:a16="http://schemas.microsoft.com/office/drawing/2014/main" id="{C890FB3D-6BE2-2829-8BE7-72701F6CC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23" y="3657487"/>
            <a:ext cx="5099064" cy="1313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3" name="Google Shape;105;p18">
            <a:extLst>
              <a:ext uri="{FF2B5EF4-FFF2-40B4-BE49-F238E27FC236}">
                <a16:creationId xmlns:a16="http://schemas.microsoft.com/office/drawing/2014/main" id="{10ED6D25-90AD-0AB8-41DC-A42731EE680F}"/>
              </a:ext>
            </a:extLst>
          </p:cNvPr>
          <p:cNvSpPr txBox="1"/>
          <p:nvPr/>
        </p:nvSpPr>
        <p:spPr>
          <a:xfrm>
            <a:off x="3112462" y="1155065"/>
            <a:ext cx="4491276" cy="16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Princípios da E.C e a GSA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sp>
        <p:nvSpPr>
          <p:cNvPr id="231" name="Google Shape;456;p19">
            <a:extLst>
              <a:ext uri="{FF2B5EF4-FFF2-40B4-BE49-F238E27FC236}">
                <a16:creationId xmlns:a16="http://schemas.microsoft.com/office/drawing/2014/main" id="{0BB6DB23-0599-B64C-08B2-3E35FBB9EBF1}"/>
              </a:ext>
            </a:extLst>
          </p:cNvPr>
          <p:cNvSpPr/>
          <p:nvPr/>
        </p:nvSpPr>
        <p:spPr>
          <a:xfrm>
            <a:off x="3541515" y="1619021"/>
            <a:ext cx="82132" cy="171093"/>
          </a:xfrm>
          <a:prstGeom prst="roundRect">
            <a:avLst>
              <a:gd name="adj" fmla="val 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27213" tIns="13603" rIns="27213" bIns="27213" anchor="t" anchorCtr="0">
            <a:noAutofit/>
          </a:bodyPr>
          <a:lstStyle/>
          <a:p>
            <a:endParaRPr sz="744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32" name="Google Shape;457;p19">
            <a:extLst>
              <a:ext uri="{FF2B5EF4-FFF2-40B4-BE49-F238E27FC236}">
                <a16:creationId xmlns:a16="http://schemas.microsoft.com/office/drawing/2014/main" id="{8C26204D-0432-6283-70E4-857C4754A62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23651" y="1544629"/>
            <a:ext cx="458012" cy="171505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462;p19">
            <a:extLst>
              <a:ext uri="{FF2B5EF4-FFF2-40B4-BE49-F238E27FC236}">
                <a16:creationId xmlns:a16="http://schemas.microsoft.com/office/drawing/2014/main" id="{9D9B2A92-FC39-3AF2-A073-B79462191E4D}"/>
              </a:ext>
            </a:extLst>
          </p:cNvPr>
          <p:cNvCxnSpPr>
            <a:cxnSpLocks/>
          </p:cNvCxnSpPr>
          <p:nvPr/>
        </p:nvCxnSpPr>
        <p:spPr>
          <a:xfrm rot="10800000">
            <a:off x="3623729" y="2803202"/>
            <a:ext cx="481265" cy="183478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Google Shape;456;p19">
            <a:extLst>
              <a:ext uri="{FF2B5EF4-FFF2-40B4-BE49-F238E27FC236}">
                <a16:creationId xmlns:a16="http://schemas.microsoft.com/office/drawing/2014/main" id="{04E4EF12-3699-F4C4-844F-289E98B1EF44}"/>
              </a:ext>
            </a:extLst>
          </p:cNvPr>
          <p:cNvSpPr/>
          <p:nvPr/>
        </p:nvSpPr>
        <p:spPr>
          <a:xfrm>
            <a:off x="3538444" y="2182660"/>
            <a:ext cx="82132" cy="171093"/>
          </a:xfrm>
          <a:prstGeom prst="roundRect">
            <a:avLst>
              <a:gd name="adj" fmla="val 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27213" tIns="13603" rIns="27213" bIns="27213" anchor="t" anchorCtr="0">
            <a:noAutofit/>
          </a:bodyPr>
          <a:lstStyle/>
          <a:p>
            <a:endParaRPr sz="744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5" name="Google Shape;456;p19">
            <a:extLst>
              <a:ext uri="{FF2B5EF4-FFF2-40B4-BE49-F238E27FC236}">
                <a16:creationId xmlns:a16="http://schemas.microsoft.com/office/drawing/2014/main" id="{598DFA3B-B7D0-0C8C-5A7A-F63C5AB3EFB6}"/>
              </a:ext>
            </a:extLst>
          </p:cNvPr>
          <p:cNvSpPr/>
          <p:nvPr/>
        </p:nvSpPr>
        <p:spPr>
          <a:xfrm>
            <a:off x="3541399" y="2718320"/>
            <a:ext cx="82132" cy="171093"/>
          </a:xfrm>
          <a:prstGeom prst="roundRect">
            <a:avLst>
              <a:gd name="adj" fmla="val 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27213" tIns="13603" rIns="27213" bIns="27213" anchor="t" anchorCtr="0">
            <a:noAutofit/>
          </a:bodyPr>
          <a:lstStyle/>
          <a:p>
            <a:endParaRPr sz="744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36" name="Conector reto 235">
            <a:extLst>
              <a:ext uri="{FF2B5EF4-FFF2-40B4-BE49-F238E27FC236}">
                <a16:creationId xmlns:a16="http://schemas.microsoft.com/office/drawing/2014/main" id="{B290C3D3-E55E-3B40-1AE8-2DFA9CE79E62}"/>
              </a:ext>
            </a:extLst>
          </p:cNvPr>
          <p:cNvCxnSpPr>
            <a:cxnSpLocks/>
          </p:cNvCxnSpPr>
          <p:nvPr/>
        </p:nvCxnSpPr>
        <p:spPr>
          <a:xfrm>
            <a:off x="3620385" y="2261032"/>
            <a:ext cx="37123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7" name="Google Shape;455;p19">
            <a:extLst>
              <a:ext uri="{FF2B5EF4-FFF2-40B4-BE49-F238E27FC236}">
                <a16:creationId xmlns:a16="http://schemas.microsoft.com/office/drawing/2014/main" id="{390E6755-46A1-3AEE-999C-BE742D0A7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850173"/>
              </p:ext>
            </p:extLst>
          </p:nvPr>
        </p:nvGraphicFramePr>
        <p:xfrm>
          <a:off x="2602784" y="1494011"/>
          <a:ext cx="901787" cy="1592418"/>
        </p:xfrm>
        <a:graphic>
          <a:graphicData uri="http://schemas.openxmlformats.org/drawingml/2006/table">
            <a:tbl>
              <a:tblPr>
                <a:noFill/>
                <a:tableStyleId>{F1AE806D-912D-4420-9BFC-6DA262C950DF}</a:tableStyleId>
              </a:tblPr>
              <a:tblGrid>
                <a:gridCol w="90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6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solidFill>
                            <a:schemeClr val="dk1"/>
                          </a:solidFill>
                          <a:latin typeface="Bai Jamjuree"/>
                          <a:ea typeface="Bai Jamjuree"/>
                          <a:cs typeface="Bai Jamjuree"/>
                          <a:sym typeface="Bai Jamjuree"/>
                        </a:rPr>
                        <a:t>Eliminar resíduos e poluição </a:t>
                      </a:r>
                      <a:endParaRPr sz="900" b="1" dirty="0">
                        <a:solidFill>
                          <a:schemeClr val="dk1"/>
                        </a:solidFill>
                        <a:latin typeface="Bai Jamjuree"/>
                        <a:ea typeface="Bai Jamjuree"/>
                        <a:cs typeface="Bai Jamjuree"/>
                        <a:sym typeface="Bai Jamjuree"/>
                      </a:endParaRPr>
                    </a:p>
                  </a:txBody>
                  <a:tcPr marL="27213" marR="27213" marT="27213" marB="27213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solidFill>
                            <a:schemeClr val="dk1"/>
                          </a:solidFill>
                          <a:latin typeface="Bai Jamjuree"/>
                          <a:ea typeface="Bai Jamjuree"/>
                          <a:cs typeface="Bai Jamjuree"/>
                          <a:sym typeface="Bai Jamjuree"/>
                        </a:rPr>
                        <a:t>Manter produtos e materiais em uso </a:t>
                      </a:r>
                      <a:endParaRPr sz="900" b="1" dirty="0">
                        <a:solidFill>
                          <a:schemeClr val="dk1"/>
                        </a:solidFill>
                        <a:latin typeface="Bai Jamjuree"/>
                        <a:ea typeface="Bai Jamjuree"/>
                        <a:cs typeface="Bai Jamjuree"/>
                        <a:sym typeface="Bai Jamjuree"/>
                      </a:endParaRPr>
                    </a:p>
                  </a:txBody>
                  <a:tcPr marL="27213" marR="27213" marT="27213" marB="27213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solidFill>
                            <a:schemeClr val="dk1"/>
                          </a:solidFill>
                          <a:latin typeface="Bai Jamjuree"/>
                          <a:ea typeface="Bai Jamjuree"/>
                          <a:cs typeface="Bai Jamjuree"/>
                          <a:sym typeface="Bai Jamjuree"/>
                        </a:rPr>
                        <a:t>Regenerar sistemas naturais</a:t>
                      </a:r>
                      <a:endParaRPr sz="900" b="1" dirty="0">
                        <a:solidFill>
                          <a:schemeClr val="dk1"/>
                        </a:solidFill>
                        <a:latin typeface="Bai Jamjuree"/>
                        <a:ea typeface="Bai Jamjuree"/>
                        <a:cs typeface="Bai Jamjuree"/>
                        <a:sym typeface="Bai Jamjuree"/>
                      </a:endParaRPr>
                    </a:p>
                  </a:txBody>
                  <a:tcPr marL="27213" marR="27213" marT="27213" marB="27213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9" name="Google Shape;468;p19">
            <a:extLst>
              <a:ext uri="{FF2B5EF4-FFF2-40B4-BE49-F238E27FC236}">
                <a16:creationId xmlns:a16="http://schemas.microsoft.com/office/drawing/2014/main" id="{29ECE31F-3978-6B6D-9FAE-E6F653B7BE30}"/>
              </a:ext>
            </a:extLst>
          </p:cNvPr>
          <p:cNvSpPr txBox="1"/>
          <p:nvPr/>
        </p:nvSpPr>
        <p:spPr>
          <a:xfrm>
            <a:off x="3992794" y="1446045"/>
            <a:ext cx="1582468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pPr algn="ctr"/>
            <a:r>
              <a:rPr lang="pt-PT" sz="800" b="1" dirty="0">
                <a:latin typeface="Roboto" panose="02000000000000000000" pitchFamily="2" charset="0"/>
                <a:ea typeface="Roboto" panose="02000000000000000000" pitchFamily="2" charset="0"/>
              </a:rPr>
              <a:t>Otimizar: sistemas de água</a:t>
            </a:r>
            <a:r>
              <a:rPr lang="pt-PT" sz="800" dirty="0">
                <a:latin typeface="Roboto" panose="02000000000000000000" pitchFamily="2" charset="0"/>
                <a:ea typeface="Roboto" panose="02000000000000000000" pitchFamily="2" charset="0"/>
              </a:rPr>
              <a:t>; </a:t>
            </a:r>
            <a:r>
              <a:rPr lang="pt-PT" sz="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 uso consultivo; utilizar medidas ou soluções que forneçam o mesmo resultado.</a:t>
            </a:r>
            <a:endParaRPr sz="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  <a:sym typeface="Roboto"/>
            </a:endParaRPr>
          </a:p>
        </p:txBody>
      </p:sp>
      <p:sp>
        <p:nvSpPr>
          <p:cNvPr id="240" name="Google Shape;470;p19">
            <a:extLst>
              <a:ext uri="{FF2B5EF4-FFF2-40B4-BE49-F238E27FC236}">
                <a16:creationId xmlns:a16="http://schemas.microsoft.com/office/drawing/2014/main" id="{5586FEC0-ECCF-4B13-CCB7-92FCED0ECBD4}"/>
              </a:ext>
            </a:extLst>
          </p:cNvPr>
          <p:cNvSpPr txBox="1"/>
          <p:nvPr/>
        </p:nvSpPr>
        <p:spPr>
          <a:xfrm>
            <a:off x="3835405" y="2025893"/>
            <a:ext cx="1837145" cy="57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pPr algn="ctr"/>
            <a:r>
              <a:rPr lang="en" sz="8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Otimizar: produção de recursos</a:t>
            </a:r>
            <a:r>
              <a:rPr lang="en" sz="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; extração de energia e sua maximização; valor gerado nas interfaces.</a:t>
            </a:r>
          </a:p>
        </p:txBody>
      </p:sp>
      <p:sp>
        <p:nvSpPr>
          <p:cNvPr id="241" name="Google Shape;470;p19">
            <a:extLst>
              <a:ext uri="{FF2B5EF4-FFF2-40B4-BE49-F238E27FC236}">
                <a16:creationId xmlns:a16="http://schemas.microsoft.com/office/drawing/2014/main" id="{BAAE7EE8-1092-2B35-5F05-BBFDDA03CCC0}"/>
              </a:ext>
            </a:extLst>
          </p:cNvPr>
          <p:cNvSpPr txBox="1"/>
          <p:nvPr/>
        </p:nvSpPr>
        <p:spPr>
          <a:xfrm>
            <a:off x="4035326" y="2656799"/>
            <a:ext cx="1522272" cy="51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pPr algn="ctr"/>
            <a:r>
              <a:rPr lang="en" sz="8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Maximizar fluxos ambientais;</a:t>
            </a:r>
          </a:p>
          <a:p>
            <a:pPr algn="ctr"/>
            <a:r>
              <a:rPr lang="pt-BR" sz="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en" sz="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reservar e melhorar o capital natural; garantir o mínino de influência antrôpica. </a:t>
            </a:r>
          </a:p>
        </p:txBody>
      </p:sp>
      <p:pic>
        <p:nvPicPr>
          <p:cNvPr id="24" name="Imagem 23" descr="Diagrama&#10;&#10;Descrição gerada automaticamente">
            <a:extLst>
              <a:ext uri="{FF2B5EF4-FFF2-40B4-BE49-F238E27FC236}">
                <a16:creationId xmlns:a16="http://schemas.microsoft.com/office/drawing/2014/main" id="{3869E3E2-DE8B-CA4F-3E37-DC959D125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652" y="1299010"/>
            <a:ext cx="3323158" cy="274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2" name="Google Shape;105;p18">
            <a:extLst>
              <a:ext uri="{FF2B5EF4-FFF2-40B4-BE49-F238E27FC236}">
                <a16:creationId xmlns:a16="http://schemas.microsoft.com/office/drawing/2014/main" id="{4663A754-D0C6-ACD0-CD2F-9692AFD28F5F}"/>
              </a:ext>
            </a:extLst>
          </p:cNvPr>
          <p:cNvSpPr txBox="1"/>
          <p:nvPr/>
        </p:nvSpPr>
        <p:spPr>
          <a:xfrm>
            <a:off x="6189537" y="1155065"/>
            <a:ext cx="4491276" cy="16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84" tIns="36284" rIns="36284" bIns="36284" anchor="ctr" anchorCtr="0">
            <a:noAutofit/>
          </a:bodyPr>
          <a:lstStyle/>
          <a:p>
            <a:r>
              <a:rPr lang="en" sz="1100" b="1" dirty="0">
                <a:solidFill>
                  <a:schemeClr val="dk2"/>
                </a:solidFill>
                <a:latin typeface="Bai Jamjuree"/>
                <a:ea typeface="Bai Jamjuree"/>
                <a:cs typeface="Bai Jamjuree"/>
                <a:sym typeface="Bai Jamjuree"/>
              </a:rPr>
              <a:t>Economia Circular da Água</a:t>
            </a:r>
            <a:endParaRPr sz="1100" b="1" dirty="0">
              <a:solidFill>
                <a:schemeClr val="dk2"/>
              </a:solidFill>
              <a:latin typeface="Bai Jamjuree"/>
              <a:ea typeface="Bai Jamjuree"/>
              <a:cs typeface="Bai Jamjuree"/>
              <a:sym typeface="Bai Jamjuree"/>
            </a:endParaRPr>
          </a:p>
        </p:txBody>
      </p:sp>
      <p:pic>
        <p:nvPicPr>
          <p:cNvPr id="31" name="Imagem 30" descr="Uma imagem contendo desenho&#10;&#10;Descrição gerada automaticamente">
            <a:extLst>
              <a:ext uri="{FF2B5EF4-FFF2-40B4-BE49-F238E27FC236}">
                <a16:creationId xmlns:a16="http://schemas.microsoft.com/office/drawing/2014/main" id="{12F2CBAB-178C-8EFB-BA69-13B31467A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5303" y="55612"/>
            <a:ext cx="560957" cy="477410"/>
          </a:xfrm>
          <a:prstGeom prst="rect">
            <a:avLst/>
          </a:prstGeom>
        </p:spPr>
      </p:pic>
      <p:pic>
        <p:nvPicPr>
          <p:cNvPr id="35" name="Imagem 34" descr="Uma imagem contendo Ícone&#10;&#10;Descrição gerada automaticamente">
            <a:extLst>
              <a:ext uri="{FF2B5EF4-FFF2-40B4-BE49-F238E27FC236}">
                <a16:creationId xmlns:a16="http://schemas.microsoft.com/office/drawing/2014/main" id="{6EC834B3-C0CB-0847-678E-50B5E95F8D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6175" y="208950"/>
            <a:ext cx="906720" cy="507763"/>
          </a:xfrm>
          <a:prstGeom prst="rect">
            <a:avLst/>
          </a:prstGeom>
        </p:spPr>
      </p:pic>
      <p:pic>
        <p:nvPicPr>
          <p:cNvPr id="42" name="Imagem 41" descr="Placa vermelha com letras brancas&#10;&#10;Descrição gerada automaticamente com confiança baixa">
            <a:extLst>
              <a:ext uri="{FF2B5EF4-FFF2-40B4-BE49-F238E27FC236}">
                <a16:creationId xmlns:a16="http://schemas.microsoft.com/office/drawing/2014/main" id="{C669DAA7-46E5-4A73-8BDC-3E1D0DAB30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5697" y="112374"/>
            <a:ext cx="1143218" cy="594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rcular Economy Research Poster by Slidesgo">
  <a:themeElements>
    <a:clrScheme name="Simple Light">
      <a:dk1>
        <a:srgbClr val="2A2A2A"/>
      </a:dk1>
      <a:lt1>
        <a:srgbClr val="E3E3D8"/>
      </a:lt1>
      <a:dk2>
        <a:srgbClr val="73B92D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1252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246</Words>
  <Application>Microsoft Office PowerPoint</Application>
  <PresentationFormat>Apresentação na tela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Bai Jamjuree</vt:lpstr>
      <vt:lpstr>Poppins</vt:lpstr>
      <vt:lpstr>Arial</vt:lpstr>
      <vt:lpstr>Roboto</vt:lpstr>
      <vt:lpstr>Circular Economy Research Poster by Slidesgo</vt:lpstr>
      <vt:lpstr>ECONOMIA CIRCULAR E GESTÃO DE RECURSOS HÍDRICOS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Economy Research Poster</dc:title>
  <dc:creator>Tatyane Guimarães</dc:creator>
  <cp:lastModifiedBy>Tatyane Guimarães</cp:lastModifiedBy>
  <cp:revision>7</cp:revision>
  <dcterms:modified xsi:type="dcterms:W3CDTF">2022-06-21T22:49:28Z</dcterms:modified>
</cp:coreProperties>
</file>