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422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42204" algn="l" defTabSz="4422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84408" algn="l" defTabSz="4422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26612" algn="l" defTabSz="4422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68815" algn="l" defTabSz="4422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11019" algn="l" defTabSz="4422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53223" algn="l" defTabSz="4422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95427" algn="l" defTabSz="4422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37631" algn="l" defTabSz="4422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8494" autoAdjust="0"/>
  </p:normalViewPr>
  <p:slideViewPr>
    <p:cSldViewPr snapToGrid="0">
      <p:cViewPr varScale="1">
        <p:scale>
          <a:sx n="21" d="100"/>
          <a:sy n="21" d="100"/>
        </p:scale>
        <p:origin x="835" y="62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2419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3003D-363D-4503-9E21-BA68B06EA1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6A47F-773B-42CA-AB96-20BA76F80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589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00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94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98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7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23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90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25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25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16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49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56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E61C-FE35-449A-9A8F-37FED36CD56D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50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26" Type="http://schemas.openxmlformats.org/officeDocument/2006/relationships/image" Target="../media/image25.jpe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jpe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jpeg"/><Relationship Id="rId40" Type="http://schemas.openxmlformats.org/officeDocument/2006/relationships/image" Target="../media/image39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Gilmara\Desktop\Topo Gilmar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2"/>
            <a:ext cx="51206400" cy="698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1">
            <a:extLst>
              <a:ext uri="{FF2B5EF4-FFF2-40B4-BE49-F238E27FC236}">
                <a16:creationId xmlns:a16="http://schemas.microsoft.com/office/drawing/2014/main" id="{17A1F08E-92A2-42B4-86F0-E9D20BB9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681" y="946459"/>
            <a:ext cx="49545038" cy="108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0043" tIns="36422" rIns="70043" bIns="36422">
            <a:spAutoFit/>
          </a:bodyPr>
          <a:lstStyle/>
          <a:p>
            <a:pPr algn="ctr">
              <a:spcBef>
                <a:spcPts val="2430"/>
              </a:spcBef>
              <a:buClr>
                <a:srgbClr val="003399"/>
              </a:buClr>
            </a:pPr>
            <a:r>
              <a:rPr lang="pt-BR" altLang="pt-BR" sz="6500" b="1" dirty="0">
                <a:solidFill>
                  <a:schemeClr val="bg1"/>
                </a:solidFill>
                <a:latin typeface="Verdana" panose="020B0604030504040204" pitchFamily="34" charset="0"/>
              </a:rPr>
              <a:t>MONITORAMENTO DO VÍRUS SARS-COV-2 EM ÁGUAS RESIDUAIS NO GRANDE ABC, SÃO PAULO, BRASIL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9D8D0CF7-42B7-4D0F-83A4-0498A8F27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383" y="2243677"/>
            <a:ext cx="49485634" cy="238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0043" tIns="36422" rIns="70043" bIns="36422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3600" b="1" i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Ieda Carolina Mantovani Claro, Adriana Feliciano Alves Duran, Lívia De Moraes Bomediano Camillo, Matheus Ribeiro Augusto, Taís Browne </a:t>
            </a:r>
            <a:r>
              <a:rPr lang="pt-BR" altLang="pt-BR" sz="3600" b="1" i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de </a:t>
            </a:r>
            <a:r>
              <a:rPr lang="pt-BR" altLang="pt-BR" sz="3600" b="1" i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Miranda, </a:t>
            </a:r>
          </a:p>
          <a:p>
            <a:pPr algn="ctr">
              <a:lnSpc>
                <a:spcPct val="150000"/>
              </a:lnSpc>
            </a:pPr>
            <a:r>
              <a:rPr lang="pt-BR" altLang="pt-BR" sz="3600" b="1" i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Claudio Roberto </a:t>
            </a:r>
            <a:r>
              <a:rPr lang="pt-BR" altLang="pt-BR" sz="3600" b="1" i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Caldereiro</a:t>
            </a:r>
            <a:r>
              <a:rPr lang="pt-BR" altLang="pt-BR" sz="3600" b="1" i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, Guilherme Santos Sousa, Milena </a:t>
            </a:r>
            <a:r>
              <a:rPr lang="pt-BR" altLang="pt-BR" sz="3600" b="1" i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Montier</a:t>
            </a:r>
            <a:r>
              <a:rPr lang="pt-BR" altLang="pt-BR" sz="3600" b="1" i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, Rodrigo De Freitas Bueno</a:t>
            </a:r>
          </a:p>
          <a:p>
            <a:pPr algn="ctr">
              <a:lnSpc>
                <a:spcPct val="150000"/>
              </a:lnSpc>
            </a:pPr>
            <a:r>
              <a:rPr lang="en-GB" altLang="pt-BR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UNIVERSIDADE FEDERAL DO ABC - </a:t>
            </a:r>
            <a:r>
              <a:rPr lang="en-GB" altLang="pt-BR" sz="2800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Avenida</a:t>
            </a:r>
            <a:r>
              <a:rPr lang="en-GB" altLang="pt-BR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dos </a:t>
            </a:r>
            <a:r>
              <a:rPr lang="en-GB" altLang="pt-BR" sz="2800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Estados</a:t>
            </a:r>
            <a:r>
              <a:rPr lang="en-GB" altLang="pt-BR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nº 5001, </a:t>
            </a:r>
            <a:r>
              <a:rPr lang="en-GB" altLang="pt-BR" sz="2800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Bangu</a:t>
            </a:r>
            <a:r>
              <a:rPr lang="en-GB" altLang="pt-BR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Santo André – SP – </a:t>
            </a:r>
            <a:r>
              <a:rPr lang="en-GB" altLang="pt-BR" sz="2800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Brasil</a:t>
            </a:r>
            <a:r>
              <a:rPr lang="en-GB" altLang="pt-BR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- E-mail: iedaclaro@gmail.com</a:t>
            </a:r>
            <a:endParaRPr lang="en-GB" altLang="pt-BR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604A45B-B5F5-419D-9BEF-A62B6920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65" y="6229109"/>
            <a:ext cx="16061202" cy="2207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0043" tIns="36422" rIns="70043" bIns="36422">
            <a:spAutoFit/>
          </a:bodyPr>
          <a:lstStyle/>
          <a:p>
            <a:pPr algn="just">
              <a:lnSpc>
                <a:spcPct val="150000"/>
              </a:lnSpc>
              <a:spcBef>
                <a:spcPts val="117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INTRODUÇÃO</a:t>
            </a:r>
          </a:p>
          <a:p>
            <a:pPr algn="just">
              <a:lnSpc>
                <a:spcPct val="150000"/>
              </a:lnSpc>
              <a:spcBef>
                <a:spcPts val="117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O vírus de SARS-CoV-2, causador da COVID-19, começou a se espalhar em dezembro de 2019 em Wuhan na </a:t>
            </a:r>
            <a:r>
              <a:rPr lang="pt-BR" altLang="pt-BR" sz="3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China e rapidamente a situação evoluiu para uma pandemia, causando milhões de mortes por todo o mundo. </a:t>
            </a: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Estudos detectaram fragmentos do vírus nas fezes e urina de indivíduos contaminados e consequentemente o monitoramento de águas residuais tornou-se uma ferramenta de auxilio epidemiológico para identificação de possíveis focos </a:t>
            </a:r>
            <a:r>
              <a:rPr lang="pt-BR" altLang="pt-BR" sz="3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emergentes (</a:t>
            </a:r>
            <a:r>
              <a:rPr lang="pt-BR" altLang="pt-BR" sz="3600" dirty="0" err="1">
                <a:solidFill>
                  <a:srgbClr val="000000"/>
                </a:solidFill>
                <a:latin typeface="Verdana" panose="020B0604030504040204" pitchFamily="34" charset="0"/>
              </a:rPr>
              <a:t>Medema</a:t>
            </a: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 et al., 2020</a:t>
            </a:r>
            <a:r>
              <a:rPr lang="pt-BR" altLang="pt-BR" sz="3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).</a:t>
            </a:r>
            <a:endParaRPr lang="pt-BR" altLang="pt-BR" sz="3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117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OBJETIVO</a:t>
            </a:r>
          </a:p>
          <a:p>
            <a:pPr algn="just">
              <a:lnSpc>
                <a:spcPct val="150000"/>
              </a:lnSpc>
              <a:spcBef>
                <a:spcPts val="117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O objetivo principal do estudo é aplicar um método alternativo de mapeamento epidemiológico do vírus SARS-CoV-2 através do monitoramento de águas residuais.</a:t>
            </a:r>
          </a:p>
          <a:p>
            <a:pPr algn="just">
              <a:lnSpc>
                <a:spcPct val="150000"/>
              </a:lnSpc>
              <a:spcBef>
                <a:spcPts val="117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117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METODOLOGIA </a:t>
            </a:r>
          </a:p>
          <a:p>
            <a:pPr algn="just">
              <a:lnSpc>
                <a:spcPct val="150000"/>
              </a:lnSpc>
              <a:spcBef>
                <a:spcPts val="117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A coleta de amostras de águas residuais foi realizada por 85 semanas no período de 09/06/2020 a 25/01/2022 em 5 pontos na Região do Grande ABC Paulista. As amostras foram concentradas através do método de precipitação  e centrifugação. Em seguida o RNA foi extraído com kits comerciais e por fim foi realizado o RT-</a:t>
            </a:r>
            <a:r>
              <a:rPr lang="pt-BR" altLang="pt-BR" sz="3600" dirty="0" err="1">
                <a:solidFill>
                  <a:srgbClr val="000000"/>
                </a:solidFill>
                <a:latin typeface="Verdana" panose="020B0604030504040204" pitchFamily="34" charset="0"/>
              </a:rPr>
              <a:t>qPCR</a:t>
            </a: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 em tempo real para detecção e quantificação do </a:t>
            </a:r>
            <a:r>
              <a:rPr lang="pt-BR" altLang="pt-BR" sz="3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SARS-CoV-2 </a:t>
            </a: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(Wu et al., 2020; Claro et al., 2021</a:t>
            </a:r>
            <a:r>
              <a:rPr lang="pt-BR" altLang="pt-BR" sz="3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).</a:t>
            </a:r>
            <a:endParaRPr lang="pt-BR" altLang="pt-BR" sz="3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1170"/>
              </a:spcBef>
            </a:pPr>
            <a:endParaRPr lang="pt-BR" altLang="pt-BR" sz="36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1170"/>
              </a:spcBef>
            </a:pPr>
            <a:endParaRPr lang="en-GB" altLang="pt-BR" sz="3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9" name="Google Shape;139;p27"/>
          <p:cNvSpPr/>
          <p:nvPr/>
        </p:nvSpPr>
        <p:spPr>
          <a:xfrm rot="-5400000">
            <a:off x="25497007" y="1397385"/>
            <a:ext cx="212386" cy="51206401"/>
          </a:xfrm>
          <a:prstGeom prst="rect">
            <a:avLst/>
          </a:prstGeom>
          <a:solidFill>
            <a:srgbClr val="006600"/>
          </a:solidFill>
          <a:ln cap="rnd">
            <a:solidFill>
              <a:schemeClr val="tx1"/>
            </a:solidFill>
            <a:prstDash val="sysDot"/>
            <a:rou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spcFirstLastPara="1" wrap="square" lIns="61467" tIns="61467" rIns="61467" bIns="61467" anchor="ctr" anchorCtr="0">
            <a:noAutofit/>
          </a:bodyPr>
          <a:lstStyle/>
          <a:p>
            <a:endParaRPr sz="1143"/>
          </a:p>
        </p:txBody>
      </p:sp>
      <p:sp>
        <p:nvSpPr>
          <p:cNvPr id="82" name="Text Box 15">
            <a:extLst>
              <a:ext uri="{FF2B5EF4-FFF2-40B4-BE49-F238E27FC236}">
                <a16:creationId xmlns:a16="http://schemas.microsoft.com/office/drawing/2014/main" id="{AC52DCA7-E77A-4246-8C7D-243D3C416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4181" y="6229109"/>
            <a:ext cx="16022922" cy="1979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0043" tIns="36422" rIns="70043" bIns="36422">
            <a:spAutoFit/>
          </a:bodyPr>
          <a:lstStyle/>
          <a:p>
            <a:pPr algn="just">
              <a:lnSpc>
                <a:spcPct val="150000"/>
              </a:lnSpc>
              <a:spcBef>
                <a:spcPts val="1560"/>
              </a:spcBef>
            </a:pPr>
            <a:r>
              <a:rPr lang="pt-BR" altLang="pt-BR" sz="3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CONCLUSÃO</a:t>
            </a:r>
            <a:endParaRPr lang="pt-BR" altLang="pt-BR" sz="36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1560"/>
              </a:spcBef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O monitoramento do SARS-CoV-2 em águas residuais mostrou-se uma ferramenta importante no mapeamento epidemiológico de uma região, podendo antecipar em até 14 dias o comportamento dos casos clínicos. O monitoramento de águas residuais também pode servir como alternativa no fornecimento de dados epidemiológicos em países onde a testagem clínica em massa não é possível ou viável.</a:t>
            </a:r>
          </a:p>
          <a:p>
            <a:pPr algn="just">
              <a:lnSpc>
                <a:spcPct val="150000"/>
              </a:lnSpc>
              <a:spcBef>
                <a:spcPts val="1560"/>
              </a:spcBef>
            </a:pP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1560"/>
              </a:spcBef>
            </a:pPr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</a:rPr>
              <a:t>REFERÊNCIAS BIBIOGRÁFICAS</a:t>
            </a:r>
          </a:p>
          <a:p>
            <a:pPr algn="just">
              <a:lnSpc>
                <a:spcPct val="150000"/>
              </a:lnSpc>
              <a:spcBef>
                <a:spcPts val="1560"/>
              </a:spcBef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Ahmed et al. (2021)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Minimizing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errors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in RT-PCR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detection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quantification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SARS-CoV-2 RNA,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Wastewater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Surveillance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Preprints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, 1–38.</a:t>
            </a:r>
          </a:p>
          <a:p>
            <a:pPr algn="just">
              <a:lnSpc>
                <a:spcPct val="150000"/>
              </a:lnSpc>
              <a:spcBef>
                <a:spcPts val="1560"/>
              </a:spcBef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Claro et al. (2021)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Long-term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monitoring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SARS-CoV-2 RNA in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wastewater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Brazil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: A more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responsive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economical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approach,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Water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Research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, 203</a:t>
            </a:r>
          </a:p>
          <a:p>
            <a:pPr algn="just">
              <a:lnSpc>
                <a:spcPct val="150000"/>
              </a:lnSpc>
              <a:spcBef>
                <a:spcPts val="1560"/>
              </a:spcBef>
            </a:pPr>
            <a:r>
              <a:rPr 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Medema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et al. (2020) Presence of SARS-Coronavirus-2 RNA in Sewage and Correlation with Reported COVID-19 Prevalence in the Early Stage of the Epidemic in the Netherlands, Environmental Science and Technology Letters, 7(7), 511–516</a:t>
            </a:r>
          </a:p>
          <a:p>
            <a:pPr algn="just">
              <a:lnSpc>
                <a:spcPct val="150000"/>
              </a:lnSpc>
              <a:spcBef>
                <a:spcPts val="1560"/>
              </a:spcBef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Wu et al. (2020) SARS-CoV-2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titers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wastewater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are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higher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than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expected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MSystems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, 5, 1–9</a:t>
            </a: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5" name="Text Box 15">
            <a:extLst>
              <a:ext uri="{FF2B5EF4-FFF2-40B4-BE49-F238E27FC236}">
                <a16:creationId xmlns:a16="http://schemas.microsoft.com/office/drawing/2014/main" id="{AC52DCA7-E77A-4246-8C7D-243D3C416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5721" y="6229109"/>
            <a:ext cx="16036007" cy="119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0043" tIns="36422" rIns="70043" bIns="36422">
            <a:spAutoFit/>
          </a:bodyPr>
          <a:lstStyle/>
          <a:p>
            <a:pPr algn="just">
              <a:lnSpc>
                <a:spcPct val="150000"/>
              </a:lnSpc>
              <a:spcBef>
                <a:spcPts val="156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RESULTADOS E DISCUSSÕES</a:t>
            </a:r>
          </a:p>
          <a:p>
            <a:pPr algn="just">
              <a:lnSpc>
                <a:spcPct val="150000"/>
              </a:lnSpc>
              <a:spcBef>
                <a:spcPts val="1560"/>
              </a:spcBef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Foram analisadas 425 amostras de águas residuais onde 68% foram positivas para fragmentos de RNA do SARS-CoV-2 no gene alvo N1 e 55% para </a:t>
            </a:r>
            <a:r>
              <a:rPr lang="pt-BR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N2. Na 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Figura 1, </a:t>
            </a:r>
            <a:r>
              <a:rPr lang="pt-BR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notou-se uma relação entre as variáveis onde foi 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possível observar um aumento da carga viral de SARS-CoV-2 em águas residuais sucedido por um aumento da média móvel de casos de COVID-19, o que </a:t>
            </a:r>
            <a:r>
              <a:rPr lang="pt-BR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indica 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que o monitoramento de águas residuais pode antecipar em até 2 semanas o comportamento dos casos clínicos tendo em vista o período de incubação do </a:t>
            </a:r>
            <a:r>
              <a:rPr lang="pt-BR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vírus (Ahmed </a:t>
            </a: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et al., 2021). </a:t>
            </a:r>
            <a:r>
              <a:rPr lang="pt-BR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A partir de Agosto/21, a média móvel dos casos clínicos despencou porém a carga viral em águas residuais permaneceu alta. Possivelmente esta diferença deve-se a vacinação em massa que reduziu os casos graves da doença e a baixa testagem dos indivíduos com sintomas leves ou assintomáticos.</a:t>
            </a: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21215" y="17966266"/>
            <a:ext cx="16178804" cy="7838744"/>
          </a:xfrm>
          <a:prstGeom prst="rect">
            <a:avLst/>
          </a:prstGeom>
        </p:spPr>
      </p:pic>
      <p:pic>
        <p:nvPicPr>
          <p:cNvPr id="1026" name="Picture 2" descr="C:\Users\Gilmara\Desktop\REDE DE MONITORAMENTO - UFABC\logo rede de monitoramento de aguas residuai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180" y="4856701"/>
            <a:ext cx="1874519" cy="185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Gilmara\Desktop\BIOSSISTEMAS_UFABC\BIO Imagens\ufabc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5892" y="5150165"/>
            <a:ext cx="1241144" cy="122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 Box 2">
            <a:extLst>
              <a:ext uri="{FF2B5EF4-FFF2-40B4-BE49-F238E27FC236}">
                <a16:creationId xmlns:a16="http://schemas.microsoft.com/office/drawing/2014/main" id="{9D8D0CF7-42B7-4D0F-83A4-0498A8F27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0800" y="4997764"/>
            <a:ext cx="23164800" cy="62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0043" tIns="36422" rIns="70043" bIns="36422">
            <a:spAutoFit/>
          </a:bodyPr>
          <a:lstStyle/>
          <a:p>
            <a:pPr algn="ctr"/>
            <a:r>
              <a:rPr lang="en-GB" altLang="pt-BR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REDE MCTI DE </a:t>
            </a:r>
            <a:r>
              <a:rPr lang="en-GB" altLang="pt-BR" sz="3600" b="1" dirty="0">
                <a:ln/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MONITORAMENTO</a:t>
            </a:r>
            <a:r>
              <a:rPr lang="en-GB" altLang="pt-BR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 COVID-19 EM ÁGUAS RESIDUAIS</a:t>
            </a:r>
            <a:endParaRPr lang="en-GB" altLang="pt-BR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3" descr="C:\Users\Gilmara\Desktop\REDE DE MONITORAMENTO - UFABC\LogoFNDC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20" y="27644244"/>
            <a:ext cx="1897870" cy="62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Users\Gilmara\Desktop\REDE DE MONITORAMENTO - UFABC\LogoSU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950" y="27660095"/>
            <a:ext cx="1143487" cy="59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5" descr="C:\Users\Gilmara\Desktop\REDE DE MONITORAMENTO - UFABC\LogoMinisterio-da-saud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768" y="27688246"/>
            <a:ext cx="1458526" cy="5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Users\Gilmara\Desktop\cnpq-log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474" y="27651608"/>
            <a:ext cx="1422007" cy="61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7" descr="C:\Users\Gilmara\Desktop\REDE DE MONITORAMENTO - UFABC\logo_mctic_horizontal_cor_gradient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1021" y="27576264"/>
            <a:ext cx="3054694" cy="76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C:\Users\Gilmara\Pictures\Screenshots\Captura de Tela (2000)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617" y="27441784"/>
            <a:ext cx="1303396" cy="103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4" descr="C:\Users\Gilmara\Desktop\PrefeituraSP.jpe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7918" y="27389324"/>
            <a:ext cx="1135447" cy="113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0" descr="C:\Users\Gilmara\Desktop\mcti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1452" y="27666157"/>
            <a:ext cx="581780" cy="58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0" descr="C:\Users\Gilmara\Desktop\Fiocruz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074" y="27441542"/>
            <a:ext cx="1167827" cy="103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9" descr="C:\Users\Gilmara\Desktop\REDE DE MONITORAMENTO - UFABC\LogoANA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0609" y="27611155"/>
            <a:ext cx="1402266" cy="6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C:\Users\Gilmara\Desktop\Logo_Itaipu_Preferencial.svg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8139" y="27517211"/>
            <a:ext cx="1244820" cy="87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1" descr="C:\Users\Gilmara\Desktop\REDE DE MONITORAMENTO - UFABC\logo_sabesp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6083" y="27452893"/>
            <a:ext cx="898837" cy="100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4" descr="C:\Users\Gilmara\Desktop\LOGO_PTI_0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329" y="27568852"/>
            <a:ext cx="1624141" cy="77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6" descr="C:\Users\Gilmara\Desktop\cetesb-seo-site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000" y="27580229"/>
            <a:ext cx="753636" cy="75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7" descr="C:\Users\Gilmara\Desktop\Logo-Caesb-Vertical-png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0411" y="27578316"/>
            <a:ext cx="1028971" cy="75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8" descr="C:\Users\Gilmara\Desktop\saneago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2203" y="27444959"/>
            <a:ext cx="1024176" cy="10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5" descr="C:\Users\Gilmara\Desktop\logo-sanepar-1536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0257" y="27129476"/>
            <a:ext cx="1788833" cy="178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5" descr="C:\Users\Gilmara\Desktop\ufmg-logo-1-1.pn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7478" y="27665524"/>
            <a:ext cx="1381978" cy="58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6" descr="C:\Users\Gilmara\Desktop\UFV.png"/>
          <p:cNvPicPr>
            <a:picLocks noChangeAspect="1" noChangeArrowheads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1424" y="27559317"/>
            <a:ext cx="1060503" cy="79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7" descr="C:\Users\Gilmara\Desktop\unb.pn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7575" y="27577932"/>
            <a:ext cx="1010975" cy="75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18" descr="C:\Users\Gilmara\Desktop\ifnmg_vertical_jpg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9193" y="27508747"/>
            <a:ext cx="1076766" cy="89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1" descr="C:\Users\Gilmara\Desktop\unila.jpe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157" y="27489716"/>
            <a:ext cx="1476997" cy="93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2" descr="C:\Users\Gilmara\Desktop\unir.pn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0230" y="27490697"/>
            <a:ext cx="1243601" cy="93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Grupo 84"/>
          <p:cNvGrpSpPr/>
          <p:nvPr/>
        </p:nvGrpSpPr>
        <p:grpSpPr>
          <a:xfrm>
            <a:off x="37384304" y="27565645"/>
            <a:ext cx="1831390" cy="782805"/>
            <a:chOff x="9873137" y="3347944"/>
            <a:chExt cx="1831390" cy="782805"/>
          </a:xfrm>
        </p:grpSpPr>
        <p:pic>
          <p:nvPicPr>
            <p:cNvPr id="98" name="Picture 34" descr="C:\Users\Gilmara\Desktop\UFU.png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73137" y="3347944"/>
              <a:ext cx="1831390" cy="393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35" descr="C:\Users\Gilmara\Desktop\UFVJM.png"/>
            <p:cNvPicPr>
              <a:picLocks noChangeAspect="1"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44843" y="3785154"/>
              <a:ext cx="1487979" cy="3455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6" name="Picture 13" descr="C:\Users\Gilmara\Desktop\BIOSSISTEMAS_UFABC\BIO Imagens\ufabc-logo.pn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604" y="27379321"/>
            <a:ext cx="1172776" cy="115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9" descr="C:\Users\Gilmara\Desktop\UFG.png"/>
          <p:cNvPicPr>
            <a:picLocks noChangeAspect="1" noChangeArrowheads="1"/>
          </p:cNvPicPr>
          <p:nvPr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9053" y="27611759"/>
            <a:ext cx="1418208" cy="6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8" name="Grupo 87"/>
          <p:cNvGrpSpPr/>
          <p:nvPr/>
        </p:nvGrpSpPr>
        <p:grpSpPr>
          <a:xfrm>
            <a:off x="39372846" y="27477499"/>
            <a:ext cx="11527864" cy="959097"/>
            <a:chOff x="342115" y="5537273"/>
            <a:chExt cx="11527864" cy="959097"/>
          </a:xfrm>
        </p:grpSpPr>
        <p:pic>
          <p:nvPicPr>
            <p:cNvPr id="89" name="Picture 12" descr="C:\Users\Gilmara\Desktop\inct.png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0232" y="5690559"/>
              <a:ext cx="1517500" cy="652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22" descr="C:\Users\Gilmara\Desktop\HMCC.jpg"/>
            <p:cNvPicPr>
              <a:picLocks noChangeAspect="1" noChangeArrowheads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323" y="5545878"/>
              <a:ext cx="941887" cy="941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23" descr="C:\Users\Gilmara\Desktop\logoPrefFoz.png"/>
            <p:cNvPicPr>
              <a:picLocks noChangeAspect="1" noChangeArrowheads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1517" y="5537273"/>
              <a:ext cx="759785" cy="959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29" descr="C:\Users\Gilmara\Desktop\faculdade-de-medicina-do-abc-fmabc-logo.png"/>
            <p:cNvPicPr>
              <a:picLocks noChangeAspect="1" noChangeArrowheads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115" y="5626172"/>
              <a:ext cx="1095278" cy="781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31" descr="C:\Users\Gilmara\Desktop\senaiBahia.jpeg"/>
            <p:cNvPicPr>
              <a:picLocks noChangeAspect="1" noChangeArrowheads="1"/>
            </p:cNvPicPr>
            <p:nvPr/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6662" y="5791555"/>
              <a:ext cx="1426689" cy="450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36" descr="C:\Users\Gilmara\Desktop\guajarat.png"/>
            <p:cNvPicPr>
              <a:picLocks noChangeAspect="1" noChangeArrowheads="1"/>
            </p:cNvPicPr>
            <p:nvPr/>
          </p:nvPicPr>
          <p:blipFill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2281" y="5641803"/>
              <a:ext cx="750036" cy="750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37" descr="C:\Users\Gilmara\Desktop\iitgnlogo-emblem.png"/>
            <p:cNvPicPr>
              <a:picLocks noChangeAspect="1" noChangeArrowheads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1247" y="5650080"/>
              <a:ext cx="735147" cy="733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38" descr="C:\Users\Gilmara\Desktop\South-African-Medical-Research-Council.jpg"/>
            <p:cNvPicPr>
              <a:picLocks noChangeAspect="1" noChangeArrowheads="1"/>
            </p:cNvPicPr>
            <p:nvPr/>
          </p:nvPicPr>
          <p:blipFill>
            <a:blip r:embed="rId4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5324" y="5651808"/>
              <a:ext cx="1272314" cy="730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39" descr="C:\Users\Gilmara\Desktop\VendaUniversity.png"/>
            <p:cNvPicPr>
              <a:picLocks noChangeAspect="1" noChangeArrowheads="1"/>
            </p:cNvPicPr>
            <p:nvPr/>
          </p:nvPicPr>
          <p:blipFill>
            <a:blip r:embed="rId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6572" y="5566820"/>
              <a:ext cx="823407" cy="900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0" name="Picture 40" descr="C:\Users\Gilmara\Desktop\redevirus2.png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09" y="27265414"/>
            <a:ext cx="3373824" cy="138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 Box 12">
            <a:extLst>
              <a:ext uri="{FF2B5EF4-FFF2-40B4-BE49-F238E27FC236}">
                <a16:creationId xmlns:a16="http://schemas.microsoft.com/office/drawing/2014/main" id="{A231FF86-61E9-49AE-A466-21985AEF9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6682" y="25787852"/>
            <a:ext cx="15207870" cy="105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0043" tIns="36422" rIns="70043" bIns="36422">
            <a:spAutoFit/>
          </a:bodyPr>
          <a:lstStyle/>
          <a:p>
            <a:pPr algn="ctr">
              <a:spcBef>
                <a:spcPts val="1170"/>
              </a:spcBef>
            </a:pPr>
            <a:r>
              <a:rPr lang="en-GB" altLang="pt-BR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FIGURA </a:t>
            </a:r>
            <a:r>
              <a:rPr lang="en-GB" altLang="pt-B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1: </a:t>
            </a:r>
            <a:r>
              <a:rPr lang="pt-BR" altLang="pt-BR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Carga </a:t>
            </a:r>
            <a:r>
              <a:rPr lang="pt-BR" altLang="pt-BR" sz="3200" dirty="0">
                <a:solidFill>
                  <a:srgbClr val="000000"/>
                </a:solidFill>
                <a:latin typeface="Verdana" panose="020B0604030504040204" pitchFamily="34" charset="0"/>
              </a:rPr>
              <a:t>do SARS-CoV-2 em águas residuais e casos clínicos reportados no ABC </a:t>
            </a:r>
            <a:r>
              <a:rPr lang="pt-BR" altLang="pt-BR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Paulista</a:t>
            </a:r>
          </a:p>
        </p:txBody>
      </p:sp>
    </p:spTree>
    <p:extLst>
      <p:ext uri="{BB962C8B-B14F-4D97-AF65-F5344CB8AC3E}">
        <p14:creationId xmlns:p14="http://schemas.microsoft.com/office/powerpoint/2010/main" val="8812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508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kenjinose filho</dc:creator>
  <cp:lastModifiedBy>Iêda Carolina Mantovani Claro</cp:lastModifiedBy>
  <cp:revision>50</cp:revision>
  <dcterms:created xsi:type="dcterms:W3CDTF">2019-09-25T14:08:35Z</dcterms:created>
  <dcterms:modified xsi:type="dcterms:W3CDTF">2022-06-15T22:57:51Z</dcterms:modified>
</cp:coreProperties>
</file>