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9" r:id="rId2"/>
  </p:sldIdLst>
  <p:sldSz cx="16256000" cy="9144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5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60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344" y="168"/>
      </p:cViewPr>
      <p:guideLst>
        <p:guide orient="horz" pos="2903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nnakatarinadonascimentoavila/Documents/Prefeitura%20de%20Camaragibe/Compostagem/Congressos/METANO%20RM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nnakatarinadonascimentoavila/Documents/Prefeitura%20de%20Camaragibe/Compostagem/Congressos/METANO%20RM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Planilha2!$G$6</c:f>
              <c:strCache>
                <c:ptCount val="1"/>
                <c:pt idx="0">
                  <c:v>com compostagem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Planilha2!$H$4:$J$4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Planilha2!$H$6:$J$6</c:f>
              <c:numCache>
                <c:formatCode>_(* #,##0.00_);_(* \(#,##0.00\);_(* "-"??_);_(@_)</c:formatCode>
                <c:ptCount val="3"/>
                <c:pt idx="0">
                  <c:v>35792.820844945469</c:v>
                </c:pt>
                <c:pt idx="1">
                  <c:v>35973.402952098564</c:v>
                </c:pt>
                <c:pt idx="2">
                  <c:v>38951.670460922629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A243-947B-B5CC1855C7D2}"/>
            </c:ext>
          </c:extLst>
        </c:ser>
        <c:ser>
          <c:idx val="0"/>
          <c:order val="1"/>
          <c:tx>
            <c:strRef>
              <c:f>Planilha2!$G$5</c:f>
              <c:strCache>
                <c:ptCount val="1"/>
                <c:pt idx="0">
                  <c:v>sem compostagem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Planilha2!$H$4:$J$4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Planilha2!$H$5:$J$5</c:f>
              <c:numCache>
                <c:formatCode>_(* #,##0.00_);_(* \(#,##0.00\);_(* "-"??_);_(@_)</c:formatCode>
                <c:ptCount val="3"/>
                <c:pt idx="0">
                  <c:v>35970.619834937272</c:v>
                </c:pt>
                <c:pt idx="1">
                  <c:v>36987.908547272986</c:v>
                </c:pt>
                <c:pt idx="2">
                  <c:v>40039.774684280106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A243-947B-B5CC1855C7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1782784"/>
        <c:axId val="1400132768"/>
      </c:barChart>
      <c:catAx>
        <c:axId val="1861782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00132768"/>
        <c:crossesAt val="34000"/>
        <c:auto val="1"/>
        <c:lblAlgn val="ctr"/>
        <c:lblOffset val="100"/>
        <c:noMultiLvlLbl val="0"/>
      </c:catAx>
      <c:valAx>
        <c:axId val="1400132768"/>
        <c:scaling>
          <c:orientation val="minMax"/>
          <c:max val="40500"/>
          <c:min val="34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1800" dirty="0"/>
                  <a:t>Toneladas</a:t>
                </a:r>
                <a:r>
                  <a:rPr lang="pt-BR" sz="1800" baseline="0" dirty="0"/>
                  <a:t> CO</a:t>
                </a:r>
                <a:r>
                  <a:rPr lang="pt-BR" sz="1800" baseline="-25000" dirty="0"/>
                  <a:t>2</a:t>
                </a:r>
                <a:r>
                  <a:rPr lang="pt-BR" sz="1800" baseline="0" dirty="0"/>
                  <a:t>-Eq</a:t>
                </a:r>
                <a:endParaRPr lang="pt-BR" sz="18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61782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9669182155619744E-2"/>
          <c:y val="0.81261170701141039"/>
          <c:w val="0.89999975596205051"/>
          <c:h val="6.43401288512923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Planilha1!$K$30</c:f>
              <c:strCache>
                <c:ptCount val="1"/>
                <c:pt idx="0">
                  <c:v>Débitos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Planilha1!$L$29:$N$29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Planilha1!$L$30:$N$30</c:f>
              <c:numCache>
                <c:formatCode>General</c:formatCode>
                <c:ptCount val="3"/>
                <c:pt idx="0">
                  <c:v>23</c:v>
                </c:pt>
                <c:pt idx="1">
                  <c:v>127</c:v>
                </c:pt>
                <c:pt idx="2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6D-EF40-BF97-8C4783501C02}"/>
            </c:ext>
          </c:extLst>
        </c:ser>
        <c:ser>
          <c:idx val="1"/>
          <c:order val="1"/>
          <c:tx>
            <c:strRef>
              <c:f>Planilha1!$K$31</c:f>
              <c:strCache>
                <c:ptCount val="1"/>
                <c:pt idx="0">
                  <c:v>Créditos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Planilha1!$L$29:$N$29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Planilha1!$L$31:$N$31</c:f>
              <c:numCache>
                <c:formatCode>0.0</c:formatCode>
                <c:ptCount val="3"/>
                <c:pt idx="0">
                  <c:v>-6</c:v>
                </c:pt>
                <c:pt idx="1">
                  <c:v>-32</c:v>
                </c:pt>
                <c:pt idx="2">
                  <c:v>-32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6D-EF40-BF97-8C4783501C02}"/>
            </c:ext>
          </c:extLst>
        </c:ser>
        <c:ser>
          <c:idx val="2"/>
          <c:order val="2"/>
          <c:tx>
            <c:strRef>
              <c:f>Planilha1!$K$32</c:f>
              <c:strCache>
                <c:ptCount val="1"/>
                <c:pt idx="0">
                  <c:v>Líquido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Planilha1!$L$29:$N$29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Planilha1!$L$32:$N$32</c:f>
              <c:numCache>
                <c:formatCode>General</c:formatCode>
                <c:ptCount val="3"/>
                <c:pt idx="0">
                  <c:v>17</c:v>
                </c:pt>
                <c:pt idx="1">
                  <c:v>95</c:v>
                </c:pt>
                <c:pt idx="2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6D-EF40-BF97-8C4783501C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36"/>
        <c:axId val="1844479504"/>
        <c:axId val="1837508784"/>
      </c:barChart>
      <c:catAx>
        <c:axId val="18444795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37508784"/>
        <c:crosses val="autoZero"/>
        <c:auto val="1"/>
        <c:lblAlgn val="ctr"/>
        <c:lblOffset val="100"/>
        <c:noMultiLvlLbl val="0"/>
      </c:catAx>
      <c:valAx>
        <c:axId val="183750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1800" dirty="0"/>
                  <a:t>Toneladas de CO</a:t>
                </a:r>
                <a:r>
                  <a:rPr lang="pt-BR" sz="1800" baseline="-25000" dirty="0"/>
                  <a:t>2</a:t>
                </a:r>
                <a:r>
                  <a:rPr lang="pt-BR" sz="1800" dirty="0"/>
                  <a:t>-eq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4447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102700872068409"/>
          <c:y val="0.84192571329066168"/>
          <c:w val="0.74246168825670988"/>
          <c:h val="0.141320464991108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694AC811-53C8-34C6-6691-2E42C0D5FD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5571F13-449D-21F2-627E-3E13BBE7B76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766CD65-FF1F-E341-96DA-237716990BE9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653D81E9-FFFC-40CF-A824-C218159008F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50F59598-E3CA-A269-E105-A77272B3DE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os estilos de texto Mestres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B6E9E5A-73F3-FE4F-7727-414AC50A8C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98243D5-7667-78F8-6E74-D48642EEE9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21AE2D-04E7-9C42-A1C6-1BA45B08D0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84175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192088" algn="l" defTabSz="384175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384175" algn="l" defTabSz="384175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577850" algn="l" defTabSz="384175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769938" algn="l" defTabSz="384175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964235" algn="l" defTabSz="385694" rtl="0" eaLnBrk="1" latinLnBrk="0" hangingPunct="1">
      <a:defRPr sz="506" kern="1200">
        <a:solidFill>
          <a:schemeClr val="tx1"/>
        </a:solidFill>
        <a:latin typeface="+mn-lt"/>
        <a:ea typeface="+mn-ea"/>
        <a:cs typeface="+mn-cs"/>
      </a:defRPr>
    </a:lvl6pPr>
    <a:lvl7pPr marL="1157082" algn="l" defTabSz="385694" rtl="0" eaLnBrk="1" latinLnBrk="0" hangingPunct="1">
      <a:defRPr sz="506" kern="1200">
        <a:solidFill>
          <a:schemeClr val="tx1"/>
        </a:solidFill>
        <a:latin typeface="+mn-lt"/>
        <a:ea typeface="+mn-ea"/>
        <a:cs typeface="+mn-cs"/>
      </a:defRPr>
    </a:lvl7pPr>
    <a:lvl8pPr marL="1349929" algn="l" defTabSz="385694" rtl="0" eaLnBrk="1" latinLnBrk="0" hangingPunct="1">
      <a:defRPr sz="506" kern="1200">
        <a:solidFill>
          <a:schemeClr val="tx1"/>
        </a:solidFill>
        <a:latin typeface="+mn-lt"/>
        <a:ea typeface="+mn-ea"/>
        <a:cs typeface="+mn-cs"/>
      </a:defRPr>
    </a:lvl8pPr>
    <a:lvl9pPr marL="1542776" algn="l" defTabSz="385694" rtl="0" eaLnBrk="1" latinLnBrk="0" hangingPunct="1">
      <a:defRPr sz="5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0" y="1496484"/>
            <a:ext cx="12192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4802717"/>
            <a:ext cx="12192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76A1A-2475-57AA-1E08-F9EB9DF05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9CEFF-7D0C-544F-AE77-B0CA75F430AD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D4E71-1D5C-B80C-5380-C07847C17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2DF17-6556-2056-47E7-ED4AA0150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05EB8-A96D-1943-A4BA-C4E8667B01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70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BA0A5-8088-4A34-B454-F6C09FB39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514BB-377D-2A45-BA7F-03506C04C578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95B67-E99D-A111-1B16-26F73BB4F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D8759-C089-1AE3-7675-653470F6C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C05C7-9DBD-8043-8BC9-729C873ABEE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282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0" y="486834"/>
            <a:ext cx="3505200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486834"/>
            <a:ext cx="10312400" cy="77491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07BB6-E892-6971-C712-41D3545D1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E3715-F03A-DE41-B7C8-7FB0FB853087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330A3-D589-BCD1-103E-E60F1B5FF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DE4F4-839E-87CF-3565-35DDE5FC1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BF1B4-869F-0A46-9C69-23C19939047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125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DDE58-122C-0431-14E4-2F2022513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4ADE6-6955-9E41-B93C-725B303F0E08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2E1F5-7E3C-7EAC-6C09-30768BEE4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7AB88-6C38-78AA-A59B-5563830BC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DF867-2CE6-E44D-89C8-E74147E88F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689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3" y="2279652"/>
            <a:ext cx="140208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3" y="6119285"/>
            <a:ext cx="140208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A86D3-C650-6455-58E4-9A2F031F4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4B8D6-7C71-1D49-82A4-928DADA963E8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B2F87-E432-884E-D97F-0219C738F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CA3A8-B385-2547-F35D-01BE2BC2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734BD-D48C-4543-B748-6D08439A8E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814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434167"/>
            <a:ext cx="6908800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2434167"/>
            <a:ext cx="6908800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72813EC-B4AD-DAFE-5CFC-7232BF30D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509D2-5528-7C48-AD8E-95A64B33EB42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F509C3B-A325-9D6F-5086-2A4DF3677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35F8C1-AAA8-D724-CD23-9F7DC7B78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6713-0299-0740-89EE-04A1E62F35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037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486834"/>
            <a:ext cx="14020800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8" y="2241551"/>
            <a:ext cx="6877049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8" y="3340100"/>
            <a:ext cx="6877049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0" y="2241551"/>
            <a:ext cx="691091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0" y="3340100"/>
            <a:ext cx="6910917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787EBAC-AC06-C12E-B260-B228DA532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668C5-B445-B343-8CF2-7A4278A5BAB9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DC82B18-2A50-8096-4F17-0F0D3407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1460CC7-048F-7554-5D22-4B63EA420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9FA8-7051-BD4E-9BCB-10A5BB5EE9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548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B941D9E-F1A9-E278-760B-C4C437C9B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1D383-BCD8-8A45-8750-D1AFCA036977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E19F126-FC6C-0FEB-019E-C522A1DCD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64A74F2-D45A-8E04-EFBE-EBC83D753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B23DE-0F5D-644F-B28F-A5457F01D1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90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E9EFC6B-B034-D9C8-4D5F-3C47504D3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2D977-EC3E-E748-9F4D-6020B5D3AFB7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43458F4-34A0-C838-AAA1-90486E9DD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A0D3473-F956-118E-D72E-7B079B310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DAED7-734E-C440-99B2-37AB5045A7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888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316567"/>
            <a:ext cx="82296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318F76-B434-7C76-98AB-DA2C306DA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804A3-C839-CC48-A372-BBAB5CCEE5C5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0A69635-8FB9-C30B-48CD-DD47D030F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A675AE-9390-6CA3-51BF-605207ACB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22603-3F6D-AF46-9C52-A223F02672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56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316567"/>
            <a:ext cx="8229600" cy="6498167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ED0A6B-7143-51D4-793B-2CCB71CB3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7AF6-7F6A-8F49-9B5C-E02135B8ACD0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A167F91-EC9A-F3A8-EE9F-A54DCDA76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6ABA02A-0F07-1858-C61F-D58DAC7FA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02EA2-693C-5940-A9CD-C779B738B49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06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F8D7E19-3168-3EAA-CDAE-3D8C3E7828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17600" y="487363"/>
            <a:ext cx="14020800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762E717-5866-FEB1-43BF-AE9407391D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0" y="2433638"/>
            <a:ext cx="14020800" cy="580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de texto Mestres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0D14-7A96-3E4A-E1DA-5CEDD6DB45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17600" y="8475663"/>
            <a:ext cx="36576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FB9412-C209-5A45-B358-30190A404C1B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600B7-A38C-D24B-0A8E-59C039DCAF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84800" y="8475663"/>
            <a:ext cx="54864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EA7D0-5359-C3CC-6C38-F76ED9F890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0800" y="8475663"/>
            <a:ext cx="36576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33361E-0F7E-3D4A-B346-C12A331B720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 panose="020F0302020204030204" pitchFamily="34" charset="0"/>
        </a:defRPr>
      </a:lvl2pPr>
      <a:lvl3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 panose="020F0302020204030204" pitchFamily="34" charset="0"/>
        </a:defRPr>
      </a:lvl3pPr>
      <a:lvl4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 panose="020F0302020204030204" pitchFamily="34" charset="0"/>
        </a:defRPr>
      </a:lvl4pPr>
      <a:lvl5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303213" indent="-303213" algn="l" defTabSz="1217613" rtl="0" eaLnBrk="0" fontAlgn="base" hangingPunct="0">
        <a:lnSpc>
          <a:spcPct val="90000"/>
        </a:lnSpc>
        <a:spcBef>
          <a:spcPts val="1338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12813" indent="-303213" algn="l" defTabSz="1217613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defTabSz="1217613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defTabSz="1217613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defTabSz="1217613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Box 191">
            <a:extLst>
              <a:ext uri="{FF2B5EF4-FFF2-40B4-BE49-F238E27FC236}">
                <a16:creationId xmlns:a16="http://schemas.microsoft.com/office/drawing/2014/main" id="{8D640D1A-35FF-23C7-26A7-14747C3AC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8389" y="6962434"/>
            <a:ext cx="7816763" cy="19986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txBody>
          <a:bodyPr wrap="square" lIns="29558" tIns="29558" rIns="29558" bIns="29558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compostagem dos resíduos de poda tem contribuído para o desenvolvimento sustentável do município. Resíduos dos serviços públicos de limpeza urbana estão sendo reciclados produzindo adubo orgânico. A matéria orgânica atua ciclicamente, retornando ao meio ambiente através da aplicação do composto nas praças e hortas comunitárias. A redução das emissões de GEE foi comprovada, favorecendo o compromisso voluntário do Brasil junto à Convenção-Quadro das Nações Unidas sobre Mudanças Climáticas.</a:t>
            </a:r>
            <a:endParaRPr lang="pt-BR" sz="1800" dirty="0"/>
          </a:p>
        </p:txBody>
      </p:sp>
      <p:sp>
        <p:nvSpPr>
          <p:cNvPr id="56" name="Retângulo 55">
            <a:extLst>
              <a:ext uri="{FF2B5EF4-FFF2-40B4-BE49-F238E27FC236}">
                <a16:creationId xmlns:a16="http://schemas.microsoft.com/office/drawing/2014/main" id="{CFD18FC4-06BD-B368-E876-D0CD37FA5DDC}"/>
              </a:ext>
            </a:extLst>
          </p:cNvPr>
          <p:cNvSpPr/>
          <p:nvPr/>
        </p:nvSpPr>
        <p:spPr>
          <a:xfrm>
            <a:off x="8128000" y="2230695"/>
            <a:ext cx="3539744" cy="35825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Influência da compostagem nas emissões totais de GEE considerando os resíduos sólidos urbanos foi analisada considerando dois cenários: </a:t>
            </a:r>
          </a:p>
          <a:p>
            <a:pPr marL="342900" indent="-342900">
              <a:spcBef>
                <a:spcPct val="20000"/>
              </a:spcBef>
              <a:buFont typeface="+mj-lt"/>
              <a:buAutoNum type="arabicPeriod"/>
            </a:pPr>
            <a:r>
              <a:rPr lang="pt-BR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com tratamento por compostagem da poda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 </a:t>
            </a:r>
          </a:p>
          <a:p>
            <a:pPr marL="342900" indent="-342900">
              <a:spcBef>
                <a:spcPct val="20000"/>
              </a:spcBef>
              <a:buFont typeface="+mj-lt"/>
              <a:buAutoNum type="arabicPeriod"/>
            </a:pPr>
            <a:r>
              <a:rPr lang="pt-BR" i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Fictício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sem a compostagem,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o envio da poda para aterro com recuperação de gás e produção de energia. </a:t>
            </a:r>
          </a:p>
          <a:p>
            <a:pPr algn="just">
              <a:spcBef>
                <a:spcPct val="20000"/>
              </a:spcBef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59B2E1FA-5879-FF6D-73CC-F1DBFF1344F1}"/>
              </a:ext>
            </a:extLst>
          </p:cNvPr>
          <p:cNvSpPr/>
          <p:nvPr/>
        </p:nvSpPr>
        <p:spPr>
          <a:xfrm>
            <a:off x="8128000" y="5481935"/>
            <a:ext cx="812800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cenário real com a compostagem apresentou emissões menores de GEE comparado com a opção sem a compostagem, com reduções de 0,5% em 2019 e 2,7% em 2020 e 2021 (Fig.2).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relação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manutenção das áreas verdes, a economia do município com a utilização do composto produzido atingiu valores acima dos 28 mil reais anuais.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4" name="CaixaDeTexto 3">
            <a:extLst>
              <a:ext uri="{FF2B5EF4-FFF2-40B4-BE49-F238E27FC236}">
                <a16:creationId xmlns:a16="http://schemas.microsoft.com/office/drawing/2014/main" id="{6A5687CA-ED59-791D-F9CC-C6A271F8C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979488"/>
            <a:ext cx="15425738" cy="1205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alt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Anna Katarina do N. </a:t>
            </a:r>
            <a:r>
              <a:rPr lang="pt-BR" altLang="pt-BR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ÁVILA¹</a:t>
            </a:r>
            <a:r>
              <a:rPr lang="pt-BR" alt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Maria de Fátima G. </a:t>
            </a:r>
            <a:r>
              <a:rPr lang="pt-BR" altLang="pt-BR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OLIVEIRA²</a:t>
            </a:r>
            <a:r>
              <a:rPr lang="pt-BR" alt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pt-BR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Erka</a:t>
            </a:r>
            <a:r>
              <a:rPr lang="pt-BR" alt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Sathiko</a:t>
            </a:r>
            <a:r>
              <a:rPr lang="pt-BR" alt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TAKATA¹</a:t>
            </a:r>
            <a:r>
              <a:rPr lang="pt-BR" alt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pt-BR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Kaio</a:t>
            </a:r>
            <a:r>
              <a:rPr lang="pt-BR" altLang="pt-B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Oliveira </a:t>
            </a:r>
            <a:r>
              <a:rPr lang="pt-BR" altLang="pt-BR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ARAUJO¹</a:t>
            </a:r>
            <a:endParaRPr lang="pt-BR" altLang="pt-BR" sz="2100" b="1" dirty="0"/>
          </a:p>
          <a:p>
            <a:pPr marL="457200" indent="-457200" algn="ctr" eaLnBrk="1" hangingPunct="1">
              <a:spcAft>
                <a:spcPts val="400"/>
              </a:spcAft>
              <a:buAutoNum type="arabicPeriod"/>
            </a:pPr>
            <a:r>
              <a:rPr lang="pt-PT" altLang="pt-B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Prefeitura de Camaragibe, Camaragibe-PE</a:t>
            </a:r>
            <a:r>
              <a:rPr lang="pt-PT" altLang="pt-BR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PT" alt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  <a:r>
              <a:rPr lang="pt-PT" altLang="pt-BR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PT" alt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kavilabrasil@gmail.com</a:t>
            </a:r>
            <a:r>
              <a:rPr lang="pt-PT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PT" alt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erikatakatabio@hotmail.com</a:t>
            </a:r>
            <a:r>
              <a:rPr lang="pt-PT" alt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PT" alt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kaioambiental@gmail.com</a:t>
            </a:r>
            <a:endParaRPr lang="pt-PT" altLang="pt-B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 eaLnBrk="1" hangingPunct="1">
              <a:spcAft>
                <a:spcPts val="400"/>
              </a:spcAft>
              <a:buAutoNum type="arabicPeriod"/>
            </a:pPr>
            <a:r>
              <a:rPr lang="pt-PT" altLang="pt-B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CEASA, Recife-PE</a:t>
            </a:r>
            <a:r>
              <a:rPr lang="pt-PT" alt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Brasil</a:t>
            </a:r>
            <a:r>
              <a:rPr lang="pt-PT" altLang="pt-BR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PT" altLang="pt-B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mariade.fatima@ceasape.org.br</a:t>
            </a:r>
            <a:endParaRPr lang="pt-BR" altLang="pt-BR" sz="19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Imagem 4" descr="Uma imagem com texto, símbolo&#10;&#10;Descrição gerada automaticamente">
            <a:extLst>
              <a:ext uri="{FF2B5EF4-FFF2-40B4-BE49-F238E27FC236}">
                <a16:creationId xmlns:a16="http://schemas.microsoft.com/office/drawing/2014/main" id="{953A9F33-7829-AE87-10AC-904333253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80963"/>
            <a:ext cx="1246188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FE95A5BB-CD52-6480-88F5-40E14AFDA4E5}"/>
              </a:ext>
            </a:extLst>
          </p:cNvPr>
          <p:cNvSpPr txBox="1"/>
          <p:nvPr/>
        </p:nvSpPr>
        <p:spPr>
          <a:xfrm>
            <a:off x="1500188" y="-19050"/>
            <a:ext cx="14755812" cy="10409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pt-BR" sz="3082" b="1" cap="all" dirty="0">
                <a:latin typeface="Times New Roman Negrito" panose="02020803070505020304" pitchFamily="18" charset="0"/>
                <a:cs typeface="Times New Roman" panose="02020603050405020304" pitchFamily="18" charset="0"/>
              </a:rPr>
              <a:t>Utilização do PROCESSO DE COMPOSTAGEM PARA TRATAMENTO</a:t>
            </a:r>
          </a:p>
          <a:p>
            <a:pPr algn="ctr"/>
            <a:r>
              <a:rPr lang="pt-BR" sz="3082" b="1" cap="all" dirty="0">
                <a:latin typeface="Times New Roman Negrito" panose="02020803070505020304" pitchFamily="18" charset="0"/>
                <a:cs typeface="Times New Roman" panose="02020603050405020304" pitchFamily="18" charset="0"/>
              </a:rPr>
              <a:t>DOS RESÍDUOS DE PODA DO MUNICÍPIO DE CAMARAGIBE</a:t>
            </a:r>
          </a:p>
        </p:txBody>
      </p:sp>
      <p:sp>
        <p:nvSpPr>
          <p:cNvPr id="39" name="TextBox 8">
            <a:extLst>
              <a:ext uri="{FF2B5EF4-FFF2-40B4-BE49-F238E27FC236}">
                <a16:creationId xmlns:a16="http://schemas.microsoft.com/office/drawing/2014/main" id="{6339E640-0039-B57C-26BF-9E4503815F19}"/>
              </a:ext>
            </a:extLst>
          </p:cNvPr>
          <p:cNvSpPr txBox="1"/>
          <p:nvPr/>
        </p:nvSpPr>
        <p:spPr>
          <a:xfrm>
            <a:off x="156540" y="2549034"/>
            <a:ext cx="7814643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pátio de compostagem para o tratamento dos resíduos de poda foi implantando em 2019 em Camaragibe visando: a redução dos custos de transporte e destinação dos resíduos para aterro, a redução das emissões de GEE contribuindo para o plano de descarbonização do Estado e a redução dos custos com a aquisição de adubos para as praças e hortas.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1">
            <a:extLst>
              <a:ext uri="{FF2B5EF4-FFF2-40B4-BE49-F238E27FC236}">
                <a16:creationId xmlns:a16="http://schemas.microsoft.com/office/drawing/2014/main" id="{20E48F86-AF9E-77A2-5FAB-3BDDFC321043}"/>
              </a:ext>
            </a:extLst>
          </p:cNvPr>
          <p:cNvSpPr/>
          <p:nvPr/>
        </p:nvSpPr>
        <p:spPr>
          <a:xfrm>
            <a:off x="156540" y="2229791"/>
            <a:ext cx="7832311" cy="3122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779" tIns="7389" rIns="14779" bIns="7389" rtlCol="0" anchor="ctr"/>
          <a:lstStyle/>
          <a:p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id="{65C67B82-5851-9E82-0C19-290FFF3128F4}"/>
              </a:ext>
            </a:extLst>
          </p:cNvPr>
          <p:cNvSpPr/>
          <p:nvPr/>
        </p:nvSpPr>
        <p:spPr>
          <a:xfrm>
            <a:off x="156540" y="4339302"/>
            <a:ext cx="7971459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buClr>
                <a:srgbClr val="0070C0"/>
              </a:buClr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processo empregado é o natural aplicando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frequência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regular de reviramento com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aeração</a:t>
            </a:r>
            <a:r>
              <a:rPr lang="pt-P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mecânica. 4 toneladas de resíduos são dispostos por dia em leiras após separados dos recicláveis e troncos.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emissões dos GEE foram investigadas utilizando ferramenta disponibilizada pela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ProteGEEr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projeto de cooperação técnica Brasil- Alemanha.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A75E1FAD-6665-0DAD-0106-20FE62ACB7A9}"/>
              </a:ext>
            </a:extLst>
          </p:cNvPr>
          <p:cNvSpPr/>
          <p:nvPr/>
        </p:nvSpPr>
        <p:spPr>
          <a:xfrm>
            <a:off x="4754880" y="6108192"/>
            <a:ext cx="3182112" cy="26407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utilização da compostagem para o tratamento dos resíduos de poda comprovou eficiência na redução das emissões de GEE. 2.902 toneladas de resíduos de poda tratados entre 2019 e 2021 evitaram a emissão de 70 toneladas de CO</a:t>
            </a:r>
            <a:r>
              <a:rPr lang="pt-BR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-eq (Fig.1).</a:t>
            </a:r>
          </a:p>
        </p:txBody>
      </p:sp>
      <p:sp>
        <p:nvSpPr>
          <p:cNvPr id="47" name="Rectangle 31">
            <a:extLst>
              <a:ext uri="{FF2B5EF4-FFF2-40B4-BE49-F238E27FC236}">
                <a16:creationId xmlns:a16="http://schemas.microsoft.com/office/drawing/2014/main" id="{079EF041-FDE0-FEBD-5F9F-4B58DA09A3E1}"/>
              </a:ext>
            </a:extLst>
          </p:cNvPr>
          <p:cNvSpPr/>
          <p:nvPr/>
        </p:nvSpPr>
        <p:spPr>
          <a:xfrm>
            <a:off x="149916" y="4064689"/>
            <a:ext cx="7832311" cy="28785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779" tIns="7389" rIns="14779" bIns="7389" rtlCol="0" anchor="ctr"/>
          <a:lstStyle/>
          <a:p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 </a:t>
            </a:r>
          </a:p>
        </p:txBody>
      </p:sp>
      <p:sp>
        <p:nvSpPr>
          <p:cNvPr id="48" name="Rectangle 31">
            <a:extLst>
              <a:ext uri="{FF2B5EF4-FFF2-40B4-BE49-F238E27FC236}">
                <a16:creationId xmlns:a16="http://schemas.microsoft.com/office/drawing/2014/main" id="{7186A0AC-D6E3-E7EF-A28F-38CE52F8A86C}"/>
              </a:ext>
            </a:extLst>
          </p:cNvPr>
          <p:cNvSpPr/>
          <p:nvPr/>
        </p:nvSpPr>
        <p:spPr>
          <a:xfrm>
            <a:off x="183048" y="5841539"/>
            <a:ext cx="7832311" cy="24836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779" tIns="7389" rIns="14779" bIns="7389" rtlCol="0" anchor="ctr"/>
          <a:lstStyle/>
          <a:p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</p:txBody>
      </p:sp>
      <p:graphicFrame>
        <p:nvGraphicFramePr>
          <p:cNvPr id="51" name="Gráfico 50">
            <a:extLst>
              <a:ext uri="{FF2B5EF4-FFF2-40B4-BE49-F238E27FC236}">
                <a16:creationId xmlns:a16="http://schemas.microsoft.com/office/drawing/2014/main" id="{EB80F299-64A0-F877-20D3-B1C97AADCE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185474"/>
              </p:ext>
            </p:extLst>
          </p:nvPr>
        </p:nvGraphicFramePr>
        <p:xfrm>
          <a:off x="11631370" y="2230010"/>
          <a:ext cx="4498646" cy="2757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777BA886-6289-5FC0-DAE5-F1B80C052980}"/>
              </a:ext>
            </a:extLst>
          </p:cNvPr>
          <p:cNvCxnSpPr/>
          <p:nvPr/>
        </p:nvCxnSpPr>
        <p:spPr>
          <a:xfrm>
            <a:off x="8117840" y="2271688"/>
            <a:ext cx="0" cy="652007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ixaDeTexto 43">
            <a:extLst>
              <a:ext uri="{FF2B5EF4-FFF2-40B4-BE49-F238E27FC236}">
                <a16:creationId xmlns:a16="http://schemas.microsoft.com/office/drawing/2014/main" id="{BFA2790C-36DB-1232-D6B2-2D49E09D1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8807" y="4763366"/>
            <a:ext cx="4647193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PT" alt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2.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Influência da utilização da compostagem nas emissões totais de GEE (2019-2021)</a:t>
            </a:r>
            <a:endParaRPr lang="pt-BR" alt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31">
            <a:extLst>
              <a:ext uri="{FF2B5EF4-FFF2-40B4-BE49-F238E27FC236}">
                <a16:creationId xmlns:a16="http://schemas.microsoft.com/office/drawing/2014/main" id="{503016ED-E924-3BFE-CF7C-55E2DC75F8BC}"/>
              </a:ext>
            </a:extLst>
          </p:cNvPr>
          <p:cNvSpPr/>
          <p:nvPr/>
        </p:nvSpPr>
        <p:spPr>
          <a:xfrm>
            <a:off x="8266856" y="6739842"/>
            <a:ext cx="7832311" cy="2842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779" tIns="7389" rIns="14779" bIns="7389" rtlCol="0" anchor="ctr"/>
          <a:lstStyle/>
          <a:p>
            <a:r>
              <a:rPr lang="pt-BR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</a:p>
        </p:txBody>
      </p:sp>
      <p:pic>
        <p:nvPicPr>
          <p:cNvPr id="36" name="Imagem 35">
            <a:extLst>
              <a:ext uri="{FF2B5EF4-FFF2-40B4-BE49-F238E27FC236}">
                <a16:creationId xmlns:a16="http://schemas.microsoft.com/office/drawing/2014/main" id="{17205101-D2A5-0598-F39E-DB9C17A8BFB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895" b="30488"/>
          <a:stretch/>
        </p:blipFill>
        <p:spPr>
          <a:xfrm>
            <a:off x="14063472" y="8625042"/>
            <a:ext cx="2011680" cy="500670"/>
          </a:xfrm>
          <a:prstGeom prst="rect">
            <a:avLst/>
          </a:prstGeom>
        </p:spPr>
      </p:pic>
      <p:sp>
        <p:nvSpPr>
          <p:cNvPr id="3106" name="CaixaDeTexto 43">
            <a:extLst>
              <a:ext uri="{FF2B5EF4-FFF2-40B4-BE49-F238E27FC236}">
                <a16:creationId xmlns:a16="http://schemas.microsoft.com/office/drawing/2014/main" id="{3F9C5C64-5F6C-CD70-702C-3F9189A0B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248" y="8608618"/>
            <a:ext cx="3576320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PT" alt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1.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Emissões de GEE no processo de compostagem</a:t>
            </a:r>
            <a:r>
              <a:rPr lang="pt-PT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(2019-2021)</a:t>
            </a:r>
            <a:endParaRPr lang="pt-BR" alt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Gráfico 29">
            <a:extLst>
              <a:ext uri="{FF2B5EF4-FFF2-40B4-BE49-F238E27FC236}">
                <a16:creationId xmlns:a16="http://schemas.microsoft.com/office/drawing/2014/main" id="{20033C5F-89A6-C677-6230-47F95F892B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8385681"/>
              </p:ext>
            </p:extLst>
          </p:nvPr>
        </p:nvGraphicFramePr>
        <p:xfrm>
          <a:off x="118360" y="6505728"/>
          <a:ext cx="4198808" cy="2498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Caixa de Texto 9">
            <a:extLst>
              <a:ext uri="{FF2B5EF4-FFF2-40B4-BE49-F238E27FC236}">
                <a16:creationId xmlns:a16="http://schemas.microsoft.com/office/drawing/2014/main" id="{31EDB04A-C15A-04ED-4AEF-C018D3AAEC5D}"/>
              </a:ext>
            </a:extLst>
          </p:cNvPr>
          <p:cNvSpPr txBox="1"/>
          <p:nvPr/>
        </p:nvSpPr>
        <p:spPr>
          <a:xfrm>
            <a:off x="1339163" y="5972612"/>
            <a:ext cx="1201887" cy="24184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dirty="0"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2019</a:t>
            </a:r>
            <a:endParaRPr lang="pt-B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Caixa de Texto 13">
            <a:extLst>
              <a:ext uri="{FF2B5EF4-FFF2-40B4-BE49-F238E27FC236}">
                <a16:creationId xmlns:a16="http://schemas.microsoft.com/office/drawing/2014/main" id="{E0A0274C-0EF5-444C-09F5-686B292E90F0}"/>
              </a:ext>
            </a:extLst>
          </p:cNvPr>
          <p:cNvSpPr txBox="1"/>
          <p:nvPr/>
        </p:nvSpPr>
        <p:spPr>
          <a:xfrm>
            <a:off x="3343466" y="5972612"/>
            <a:ext cx="1201887" cy="24184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dirty="0"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2021</a:t>
            </a:r>
            <a:endParaRPr lang="pt-B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Caixa de Texto 15">
            <a:extLst>
              <a:ext uri="{FF2B5EF4-FFF2-40B4-BE49-F238E27FC236}">
                <a16:creationId xmlns:a16="http://schemas.microsoft.com/office/drawing/2014/main" id="{3835FF0F-445D-2CAE-1720-47226856D7AD}"/>
              </a:ext>
            </a:extLst>
          </p:cNvPr>
          <p:cNvSpPr txBox="1"/>
          <p:nvPr/>
        </p:nvSpPr>
        <p:spPr>
          <a:xfrm>
            <a:off x="2341314" y="5972612"/>
            <a:ext cx="1201887" cy="24184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dirty="0"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2020</a:t>
            </a:r>
            <a:endParaRPr lang="pt-B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3112</TotalTime>
  <Words>471</Words>
  <Application>Microsoft Macintosh PowerPoint</Application>
  <PresentationFormat>Personalizar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Times New Roman Negrito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TechCenter</dc:creator>
  <cp:lastModifiedBy>Anna Katarina Avila</cp:lastModifiedBy>
  <cp:revision>49</cp:revision>
  <dcterms:created xsi:type="dcterms:W3CDTF">2022-06-12T18:44:49Z</dcterms:created>
  <dcterms:modified xsi:type="dcterms:W3CDTF">2022-06-29T12:05:34Z</dcterms:modified>
</cp:coreProperties>
</file>