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835F-7BDA-4030-A152-F81960CE659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ED1C-4DC8-4D75-AF23-8E6AF5D2D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020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835F-7BDA-4030-A152-F81960CE659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ED1C-4DC8-4D75-AF23-8E6AF5D2D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287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835F-7BDA-4030-A152-F81960CE659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ED1C-4DC8-4D75-AF23-8E6AF5D2D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0279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835F-7BDA-4030-A152-F81960CE659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ED1C-4DC8-4D75-AF23-8E6AF5D2D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68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835F-7BDA-4030-A152-F81960CE659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ED1C-4DC8-4D75-AF23-8E6AF5D2D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0945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835F-7BDA-4030-A152-F81960CE659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ED1C-4DC8-4D75-AF23-8E6AF5D2D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720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835F-7BDA-4030-A152-F81960CE659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ED1C-4DC8-4D75-AF23-8E6AF5D2D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835F-7BDA-4030-A152-F81960CE659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ED1C-4DC8-4D75-AF23-8E6AF5D2D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67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835F-7BDA-4030-A152-F81960CE659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ED1C-4DC8-4D75-AF23-8E6AF5D2D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77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835F-7BDA-4030-A152-F81960CE659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ED1C-4DC8-4D75-AF23-8E6AF5D2D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63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F835F-7BDA-4030-A152-F81960CE659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ED1C-4DC8-4D75-AF23-8E6AF5D2D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4677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F835F-7BDA-4030-A152-F81960CE659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ED1C-4DC8-4D75-AF23-8E6AF5D2DC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011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Padrão do plano de fundo&#10;&#10;Descrição gerada automaticamente">
            <a:extLst>
              <a:ext uri="{FF2B5EF4-FFF2-40B4-BE49-F238E27FC236}">
                <a16:creationId xmlns:a16="http://schemas.microsoft.com/office/drawing/2014/main" xmlns="" id="{F6251650-87A2-1BC1-7C14-7DDA7C11ED0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9" b="60860"/>
          <a:stretch/>
        </p:blipFill>
        <p:spPr>
          <a:xfrm>
            <a:off x="0" y="0"/>
            <a:ext cx="12191999" cy="1685925"/>
          </a:xfrm>
          <a:prstGeom prst="rect">
            <a:avLst/>
          </a:prstGeom>
        </p:spPr>
      </p:pic>
      <p:pic>
        <p:nvPicPr>
          <p:cNvPr id="5" name="Imagem 4" descr="Uma imagem com texto, símbolo&#10;&#10;Descrição gerada automaticamente">
            <a:extLst>
              <a:ext uri="{FF2B5EF4-FFF2-40B4-BE49-F238E27FC236}">
                <a16:creationId xmlns:a16="http://schemas.microsoft.com/office/drawing/2014/main" xmlns="" id="{E391E9EC-3EDE-CF3F-3AF6-73CDA6EE8A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242" y="67880"/>
            <a:ext cx="1019175" cy="1140460"/>
          </a:xfrm>
          <a:prstGeom prst="rect">
            <a:avLst/>
          </a:prstGeom>
        </p:spPr>
      </p:pic>
      <p:pic>
        <p:nvPicPr>
          <p:cNvPr id="6" name="Picture 2" descr="Base de Recrutamento do IPB">
            <a:extLst>
              <a:ext uri="{FF2B5EF4-FFF2-40B4-BE49-F238E27FC236}">
                <a16:creationId xmlns:a16="http://schemas.microsoft.com/office/drawing/2014/main" xmlns="" id="{967E50DF-ABB0-9A8B-B710-1542304A53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938" y="395641"/>
            <a:ext cx="3509539" cy="47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687EF33-9A07-4FDA-ADE4-E4EE708F693E}"/>
              </a:ext>
            </a:extLst>
          </p:cNvPr>
          <p:cNvSpPr txBox="1"/>
          <p:nvPr/>
        </p:nvSpPr>
        <p:spPr>
          <a:xfrm>
            <a:off x="-97194" y="215116"/>
            <a:ext cx="7363956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  <a:tabLst>
                <a:tab pos="914400" algn="l"/>
              </a:tabLst>
            </a:pPr>
            <a:r>
              <a:rPr lang="pt-PT" sz="2000" b="1" cap="all" dirty="0" smtClean="0"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Avalia</a:t>
            </a:r>
            <a:r>
              <a:rPr lang="pt-BR" sz="2000" b="1" cap="all" dirty="0" smtClean="0"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pt-PT" sz="2000" b="1" cap="all" dirty="0"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ã</a:t>
            </a:r>
            <a:r>
              <a:rPr lang="pt-PT" sz="2000" b="1" cap="all" dirty="0" smtClean="0"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da qualidade da água do rio ferven</a:t>
            </a:r>
            <a:r>
              <a:rPr lang="pt-BR" sz="2000" b="1" cap="all" dirty="0" err="1" smtClean="0"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ça</a:t>
            </a:r>
            <a:r>
              <a:rPr lang="pt-BR" sz="2000" b="1" cap="all" dirty="0" smtClean="0"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ÍNDICE DE QUALIDADE DA ÁGUA (IQA)</a:t>
            </a:r>
            <a:endParaRPr lang="pt-PT" sz="2000" b="1" cap="all" dirty="0">
              <a:effectLst/>
              <a:latin typeface="Times New Roman Negrito" panose="0202080307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  <a:tabLst>
                <a:tab pos="914400" algn="l"/>
              </a:tabLst>
            </a:pPr>
            <a:r>
              <a:rPr lang="pt-PT" sz="1400" b="1" dirty="0" smtClean="0"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João Vitor SCHLOGEL</a:t>
            </a:r>
            <a:r>
              <a:rPr lang="pt-PT" sz="1400" b="1" baseline="30000" dirty="0" smtClean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PT" sz="1400" b="1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1400" b="1" dirty="0" smtClean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Juliana PIETROBELLI</a:t>
            </a:r>
            <a:r>
              <a:rPr lang="pt-PT" sz="1400" b="1" baseline="30000" dirty="0" smtClean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PT" sz="1400" b="1" dirty="0" smtClean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PT" sz="1400" b="1" dirty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Ramiro </a:t>
            </a:r>
            <a:r>
              <a:rPr lang="pt-PT" sz="1400" b="1" dirty="0" smtClean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MARTINS</a:t>
            </a:r>
            <a:r>
              <a:rPr lang="pt-PT" sz="1400" b="1" baseline="30000" dirty="0" smtClean="0">
                <a:effectLst/>
                <a:latin typeface="Times New Roman Negrito" panose="0202080307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3,4</a:t>
            </a:r>
            <a:endParaRPr lang="pt-PT" sz="1400" b="1" dirty="0">
              <a:effectLst/>
              <a:latin typeface="Times New Roman Negrito" panose="0202080307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2062B228-EEF2-5BA6-B5A6-BE734FFA37E4}"/>
              </a:ext>
            </a:extLst>
          </p:cNvPr>
          <p:cNvSpPr txBox="1"/>
          <p:nvPr/>
        </p:nvSpPr>
        <p:spPr>
          <a:xfrm>
            <a:off x="-69057" y="1161627"/>
            <a:ext cx="1226105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  <a:tabLst>
                <a:tab pos="914400" algn="l"/>
              </a:tabLst>
            </a:pP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ESTiG, Instituto Politécnico de Bragança, Bragança, Portugal, </a:t>
            </a:r>
            <a:r>
              <a:rPr lang="pt-PT" sz="1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joao.schlogel@gmail.com</a:t>
            </a:r>
            <a:r>
              <a:rPr lang="pt-PT" sz="1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pt-PT" sz="10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Departamento de Engenharia Química, UTFPR, Paraná, Brasil, jpietrobelli@utfpr.edu.br</a:t>
            </a:r>
            <a:r>
              <a:rPr lang="pt-PT" sz="1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1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pt-PT" sz="1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ESTiG-DTQB, Instituto Politécnico de Bragança, Bragança, rmartins@ipb.pt. </a:t>
            </a:r>
            <a:r>
              <a:rPr lang="en-US" sz="1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1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LSRE-LCM - Laboratory of Separation and Reaction Engineering – Laboratory of Catalysis and Materials, Faculty </a:t>
            </a:r>
            <a:r>
              <a:rPr lang="pt-PT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Instituto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Engineering, University of Porto, </a:t>
            </a:r>
            <a:r>
              <a:rPr lang="en-US" sz="10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Rua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Dr. Roberto Frias, 4200-465 Porto, Portugal</a:t>
            </a:r>
            <a:endParaRPr lang="pt-PT" sz="1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07D59E7D-C895-63F1-9467-11D14FF38628}"/>
              </a:ext>
            </a:extLst>
          </p:cNvPr>
          <p:cNvSpPr txBox="1"/>
          <p:nvPr/>
        </p:nvSpPr>
        <p:spPr>
          <a:xfrm>
            <a:off x="-203198" y="1685553"/>
            <a:ext cx="12395198" cy="547842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180000"/>
            <a:r>
              <a:rPr lang="pt-PT" sz="1400" b="1" dirty="0" smtClean="0">
                <a:solidFill>
                  <a:srgbClr val="820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INTRODUÇÃO / OBJETIVO</a:t>
            </a:r>
            <a:endParaRPr lang="pt-PT" sz="1400" b="1" dirty="0">
              <a:solidFill>
                <a:srgbClr val="8200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750" indent="-285750" algn="just">
              <a:buFont typeface="Arial" panose="020B0604020202020204" pitchFamily="34" charset="0"/>
              <a:buChar char="•"/>
            </a:pP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principal objetivo deste trabalho é utilizar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 índice  de qualidade de água da National Sanitation Foundation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para avaliar a qualidade de água do Rio Fervença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zona envolvente à cidade de Bragança, localizada no norte de Portugal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465750" indent="-285750" algn="just">
              <a:buFont typeface="Arial" panose="020B0604020202020204" pitchFamily="34" charset="0"/>
              <a:buChar char="•"/>
            </a:pP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IQA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permite, através da análise de diversos parâmetros físicos, químcos e biológicos, e do emprego de artifícios matemáticos, determinar a qualidade da água de um rio em apenas um simples número. </a:t>
            </a:r>
            <a:endParaRPr lang="pt-PT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000" algn="just"/>
            <a:r>
              <a:rPr lang="pt-PT" sz="1400" b="1" dirty="0" smtClean="0">
                <a:solidFill>
                  <a:srgbClr val="820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  <a:endParaRPr lang="pt-PT" sz="1400" b="1" dirty="0">
              <a:solidFill>
                <a:srgbClr val="8200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750" indent="-285750" algn="just">
              <a:buFont typeface="Arial" panose="020B0604020202020204" pitchFamily="34" charset="0"/>
              <a:buChar char="•"/>
            </a:pP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índice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consiste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análise de nove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parâmetros :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Oxigênio Dissolvido, pH, Sólidos Totais, Carência Bioquímica de Oxigénio (CBO5), Turvação, Fósforo Total, Azoto Total, Temperatura e Coliformes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Fecais. </a:t>
            </a:r>
            <a:endParaRPr lang="pt-PT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5750" indent="-285750" algn="just">
              <a:buFont typeface="Arial" panose="020B0604020202020204" pitchFamily="34" charset="0"/>
              <a:buChar char="•"/>
            </a:pP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valores registados ou determinados em laboratórios são convertidos em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sub-índices, e com isso um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valor de 0 a 100 para a qualidade da água do ponto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 coleta é obtido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partir de uma função de agregação [Eq. 1]. </a:t>
            </a:r>
          </a:p>
          <a:p>
            <a:pPr marL="180000" algn="just"/>
            <a:endParaRPr lang="pt-P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000" algn="r"/>
            <a:endParaRPr lang="pt-PT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000"/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</a:t>
            </a:r>
            <a:r>
              <a:rPr lang="pt-PT" sz="1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[Eq.1]</a:t>
            </a:r>
            <a:endParaRPr lang="pt-PT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000" algn="just"/>
            <a:endParaRPr lang="pt-PT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000" algn="just"/>
            <a:endParaRPr lang="pt-PT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000" algn="just"/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onde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WQI: (Indice de qualidade de água, varia de 0 a 100); qi: sub-índice definido para cada parâmetro (varia de 0 a 100);  wi: peso definido para cada parâmetro (varia de 0 a 1); n: número de parâmetros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180000" algn="just"/>
            <a:endParaRPr lang="pt-PT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000" algn="just"/>
            <a:r>
              <a:rPr lang="pt-PT" sz="1400" b="1" dirty="0" smtClean="0">
                <a:solidFill>
                  <a:srgbClr val="820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ÁNALISE </a:t>
            </a:r>
            <a:r>
              <a:rPr lang="pt-PT" sz="1400" b="1" dirty="0" smtClean="0">
                <a:solidFill>
                  <a:srgbClr val="820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RIO </a:t>
            </a:r>
            <a:r>
              <a:rPr lang="pt-PT" sz="1400" b="1" dirty="0" smtClean="0">
                <a:solidFill>
                  <a:srgbClr val="820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FERVENÇA / RESULTADOS</a:t>
            </a:r>
            <a:endParaRPr lang="pt-PT" sz="1400" b="1" dirty="0" smtClean="0">
              <a:solidFill>
                <a:srgbClr val="8200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5750" indent="-285750" algn="just">
              <a:buFont typeface="Arial" panose="020B0604020202020204" pitchFamily="34" charset="0"/>
              <a:buChar char="•"/>
            </a:pP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Foram definidos, estrategicamente, cinco locais de amostragem ao longo do Rio </a:t>
            </a:r>
            <a:r>
              <a:rPr lang="pt-BR" sz="1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Fervença</a:t>
            </a:r>
            <a:r>
              <a:rPr lang="pt-BR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t-BR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P1</a:t>
            </a:r>
            <a:r>
              <a:rPr lang="pt-BR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41º47’37.6</a:t>
            </a: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’’N, </a:t>
            </a:r>
            <a:r>
              <a:rPr lang="pt-BR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6º47’15.3</a:t>
            </a: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’’W;  </a:t>
            </a:r>
            <a:r>
              <a:rPr lang="pt-BR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pt-BR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pt-BR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41º47’54.9</a:t>
            </a: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’’N, 6º46’16.7”W; </a:t>
            </a:r>
            <a:r>
              <a:rPr lang="pt-BR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P3</a:t>
            </a: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41º47’54.6’’N,  6º45’54.0’’W; </a:t>
            </a:r>
            <a:r>
              <a:rPr lang="pt-BR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P4</a:t>
            </a:r>
            <a:r>
              <a:rPr lang="pt-BR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41º48’17.0’’N,  6º45’26.6’’W; </a:t>
            </a:r>
            <a:r>
              <a:rPr lang="pt-BR" sz="1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P5</a:t>
            </a:r>
            <a:r>
              <a:rPr lang="pt-BR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41º48’04.5’’N, 6º44’38.4’’W</a:t>
            </a:r>
            <a:r>
              <a:rPr lang="pt-BR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pt-BR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5750" indent="-285750" algn="just">
              <a:buFont typeface="Arial" panose="020B0604020202020204" pitchFamily="34" charset="0"/>
              <a:buChar char="•"/>
            </a:pP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As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campanhas de amostragem </a:t>
            </a:r>
            <a:r>
              <a:rPr lang="pt-PT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serão </a:t>
            </a:r>
            <a:r>
              <a:rPr lang="pt-PT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realizadas mensalmente, entre janeiro/2022 e junho/2022. </a:t>
            </a:r>
            <a:endParaRPr lang="pt-PT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65750" indent="-285750" algn="just">
              <a:buFont typeface="Arial" panose="020B0604020202020204" pitchFamily="34" charset="0"/>
              <a:buChar char="•"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valores médios obtidos em laboratório de janeiro/2022 a abril/2022 para cada parâmetro e ponto de coleta do rio estão indicados na Tabela 1.</a:t>
            </a:r>
          </a:p>
          <a:p>
            <a:pPr marL="180000" algn="just"/>
            <a:endParaRPr lang="pt-B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r>
              <a:rPr lang="pt-B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Tabela 1. média dos resultados dos parâmetros do IQA , do P1 ao P5, de janeiro à abril, 2022.</a:t>
            </a:r>
          </a:p>
          <a:p>
            <a:pPr marL="180000" algn="just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400" b="1" dirty="0">
              <a:solidFill>
                <a:srgbClr val="8200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400" b="1" dirty="0">
              <a:solidFill>
                <a:srgbClr val="8200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400" b="1" dirty="0">
              <a:solidFill>
                <a:srgbClr val="8200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endParaRPr lang="pt-BR" sz="1400" b="1" dirty="0" smtClean="0">
              <a:solidFill>
                <a:srgbClr val="8200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r>
              <a:rPr lang="pt-BR" sz="1400" b="1" dirty="0" smtClean="0">
                <a:solidFill>
                  <a:srgbClr val="82005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endParaRPr lang="pt-BR" sz="1400" b="1" dirty="0">
              <a:solidFill>
                <a:srgbClr val="82005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000" algn="just"/>
            <a:r>
              <a:rPr lang="pt-P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comparação dos parâmetros de indicação de poluição citados acima mostra a influência que a cidade de Bragança possui no rio Fervença, já que os valores são cada vez maiores a medida que o rio escoa pela cidade (ponto 1 até 5). </a:t>
            </a:r>
            <a:r>
              <a:rPr lang="pt-P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ponto 5, após a ETAR de Bragan</a:t>
            </a:r>
            <a:r>
              <a:rPr lang="pt-B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indica os maiores níveis de poluição.</a:t>
            </a:r>
            <a:endParaRPr lang="pt-B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6356" y="1748049"/>
            <a:ext cx="5595582" cy="642672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4275" y="2239551"/>
            <a:ext cx="3807202" cy="275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604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519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Times New Roman Negrito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User</cp:lastModifiedBy>
  <cp:revision>23</cp:revision>
  <dcterms:created xsi:type="dcterms:W3CDTF">2022-06-14T11:41:51Z</dcterms:created>
  <dcterms:modified xsi:type="dcterms:W3CDTF">2022-06-15T17:40:41Z</dcterms:modified>
</cp:coreProperties>
</file>