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pt-BR" sz="1000"/>
              <a:t>Remoção de CQO (%) com Fe</a:t>
            </a:r>
            <a:r>
              <a:rPr lang="pt-BR" sz="1000" baseline="30000"/>
              <a:t>+2</a:t>
            </a:r>
            <a:r>
              <a:rPr lang="pt-BR" sz="1000"/>
              <a:t> fixo</a:t>
            </a:r>
          </a:p>
        </c:rich>
      </c:tx>
      <c:layout>
        <c:manualLayout>
          <c:xMode val="edge"/>
          <c:yMode val="edge"/>
          <c:x val="0.29538900901635989"/>
          <c:y val="9.696361484226236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0888263247393282"/>
          <c:y val="0.17503078817733986"/>
          <c:w val="0.83544349702401188"/>
          <c:h val="0.63129586742833621"/>
        </c:manualLayout>
      </c:layout>
      <c:scatterChart>
        <c:scatterStyle val="lineMarker"/>
        <c:varyColors val="0"/>
        <c:ser>
          <c:idx val="0"/>
          <c:order val="0"/>
          <c:tx>
            <c:v>pH 2.5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Plan1!$A$3:$A$12</c:f>
              <c:numCache>
                <c:formatCode>General</c:formatCode>
                <c:ptCount val="10"/>
                <c:pt idx="0">
                  <c:v>3</c:v>
                </c:pt>
                <c:pt idx="1">
                  <c:v>6</c:v>
                </c:pt>
                <c:pt idx="2">
                  <c:v>9</c:v>
                </c:pt>
                <c:pt idx="3">
                  <c:v>12</c:v>
                </c:pt>
                <c:pt idx="4">
                  <c:v>15</c:v>
                </c:pt>
                <c:pt idx="5">
                  <c:v>18</c:v>
                </c:pt>
                <c:pt idx="6">
                  <c:v>21</c:v>
                </c:pt>
                <c:pt idx="7">
                  <c:v>24</c:v>
                </c:pt>
                <c:pt idx="8">
                  <c:v>30</c:v>
                </c:pt>
                <c:pt idx="9">
                  <c:v>40</c:v>
                </c:pt>
              </c:numCache>
            </c:numRef>
          </c:xVal>
          <c:yVal>
            <c:numRef>
              <c:f>Plan1!$B$3:$B$12</c:f>
              <c:numCache>
                <c:formatCode>0</c:formatCode>
                <c:ptCount val="10"/>
                <c:pt idx="0">
                  <c:v>12.64</c:v>
                </c:pt>
                <c:pt idx="1">
                  <c:v>16.39</c:v>
                </c:pt>
                <c:pt idx="2">
                  <c:v>14.99</c:v>
                </c:pt>
                <c:pt idx="3">
                  <c:v>22.47</c:v>
                </c:pt>
                <c:pt idx="4">
                  <c:v>7.48</c:v>
                </c:pt>
                <c:pt idx="5">
                  <c:v>19.079999999999998</c:v>
                </c:pt>
                <c:pt idx="6">
                  <c:v>12.19</c:v>
                </c:pt>
                <c:pt idx="7">
                  <c:v>12.99</c:v>
                </c:pt>
                <c:pt idx="8">
                  <c:v>12.28</c:v>
                </c:pt>
                <c:pt idx="9">
                  <c:v>18.87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B78-3246-A1E7-D2F96EB3A533}"/>
            </c:ext>
          </c:extLst>
        </c:ser>
        <c:ser>
          <c:idx val="1"/>
          <c:order val="1"/>
          <c:tx>
            <c:v>pH 3.0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Plan1!$A$3:$A$12</c:f>
              <c:numCache>
                <c:formatCode>General</c:formatCode>
                <c:ptCount val="10"/>
                <c:pt idx="0">
                  <c:v>3</c:v>
                </c:pt>
                <c:pt idx="1">
                  <c:v>6</c:v>
                </c:pt>
                <c:pt idx="2">
                  <c:v>9</c:v>
                </c:pt>
                <c:pt idx="3">
                  <c:v>12</c:v>
                </c:pt>
                <c:pt idx="4">
                  <c:v>15</c:v>
                </c:pt>
                <c:pt idx="5">
                  <c:v>18</c:v>
                </c:pt>
                <c:pt idx="6">
                  <c:v>21</c:v>
                </c:pt>
                <c:pt idx="7">
                  <c:v>24</c:v>
                </c:pt>
                <c:pt idx="8">
                  <c:v>30</c:v>
                </c:pt>
                <c:pt idx="9">
                  <c:v>40</c:v>
                </c:pt>
              </c:numCache>
            </c:numRef>
          </c:xVal>
          <c:yVal>
            <c:numRef>
              <c:f>Plan1!$C$3:$C$12</c:f>
              <c:numCache>
                <c:formatCode>0</c:formatCode>
                <c:ptCount val="10"/>
                <c:pt idx="0">
                  <c:v>9.36</c:v>
                </c:pt>
                <c:pt idx="1">
                  <c:v>12.16</c:v>
                </c:pt>
                <c:pt idx="2">
                  <c:v>18.96</c:v>
                </c:pt>
                <c:pt idx="3">
                  <c:v>15.89</c:v>
                </c:pt>
                <c:pt idx="4">
                  <c:v>12.94</c:v>
                </c:pt>
                <c:pt idx="5">
                  <c:v>11.65</c:v>
                </c:pt>
                <c:pt idx="6">
                  <c:v>11.59</c:v>
                </c:pt>
                <c:pt idx="7">
                  <c:v>11.56</c:v>
                </c:pt>
                <c:pt idx="8">
                  <c:v>13.14</c:v>
                </c:pt>
                <c:pt idx="9">
                  <c:v>22.09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B78-3246-A1E7-D2F96EB3A533}"/>
            </c:ext>
          </c:extLst>
        </c:ser>
        <c:ser>
          <c:idx val="2"/>
          <c:order val="2"/>
          <c:tx>
            <c:v>pH 3.5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Plan1!$A$3:$A$12</c:f>
              <c:numCache>
                <c:formatCode>General</c:formatCode>
                <c:ptCount val="10"/>
                <c:pt idx="0">
                  <c:v>3</c:v>
                </c:pt>
                <c:pt idx="1">
                  <c:v>6</c:v>
                </c:pt>
                <c:pt idx="2">
                  <c:v>9</c:v>
                </c:pt>
                <c:pt idx="3">
                  <c:v>12</c:v>
                </c:pt>
                <c:pt idx="4">
                  <c:v>15</c:v>
                </c:pt>
                <c:pt idx="5">
                  <c:v>18</c:v>
                </c:pt>
                <c:pt idx="6">
                  <c:v>21</c:v>
                </c:pt>
                <c:pt idx="7">
                  <c:v>24</c:v>
                </c:pt>
                <c:pt idx="8">
                  <c:v>30</c:v>
                </c:pt>
                <c:pt idx="9">
                  <c:v>40</c:v>
                </c:pt>
              </c:numCache>
            </c:numRef>
          </c:xVal>
          <c:yVal>
            <c:numRef>
              <c:f>Plan1!$D$3:$D$12</c:f>
              <c:numCache>
                <c:formatCode>0</c:formatCode>
                <c:ptCount val="10"/>
                <c:pt idx="0">
                  <c:v>11.75</c:v>
                </c:pt>
                <c:pt idx="1">
                  <c:v>14.47</c:v>
                </c:pt>
                <c:pt idx="2">
                  <c:v>8.7799999999999994</c:v>
                </c:pt>
                <c:pt idx="3">
                  <c:v>21.98</c:v>
                </c:pt>
                <c:pt idx="4">
                  <c:v>15.91</c:v>
                </c:pt>
                <c:pt idx="5">
                  <c:v>11.99</c:v>
                </c:pt>
                <c:pt idx="6">
                  <c:v>12.5</c:v>
                </c:pt>
                <c:pt idx="7">
                  <c:v>15.26</c:v>
                </c:pt>
                <c:pt idx="8">
                  <c:v>14.35</c:v>
                </c:pt>
                <c:pt idx="9">
                  <c:v>12.9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B78-3246-A1E7-D2F96EB3A5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386514176"/>
        <c:axId val="-386513088"/>
      </c:scatterChart>
      <c:valAx>
        <c:axId val="-386514176"/>
        <c:scaling>
          <c:orientation val="minMax"/>
          <c:max val="42"/>
          <c:min val="3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 algn="ctr"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pt-BR" sz="900" dirty="0"/>
                  <a:t>Relação H</a:t>
                </a:r>
                <a:r>
                  <a:rPr lang="pt-BR" sz="900" baseline="-25000" dirty="0"/>
                  <a:t>2</a:t>
                </a:r>
                <a:r>
                  <a:rPr lang="pt-BR" sz="900" dirty="0"/>
                  <a:t>O</a:t>
                </a:r>
                <a:r>
                  <a:rPr lang="pt-BR" sz="900" baseline="-25000" dirty="0"/>
                  <a:t>2</a:t>
                </a:r>
                <a:r>
                  <a:rPr lang="pt-BR" sz="900" dirty="0"/>
                  <a:t>:Fe</a:t>
                </a:r>
                <a:r>
                  <a:rPr lang="pt-BR" sz="900" baseline="30000" dirty="0"/>
                  <a:t>+2</a:t>
                </a:r>
                <a:r>
                  <a:rPr lang="pt-BR" sz="900" dirty="0"/>
                  <a:t> (g/L)</a:t>
                </a:r>
              </a:p>
            </c:rich>
          </c:tx>
          <c:layout>
            <c:manualLayout>
              <c:xMode val="edge"/>
              <c:yMode val="edge"/>
              <c:x val="0.36604736259705184"/>
              <c:y val="0.8944760973867819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 algn="ctr">
                <a:defRPr sz="9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pt-BR"/>
            </a:p>
          </c:txPr>
        </c:title>
        <c:numFmt formatCode="General" sourceLinked="0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-386513088"/>
        <c:crosses val="autoZero"/>
        <c:crossBetween val="midCat"/>
        <c:majorUnit val="3"/>
      </c:valAx>
      <c:valAx>
        <c:axId val="-38651308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-38651417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537327911731255"/>
          <c:y val="0.52869847151459004"/>
          <c:w val="0.149333552055993"/>
          <c:h val="0.234376640419947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3175" cap="flat" cmpd="sng" algn="ctr">
      <a:solidFill>
        <a:schemeClr val="tx1"/>
      </a:solidFill>
      <a:round/>
    </a:ln>
    <a:effectLst/>
  </c:spPr>
  <c:txPr>
    <a:bodyPr/>
    <a:lstStyle/>
    <a:p>
      <a:pPr>
        <a:defRPr sz="10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pt-BR"/>
              <a:t>Remoção de CQO (%) com H</a:t>
            </a:r>
            <a:r>
              <a:rPr lang="pt-BR" baseline="-25000"/>
              <a:t>2</a:t>
            </a:r>
            <a:r>
              <a:rPr lang="pt-BR"/>
              <a:t>O</a:t>
            </a:r>
            <a:r>
              <a:rPr lang="pt-BR" baseline="-25000"/>
              <a:t>2</a:t>
            </a:r>
            <a:r>
              <a:rPr lang="pt-BR"/>
              <a:t> fixo</a:t>
            </a:r>
          </a:p>
        </c:rich>
      </c:tx>
      <c:layout>
        <c:manualLayout>
          <c:xMode val="edge"/>
          <c:yMode val="edge"/>
          <c:x val="0.27818432334512405"/>
          <c:y val="1.23633108422701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8.7649585970428406E-2"/>
          <c:y val="0.1330276023189409"/>
          <c:w val="0.83880882359584574"/>
          <c:h val="0.65964292924922829"/>
        </c:manualLayout>
      </c:layout>
      <c:scatterChart>
        <c:scatterStyle val="lineMarker"/>
        <c:varyColors val="0"/>
        <c:ser>
          <c:idx val="0"/>
          <c:order val="0"/>
          <c:tx>
            <c:v>pH 2.5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Plan1!$A$21:$A$30</c:f>
              <c:numCache>
                <c:formatCode>General</c:formatCode>
                <c:ptCount val="10"/>
                <c:pt idx="0">
                  <c:v>40</c:v>
                </c:pt>
                <c:pt idx="1">
                  <c:v>30</c:v>
                </c:pt>
                <c:pt idx="2">
                  <c:v>24</c:v>
                </c:pt>
                <c:pt idx="3">
                  <c:v>21</c:v>
                </c:pt>
                <c:pt idx="4">
                  <c:v>18</c:v>
                </c:pt>
                <c:pt idx="5">
                  <c:v>15</c:v>
                </c:pt>
                <c:pt idx="6">
                  <c:v>12</c:v>
                </c:pt>
                <c:pt idx="7">
                  <c:v>9</c:v>
                </c:pt>
                <c:pt idx="8">
                  <c:v>6</c:v>
                </c:pt>
                <c:pt idx="9">
                  <c:v>3</c:v>
                </c:pt>
              </c:numCache>
            </c:numRef>
          </c:xVal>
          <c:yVal>
            <c:numRef>
              <c:f>Plan1!$B$21:$B$30</c:f>
              <c:numCache>
                <c:formatCode>General</c:formatCode>
                <c:ptCount val="10"/>
                <c:pt idx="0">
                  <c:v>33.6</c:v>
                </c:pt>
                <c:pt idx="1">
                  <c:v>28.61</c:v>
                </c:pt>
                <c:pt idx="2">
                  <c:v>25.94</c:v>
                </c:pt>
                <c:pt idx="3">
                  <c:v>23.64</c:v>
                </c:pt>
                <c:pt idx="4">
                  <c:v>19.62</c:v>
                </c:pt>
                <c:pt idx="5">
                  <c:v>20.89</c:v>
                </c:pt>
                <c:pt idx="6">
                  <c:v>12.68</c:v>
                </c:pt>
                <c:pt idx="7">
                  <c:v>25.07</c:v>
                </c:pt>
                <c:pt idx="8">
                  <c:v>26.76</c:v>
                </c:pt>
                <c:pt idx="9">
                  <c:v>21.29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813-954A-8D07-526F86DF11C7}"/>
            </c:ext>
          </c:extLst>
        </c:ser>
        <c:ser>
          <c:idx val="1"/>
          <c:order val="1"/>
          <c:tx>
            <c:v>pH 3.0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Plan1!$A$21:$A$30</c:f>
              <c:numCache>
                <c:formatCode>General</c:formatCode>
                <c:ptCount val="10"/>
                <c:pt idx="0">
                  <c:v>40</c:v>
                </c:pt>
                <c:pt idx="1">
                  <c:v>30</c:v>
                </c:pt>
                <c:pt idx="2">
                  <c:v>24</c:v>
                </c:pt>
                <c:pt idx="3">
                  <c:v>21</c:v>
                </c:pt>
                <c:pt idx="4">
                  <c:v>18</c:v>
                </c:pt>
                <c:pt idx="5">
                  <c:v>15</c:v>
                </c:pt>
                <c:pt idx="6">
                  <c:v>12</c:v>
                </c:pt>
                <c:pt idx="7">
                  <c:v>9</c:v>
                </c:pt>
                <c:pt idx="8">
                  <c:v>6</c:v>
                </c:pt>
                <c:pt idx="9">
                  <c:v>3</c:v>
                </c:pt>
              </c:numCache>
            </c:numRef>
          </c:xVal>
          <c:yVal>
            <c:numRef>
              <c:f>Plan1!$C$21:$C$30</c:f>
              <c:numCache>
                <c:formatCode>General</c:formatCode>
                <c:ptCount val="10"/>
                <c:pt idx="0">
                  <c:v>30.82</c:v>
                </c:pt>
                <c:pt idx="1">
                  <c:v>29.49</c:v>
                </c:pt>
                <c:pt idx="2">
                  <c:v>25.61</c:v>
                </c:pt>
                <c:pt idx="3">
                  <c:v>24.07</c:v>
                </c:pt>
                <c:pt idx="4">
                  <c:v>19.100000000000001</c:v>
                </c:pt>
                <c:pt idx="5">
                  <c:v>13.29</c:v>
                </c:pt>
                <c:pt idx="6">
                  <c:v>17.23</c:v>
                </c:pt>
                <c:pt idx="7">
                  <c:v>23.64</c:v>
                </c:pt>
                <c:pt idx="8">
                  <c:v>26.22</c:v>
                </c:pt>
                <c:pt idx="9">
                  <c:v>19.649999999999999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813-954A-8D07-526F86DF11C7}"/>
            </c:ext>
          </c:extLst>
        </c:ser>
        <c:ser>
          <c:idx val="2"/>
          <c:order val="2"/>
          <c:tx>
            <c:v>pH 3.5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Plan1!$A$21:$A$30</c:f>
              <c:numCache>
                <c:formatCode>General</c:formatCode>
                <c:ptCount val="10"/>
                <c:pt idx="0">
                  <c:v>40</c:v>
                </c:pt>
                <c:pt idx="1">
                  <c:v>30</c:v>
                </c:pt>
                <c:pt idx="2">
                  <c:v>24</c:v>
                </c:pt>
                <c:pt idx="3">
                  <c:v>21</c:v>
                </c:pt>
                <c:pt idx="4">
                  <c:v>18</c:v>
                </c:pt>
                <c:pt idx="5">
                  <c:v>15</c:v>
                </c:pt>
                <c:pt idx="6">
                  <c:v>12</c:v>
                </c:pt>
                <c:pt idx="7">
                  <c:v>9</c:v>
                </c:pt>
                <c:pt idx="8">
                  <c:v>6</c:v>
                </c:pt>
                <c:pt idx="9">
                  <c:v>3</c:v>
                </c:pt>
              </c:numCache>
            </c:numRef>
          </c:xVal>
          <c:yVal>
            <c:numRef>
              <c:f>Plan1!$D$21:$D$30</c:f>
              <c:numCache>
                <c:formatCode>General</c:formatCode>
                <c:ptCount val="10"/>
                <c:pt idx="0">
                  <c:v>33.909999999999997</c:v>
                </c:pt>
                <c:pt idx="1">
                  <c:v>29.31</c:v>
                </c:pt>
                <c:pt idx="2">
                  <c:v>21.86</c:v>
                </c:pt>
                <c:pt idx="3">
                  <c:v>20.100000000000001</c:v>
                </c:pt>
                <c:pt idx="4">
                  <c:v>23.25</c:v>
                </c:pt>
                <c:pt idx="5">
                  <c:v>4.24</c:v>
                </c:pt>
                <c:pt idx="6">
                  <c:v>22.86</c:v>
                </c:pt>
                <c:pt idx="7">
                  <c:v>28.46</c:v>
                </c:pt>
                <c:pt idx="8">
                  <c:v>25.34</c:v>
                </c:pt>
                <c:pt idx="9">
                  <c:v>23.43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813-954A-8D07-526F86DF11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386511456"/>
        <c:axId val="-386509280"/>
      </c:scatterChart>
      <c:valAx>
        <c:axId val="-386511456"/>
        <c:scaling>
          <c:orientation val="minMax"/>
          <c:max val="42"/>
          <c:min val="3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pt-BR"/>
                  <a:t>Relação H</a:t>
                </a:r>
                <a:r>
                  <a:rPr lang="pt-BR" baseline="-25000"/>
                  <a:t>2</a:t>
                </a:r>
                <a:r>
                  <a:rPr lang="pt-BR"/>
                  <a:t>O</a:t>
                </a:r>
                <a:r>
                  <a:rPr lang="pt-BR" baseline="-25000"/>
                  <a:t>2</a:t>
                </a:r>
                <a:r>
                  <a:rPr lang="pt-BR"/>
                  <a:t>:Fe</a:t>
                </a:r>
                <a:r>
                  <a:rPr lang="pt-BR" baseline="30000"/>
                  <a:t>+2</a:t>
                </a:r>
                <a:r>
                  <a:rPr lang="pt-BR"/>
                  <a:t> (g/L)</a:t>
                </a:r>
              </a:p>
            </c:rich>
          </c:tx>
          <c:layout>
            <c:manualLayout>
              <c:xMode val="edge"/>
              <c:yMode val="edge"/>
              <c:x val="0.34470061401778085"/>
              <c:y val="0.8982752155980502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pt-BR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-386509280"/>
        <c:crosses val="autoZero"/>
        <c:crossBetween val="midCat"/>
        <c:majorUnit val="3"/>
      </c:valAx>
      <c:valAx>
        <c:axId val="-386509280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-38651145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558232931726908"/>
          <c:y val="0.4866301219044778"/>
          <c:w val="0.13131382673551348"/>
          <c:h val="0.234514993041746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3175" cap="flat" cmpd="sng" algn="ctr">
      <a:solidFill>
        <a:schemeClr val="tx1"/>
      </a:solidFill>
      <a:round/>
    </a:ln>
    <a:effectLst/>
  </c:spPr>
  <c:txPr>
    <a:bodyPr/>
    <a:lstStyle/>
    <a:p>
      <a:pPr>
        <a:defRPr sz="10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23E0726-B39A-D610-7897-DE990E61B0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pt-PT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CAC1F531-298D-9F68-8C4B-BB03E0EEA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pt-PT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B682F3CA-BC4C-5677-BF08-AAF52EFEC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1319D-8324-4706-B023-2E001A387CE5}" type="datetimeFigureOut">
              <a:rPr lang="pt-PT" smtClean="0"/>
              <a:t>15/06/2022</a:t>
            </a:fld>
            <a:endParaRPr lang="pt-PT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929701BB-FB15-3799-A152-DF4D2926A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6331BAD7-1F7B-4BE5-0FD7-F4873C0DE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BA1-7F74-4723-871B-23C4349CAC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3873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C055714-7B0E-0160-8FA6-6022FD4B5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PT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735131DF-4017-57F2-9FA2-36F6BC5E34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PT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739EAF8-1EA9-D760-1883-66855DDF1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1319D-8324-4706-B023-2E001A387CE5}" type="datetimeFigureOut">
              <a:rPr lang="pt-PT" smtClean="0"/>
              <a:t>15/06/2022</a:t>
            </a:fld>
            <a:endParaRPr lang="pt-PT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DCCCA184-715E-DD9A-6F72-18CC29ECE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1527E3F1-B880-5F86-D250-C05CBD8CB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BA1-7F74-4723-871B-23C4349CAC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56027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081FAB81-43A0-DE8A-AC37-0B330D9B6E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pt-PT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2110DC31-9CE7-C255-48AB-85C3E9DF9C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PT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4A6E0ADD-7435-BC04-9E1E-8127A42B7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1319D-8324-4706-B023-2E001A387CE5}" type="datetimeFigureOut">
              <a:rPr lang="pt-PT" smtClean="0"/>
              <a:t>15/06/2022</a:t>
            </a:fld>
            <a:endParaRPr lang="pt-PT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C3318F26-61A2-4A47-B1A2-B502C8783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0057E04-F06E-23C4-4C5C-DD64B920F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BA1-7F74-4723-871B-23C4349CAC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85408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B6A6E9B-6578-D9E8-9C21-B8C718937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PT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C8BA4EC-FF51-CA87-F8B9-37EFFF1A0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PT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25601630-8F3F-63A9-4D67-C9D16BC57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1319D-8324-4706-B023-2E001A387CE5}" type="datetimeFigureOut">
              <a:rPr lang="pt-PT" smtClean="0"/>
              <a:t>15/06/2022</a:t>
            </a:fld>
            <a:endParaRPr lang="pt-PT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70885EB4-D493-8B57-B4A7-CEB1C342D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C4FE60FA-2372-727E-EA8F-B39BD4164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BA1-7F74-4723-871B-23C4349CAC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67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DD78152-2D82-BA42-17F1-CB39C6D29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pt-PT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9D75A672-C852-2FC3-0ED3-ABEB225171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7CA03DF8-02F3-E495-AE20-67097FBF1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1319D-8324-4706-B023-2E001A387CE5}" type="datetimeFigureOut">
              <a:rPr lang="pt-PT" smtClean="0"/>
              <a:t>15/06/2022</a:t>
            </a:fld>
            <a:endParaRPr lang="pt-PT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FE85E1AF-AA9B-6D15-F88A-BD5B25EE6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6ED979CE-CDAF-02C3-2235-F38C13B94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BA1-7F74-4723-871B-23C4349CAC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0503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B834B23-BFED-35A8-D847-7F65CD492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PT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2FC7D1B-7451-5806-B8F8-4E3896E6E9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PT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D48B5702-0091-B724-07AF-0053E30254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PT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078C8E40-EB50-B6AF-02E7-8EFD0CE31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1319D-8324-4706-B023-2E001A387CE5}" type="datetimeFigureOut">
              <a:rPr lang="pt-PT" smtClean="0"/>
              <a:t>15/06/2022</a:t>
            </a:fld>
            <a:endParaRPr lang="pt-PT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51DDEB76-CD48-96C6-4DBA-34626C3B8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6E386C28-3BFD-E1DD-15C8-18CD9C77F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BA1-7F74-4723-871B-23C4349CAC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62457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A1E1472-AE04-5A0D-46F7-4E13FC93D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pt-PT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9560E81A-44B4-218D-5352-56006C7D0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8A6DE5BE-7C8B-4A57-A906-32B35462F4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PT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2798693A-5745-E22D-6B02-C139617740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0EC01A56-B541-1F3C-3CCA-053D15B905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PT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CC8418A3-63AE-2E95-F8ED-C95BF013F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1319D-8324-4706-B023-2E001A387CE5}" type="datetimeFigureOut">
              <a:rPr lang="pt-PT" smtClean="0"/>
              <a:t>15/06/2022</a:t>
            </a:fld>
            <a:endParaRPr lang="pt-PT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E5FEA021-ADE9-D3F3-2F2B-071F8AFA5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42972436-9152-5FA6-D53E-D105732FE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BA1-7F74-4723-871B-23C4349CAC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0786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597F74D-941E-B468-3062-1A83FA904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PT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E6B8F197-4002-7702-5372-476936406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1319D-8324-4706-B023-2E001A387CE5}" type="datetimeFigureOut">
              <a:rPr lang="pt-PT" smtClean="0"/>
              <a:t>15/06/2022</a:t>
            </a:fld>
            <a:endParaRPr lang="pt-PT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3040F73D-0863-B8F9-1D6C-30269AB96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89388697-C611-146E-CE9F-85904BAA5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BA1-7F74-4723-871B-23C4349CAC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79924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D24759FF-D804-B5BB-A590-981B3A13B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1319D-8324-4706-B023-2E001A387CE5}" type="datetimeFigureOut">
              <a:rPr lang="pt-PT" smtClean="0"/>
              <a:t>15/06/2022</a:t>
            </a:fld>
            <a:endParaRPr lang="pt-PT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9BADCCC6-1349-8695-9656-117C4CBA9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5CC920FF-974C-B172-E813-DA3B2335E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BA1-7F74-4723-871B-23C4349CAC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29129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795D1FF-B736-DDD6-6918-461FB0F5D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PT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23753DC-3501-56D9-F872-473190919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PT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3A8E485C-F725-0572-5DFA-7AD12FFC93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AC862EBD-C198-728E-250D-C5E485702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1319D-8324-4706-B023-2E001A387CE5}" type="datetimeFigureOut">
              <a:rPr lang="pt-PT" smtClean="0"/>
              <a:t>15/06/2022</a:t>
            </a:fld>
            <a:endParaRPr lang="pt-PT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364697B8-08F3-CBE6-DBBD-8208B82B1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E873BCBA-9EEB-0A24-46B7-E1262EE84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BA1-7F74-4723-871B-23C4349CAC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3209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C23B769-2A19-E957-7CC2-68A9D6A61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PT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E4AB1BF0-A431-08B0-1602-90608B6F03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2C43A4EE-FA04-6C02-E34F-78F4AD2CB3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3868B141-6C90-A5DA-24FD-0C91A7763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1319D-8324-4706-B023-2E001A387CE5}" type="datetimeFigureOut">
              <a:rPr lang="pt-PT" smtClean="0"/>
              <a:t>15/06/2022</a:t>
            </a:fld>
            <a:endParaRPr lang="pt-PT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9A77597E-0266-DEC0-944F-7A7FD9C94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5AE275C4-ACF3-19F7-732F-C50ABBC8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80BA1-7F74-4723-871B-23C4349CAC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80049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BB41C5AB-31E3-D840-1B50-ADACC21A7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pt-PT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CB3D0BC4-AD1E-E373-9F02-2041997A21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PT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674C365-95EF-3CC1-99A2-F88AE6B76E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1319D-8324-4706-B023-2E001A387CE5}" type="datetimeFigureOut">
              <a:rPr lang="pt-PT" smtClean="0"/>
              <a:t>15/06/2022</a:t>
            </a:fld>
            <a:endParaRPr lang="pt-PT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F972AB5F-A95E-85CE-7C38-5D2C0D798D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9F470B5F-D8DA-99FB-39F1-64DD436D35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80BA1-7F74-4723-871B-23C4349CAC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3442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Papéis de Parede Fundo abstrato azul e roxo 1920x1080 Full HD 2K imagem">
            <a:extLst>
              <a:ext uri="{FF2B5EF4-FFF2-40B4-BE49-F238E27FC236}">
                <a16:creationId xmlns:a16="http://schemas.microsoft.com/office/drawing/2014/main" xmlns="" id="{267F70F7-BA5B-F36D-51B0-D2D0FBF33B2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065" b="34822"/>
          <a:stretch/>
        </p:blipFill>
        <p:spPr bwMode="auto">
          <a:xfrm>
            <a:off x="1114" y="0"/>
            <a:ext cx="12190886" cy="176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Papéis de Parede Fundo abstrato azul e roxo 1920x1080 Full HD 2K imagem">
            <a:extLst>
              <a:ext uri="{FF2B5EF4-FFF2-40B4-BE49-F238E27FC236}">
                <a16:creationId xmlns:a16="http://schemas.microsoft.com/office/drawing/2014/main" xmlns="" id="{30B81D52-2A6B-453B-22E9-CD5C48D2643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507" b="36123"/>
          <a:stretch/>
        </p:blipFill>
        <p:spPr bwMode="auto">
          <a:xfrm>
            <a:off x="0" y="6741994"/>
            <a:ext cx="12190886" cy="113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Base de Recrutamento do IPB">
            <a:extLst>
              <a:ext uri="{FF2B5EF4-FFF2-40B4-BE49-F238E27FC236}">
                <a16:creationId xmlns:a16="http://schemas.microsoft.com/office/drawing/2014/main" xmlns="" id="{30AE9F71-BE49-2027-2D59-F26D97878C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1938" y="395641"/>
            <a:ext cx="3509539" cy="479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 descr="Uma imagem com texto, símbolo&#10;&#10;Descrição gerada automaticamente">
            <a:extLst>
              <a:ext uri="{FF2B5EF4-FFF2-40B4-BE49-F238E27FC236}">
                <a16:creationId xmlns:a16="http://schemas.microsoft.com/office/drawing/2014/main" xmlns="" id="{B99CC24F-AAFA-739B-735D-E750731F06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2242" y="67880"/>
            <a:ext cx="1019175" cy="114046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D9F02189-25D9-572F-8CF9-23B7FE716597}"/>
              </a:ext>
            </a:extLst>
          </p:cNvPr>
          <p:cNvSpPr txBox="1"/>
          <p:nvPr/>
        </p:nvSpPr>
        <p:spPr>
          <a:xfrm>
            <a:off x="130523" y="-359"/>
            <a:ext cx="7141195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914400" algn="l"/>
              </a:tabLst>
            </a:pPr>
            <a:r>
              <a:rPr lang="pt-PT" sz="2000" b="1" cap="all" dirty="0">
                <a:effectLst/>
                <a:latin typeface="Times New Roman Negrito" panose="0202080307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TRATAMENTO DE ÁGUAS RESIDUAIS DA INDÚSTRIA EXTRATORA DE ÓLEO DE BAGAÇO DE AZEITONA POR COAGULAÇÃO COMBINADA COM FENTON</a:t>
            </a:r>
          </a:p>
          <a:p>
            <a:r>
              <a:rPr lang="pt-PT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A. N. SILVA</a:t>
            </a:r>
            <a:r>
              <a:rPr lang="pt-PT" sz="16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pt-PT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T. T. GRABOWSKI</a:t>
            </a:r>
            <a:r>
              <a:rPr lang="pt-PT" sz="16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pt-PT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J. B. MESS</a:t>
            </a:r>
            <a:r>
              <a:rPr lang="pt-PT" sz="16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pt-PT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R. MARTINS</a:t>
            </a:r>
            <a:r>
              <a:rPr lang="pt-PT" sz="16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4,5</a:t>
            </a:r>
            <a:endParaRPr lang="pt-PT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5C03ABBE-ABE4-6535-8C7B-04EAAD46E6C9}"/>
              </a:ext>
            </a:extLst>
          </p:cNvPr>
          <p:cNvSpPr txBox="1"/>
          <p:nvPr/>
        </p:nvSpPr>
        <p:spPr>
          <a:xfrm>
            <a:off x="1114" y="1208340"/>
            <a:ext cx="1219088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  <a:tabLst>
                <a:tab pos="914400" algn="l"/>
              </a:tabLst>
            </a:pPr>
            <a:r>
              <a:rPr lang="pt-PT" sz="1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Instituto Politécnico de Bragança, Bragança, </a:t>
            </a:r>
            <a:r>
              <a:rPr lang="pt-PT" sz="10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Portugal</a:t>
            </a:r>
            <a:r>
              <a:rPr lang="pt-PT" sz="1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a43013@alunos.ipb.pt. 2. Instituto Politécnico de Bragança, Bragança, Portugal, thaistheomaris@gmail.com. 3. Universidade Tecnológica Federal do Paraná, Paraná, Brasil, juliana@utfpr.edu.br. 4. </a:t>
            </a:r>
            <a:r>
              <a:rPr lang="pt-PT" sz="1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ESTiG</a:t>
            </a:r>
            <a:r>
              <a:rPr lang="pt-PT" sz="1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-DTQB, Instituto Politécnico de Bragança, Bragança, rmartins@ipb.pt. </a:t>
            </a:r>
            <a:r>
              <a:rPr lang="en-US" sz="1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LSRE-LCM - Laboratory of Separation and Reaction Engineering – Laboratory of Catalysis and Materials, Faculty of Engineering, University of Porto, </a:t>
            </a:r>
            <a:r>
              <a:rPr lang="en-US" sz="1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Rua</a:t>
            </a:r>
            <a:r>
              <a:rPr lang="en-US" sz="1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Dr. Roberto Frias, 4200-465 Porto, Portugal</a:t>
            </a:r>
            <a:endParaRPr lang="pt-PT" sz="10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Espaço Reservado para Conteúdo 4">
            <a:extLst>
              <a:ext uri="{FF2B5EF4-FFF2-40B4-BE49-F238E27FC236}">
                <a16:creationId xmlns:a16="http://schemas.microsoft.com/office/drawing/2014/main" xmlns="" id="{34A644B9-7B68-5A27-0F07-E00548F02180}"/>
              </a:ext>
            </a:extLst>
          </p:cNvPr>
          <p:cNvSpPr txBox="1">
            <a:spLocks/>
          </p:cNvSpPr>
          <p:nvPr/>
        </p:nvSpPr>
        <p:spPr>
          <a:xfrm>
            <a:off x="3930" y="1762338"/>
            <a:ext cx="3996000" cy="539831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</a:pPr>
            <a:r>
              <a:rPr lang="pt-PT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endParaRPr lang="pt-PT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PT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água residual </a:t>
            </a:r>
            <a:r>
              <a:rPr lang="pt-PT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(AR) </a:t>
            </a:r>
            <a:r>
              <a:rPr lang="pt-PT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proveniente </a:t>
            </a:r>
            <a:r>
              <a:rPr lang="pt-PT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 indústria extratora de óleo de bagaço de azeitona tem composição química variável, tendo como principal característica coloração escura, alta carga orgânica e difícil biodegradabilidade. 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objetivo deste trabalho foi avaliar a 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eficiência 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 remoção de materia 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orgânica 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efluente estudado, com a combinação de coagulação/floculação seguida por 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Fenton.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PT" sz="1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</a:pPr>
            <a:r>
              <a:rPr lang="pt-PT" sz="1400" b="1" cap="al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Tratamento das águas residuais por coagulação/floculação e fenton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tabLst>
                <a:tab pos="914400" algn="l"/>
              </a:tabLst>
            </a:pP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Inicialmente, a AR foi submetida a tamisagem 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 crivo de 0.5 mm</a:t>
            </a:r>
            <a:r>
              <a:rPr lang="pt-PT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acidificação a pH 2 e armazenado em local </a:t>
            </a:r>
            <a:r>
              <a:rPr lang="pt-PT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refrigerado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coagulação foi realizada 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pt-PT" sz="14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Jar Test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 500 mL 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AR e adi</a:t>
            </a:r>
            <a:r>
              <a:rPr lang="pt-PT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ção de 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pt-PT" sz="14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2(SO</a:t>
            </a:r>
            <a:r>
              <a:rPr lang="pt-PT" sz="14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PT" sz="14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 concentra</a:t>
            </a:r>
            <a:r>
              <a:rPr lang="pt-PT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çã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d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513.4 mg/L, em pH 3 e agitação a 150 rpm por 3 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mi. 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floculação usou-se 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mg/L de Rifloc F45, em agitação de 20 rpm por 15 min seguido de sedimentação por 2 horas. A remoção de CQO obtida após estes processos foi de 14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%.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tabLst>
                <a:tab pos="914400" algn="l"/>
              </a:tabLst>
            </a:pPr>
            <a:endParaRPr lang="pt-BR" sz="1400" b="1" cap="all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</a:pP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PT" sz="1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Espaço Reservado para Conteúdo 5">
            <a:extLst>
              <a:ext uri="{FF2B5EF4-FFF2-40B4-BE49-F238E27FC236}">
                <a16:creationId xmlns:a16="http://schemas.microsoft.com/office/drawing/2014/main" xmlns="" id="{87706E78-7E2B-F6A7-DC04-30E733C0891B}"/>
              </a:ext>
            </a:extLst>
          </p:cNvPr>
          <p:cNvSpPr txBox="1">
            <a:spLocks/>
          </p:cNvSpPr>
          <p:nvPr/>
        </p:nvSpPr>
        <p:spPr>
          <a:xfrm>
            <a:off x="8192921" y="1774370"/>
            <a:ext cx="3996000" cy="49680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914400" algn="l"/>
              </a:tabLst>
            </a:pPr>
            <a:endParaRPr lang="pt-PT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914400" algn="l"/>
              </a:tabLst>
            </a:pPr>
            <a:endParaRPr lang="pt-PT" sz="1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914400" algn="l"/>
              </a:tabLst>
            </a:pPr>
            <a:endParaRPr lang="pt-PT" sz="1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914400" algn="l"/>
              </a:tabLst>
            </a:pPr>
            <a:endParaRPr lang="pt-PT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914400" algn="l"/>
              </a:tabLst>
            </a:pPr>
            <a:endParaRPr lang="pt-PT" sz="1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914400" algn="l"/>
              </a:tabLst>
            </a:pPr>
            <a:endParaRPr lang="pt-PT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914400" algn="l"/>
              </a:tabLst>
            </a:pPr>
            <a:endParaRPr lang="pt-PT" sz="1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914400" algn="l"/>
              </a:tabLst>
            </a:pPr>
            <a:endParaRPr lang="pt-PT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tabLst>
                <a:tab pos="914400" algn="l"/>
              </a:tabLst>
            </a:pPr>
            <a:endParaRPr lang="pt-PT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914400" algn="l"/>
              </a:tabLst>
            </a:pPr>
            <a:r>
              <a:rPr lang="pt-PT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</a:t>
            </a:r>
            <a:r>
              <a:rPr lang="pt-PT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2. Remoção da CQO do efluente com </a:t>
            </a:r>
            <a:r>
              <a:rPr lang="pt-PT" sz="10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pt-PT" sz="105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PT" sz="10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PT" sz="105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PT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fixo.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914400" algn="l"/>
              </a:tabLst>
            </a:pP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Nos ensaios com H</a:t>
            </a:r>
            <a:r>
              <a:rPr lang="pt-PT" sz="14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pt-PT" sz="14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fixo a partir da relação 18 H</a:t>
            </a:r>
            <a:r>
              <a:rPr lang="pt-PT" sz="14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pt-PT" sz="14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:Fe</a:t>
            </a:r>
            <a:r>
              <a:rPr lang="pt-PT" sz="1400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+2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as 3 gamas de pH analizadas apresentaram remoção de CQO 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próximas, 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sendo a melhor remoção alcançada na maior relação H</a:t>
            </a:r>
            <a:r>
              <a:rPr lang="pt-PT" sz="14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pt-PT" sz="14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:Fe</a:t>
            </a:r>
            <a:r>
              <a:rPr lang="pt-PT" sz="1400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+2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(40) com remoção maior de 30% da CQO. </a:t>
            </a:r>
            <a:endParaRPr lang="pt-BR" sz="1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</a:pPr>
            <a:r>
              <a:rPr lang="pt-PT" sz="1400" b="1" cap="al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Conclusões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Ao 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partir de uma CQO inicial de 59 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g/L desta AR 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coagulação/floculação 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reduziu 14% da concentracao (51 g/L) 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 o 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Fenton se reduziu mais  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34% da 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CQO (34 g/L). 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Esses resultados mostram uma eficiência significativa das técnicas aplicadas, estabelecendo valores promissores para a realização de pós tratamento biológicos como a digestão anaeróbia do efluente.</a:t>
            </a:r>
            <a:endParaRPr lang="pt-BR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Espaço Reservado para Conteúdo 5">
            <a:extLst>
              <a:ext uri="{FF2B5EF4-FFF2-40B4-BE49-F238E27FC236}">
                <a16:creationId xmlns:a16="http://schemas.microsoft.com/office/drawing/2014/main" xmlns="" id="{87706E78-7E2B-F6A7-DC04-30E733C0891B}"/>
              </a:ext>
            </a:extLst>
          </p:cNvPr>
          <p:cNvSpPr txBox="1">
            <a:spLocks/>
          </p:cNvSpPr>
          <p:nvPr/>
        </p:nvSpPr>
        <p:spPr>
          <a:xfrm>
            <a:off x="4047516" y="1768639"/>
            <a:ext cx="3996000" cy="49680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pt-PT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OXIDAÇÃO AVANÇADA POR FENTON</a:t>
            </a:r>
            <a:endParaRPr lang="pt-BR" sz="1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tabLst>
                <a:tab pos="914400" algn="l"/>
              </a:tabLst>
            </a:pPr>
            <a:r>
              <a:rPr lang="pt-PT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realização dos ensaios de Fenton, foram utilizadas valores de pH inicial de 2.5, 3.0 e 3.5 . A reação aconteceu no </a:t>
            </a:r>
            <a:r>
              <a:rPr lang="pt-PT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Jar Test </a:t>
            </a:r>
            <a:r>
              <a:rPr lang="pt-PT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 a adição dos reagentes 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pt-PT" sz="14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PT" sz="14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pt-PT" sz="1400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pt-PT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durante </a:t>
            </a:r>
            <a:r>
              <a:rPr lang="pt-PT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 min e tempo de descanso de 24 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Nos primeiros ensaio, 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fixou-se a concentra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çã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de </a:t>
            </a:r>
            <a:r>
              <a:rPr lang="pt-PT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0.5 </a:t>
            </a:r>
            <a:r>
              <a:rPr lang="pt-PT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g/L de 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pt-PT" sz="1400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pt-PT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variou a concentra</a:t>
            </a:r>
            <a:r>
              <a:rPr lang="pt-PT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çã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de </a:t>
            </a:r>
            <a:r>
              <a:rPr lang="pt-PT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H­</a:t>
            </a:r>
            <a:r>
              <a:rPr lang="pt-PT" sz="14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PT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PT" sz="14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PT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1.5 </a:t>
            </a:r>
            <a:r>
              <a:rPr lang="pt-PT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20 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g/L)</a:t>
            </a:r>
            <a:endParaRPr lang="pt-PT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PT" sz="12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PT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PT" sz="12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PT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PT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PT" sz="12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PT" sz="12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PT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PT" sz="12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pt-PT" sz="10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Fig. 1. Remoção da CQO do efluente com Fe</a:t>
            </a:r>
            <a:r>
              <a:rPr lang="pt-PT" sz="1050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pt-PT" sz="10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fixo.</a:t>
            </a:r>
            <a:endParaRPr lang="pt-PT" sz="105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Nestes ensaios, a melhor </a:t>
            </a:r>
            <a:r>
              <a:rPr lang="pt-PT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remoção de CQO para o pH 2.5 e 3.5 foi obtida na mesma relação 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pt-PT" sz="14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pt-PT" sz="14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:Fe</a:t>
            </a:r>
            <a:r>
              <a:rPr lang="pt-PT" sz="1400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+2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em ambos a remoção </a:t>
            </a:r>
            <a:r>
              <a:rPr lang="pt-PT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foi 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PT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 22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%. 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segundo ensaio, fixou-se a </a:t>
            </a:r>
            <a:r>
              <a:rPr lang="pt-PT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concentra</a:t>
            </a:r>
            <a:r>
              <a:rPr lang="pt-PT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çã</a:t>
            </a:r>
            <a:r>
              <a:rPr lang="pt-PT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H­</a:t>
            </a:r>
            <a:r>
              <a:rPr lang="pt-PT" sz="14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PT" sz="14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PT" sz="1400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(20 g/L) </a:t>
            </a:r>
            <a:r>
              <a:rPr lang="pt-PT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enquanto o Fe</a:t>
            </a:r>
            <a:r>
              <a:rPr lang="pt-PT" sz="14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pt-PT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variou de 0.5 a 7 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g/L</a:t>
            </a:r>
            <a:r>
              <a:rPr lang="pt-PT" sz="1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Gráfico 12"/>
          <p:cNvGraphicFramePr/>
          <p:nvPr>
            <p:extLst>
              <p:ext uri="{D42A27DB-BD31-4B8C-83A1-F6EECF244321}">
                <p14:modId xmlns:p14="http://schemas.microsoft.com/office/powerpoint/2010/main" val="3165141844"/>
              </p:ext>
            </p:extLst>
          </p:nvPr>
        </p:nvGraphicFramePr>
        <p:xfrm>
          <a:off x="4129363" y="3808679"/>
          <a:ext cx="3782466" cy="1510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Gráfico 14"/>
          <p:cNvGraphicFramePr/>
          <p:nvPr>
            <p:extLst>
              <p:ext uri="{D42A27DB-BD31-4B8C-83A1-F6EECF244321}">
                <p14:modId xmlns:p14="http://schemas.microsoft.com/office/powerpoint/2010/main" val="3134566448"/>
              </p:ext>
            </p:extLst>
          </p:nvPr>
        </p:nvGraphicFramePr>
        <p:xfrm>
          <a:off x="8176711" y="1774370"/>
          <a:ext cx="3960000" cy="169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04035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579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Times New Roman Negrito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Thais Theomaris dos Santos Grabowski</dc:creator>
  <cp:lastModifiedBy>ALEX</cp:lastModifiedBy>
  <cp:revision>19</cp:revision>
  <dcterms:created xsi:type="dcterms:W3CDTF">2022-06-10T20:41:28Z</dcterms:created>
  <dcterms:modified xsi:type="dcterms:W3CDTF">2022-06-15T20:02:18Z</dcterms:modified>
</cp:coreProperties>
</file>