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512064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73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205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E5BB-303B-4890-B74F-AB556A791B90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7FC3-7578-4880-81F6-41BE75A4A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32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E5BB-303B-4890-B74F-AB556A791B90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7FC3-7578-4880-81F6-41BE75A4A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85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E5BB-303B-4890-B74F-AB556A791B90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7FC3-7578-4880-81F6-41BE75A4A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6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E5BB-303B-4890-B74F-AB556A791B90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7FC3-7578-4880-81F6-41BE75A4A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81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E5BB-303B-4890-B74F-AB556A791B90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7FC3-7578-4880-81F6-41BE75A4A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76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E5BB-303B-4890-B74F-AB556A791B90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7FC3-7578-4880-81F6-41BE75A4A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30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E5BB-303B-4890-B74F-AB556A791B90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7FC3-7578-4880-81F6-41BE75A4A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22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E5BB-303B-4890-B74F-AB556A791B90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7FC3-7578-4880-81F6-41BE75A4A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55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E5BB-303B-4890-B74F-AB556A791B90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7FC3-7578-4880-81F6-41BE75A4A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88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E5BB-303B-4890-B74F-AB556A791B90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7FC3-7578-4880-81F6-41BE75A4A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29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E5BB-303B-4890-B74F-AB556A791B90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7FC3-7578-4880-81F6-41BE75A4A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03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CE5BB-303B-4890-B74F-AB556A791B90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7FC3-7578-4880-81F6-41BE75A4A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87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x.doi.org/10.1787/9789264238169-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AFF6D2E-278E-81FB-1EDB-F7C43410B91E}"/>
              </a:ext>
            </a:extLst>
          </p:cNvPr>
          <p:cNvSpPr txBox="1"/>
          <p:nvPr/>
        </p:nvSpPr>
        <p:spPr>
          <a:xfrm>
            <a:off x="11891190" y="28124663"/>
            <a:ext cx="11678322" cy="27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BR" sz="9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682FE1BE-36F4-322B-EA19-9FEA7C83FAD3}"/>
              </a:ext>
            </a:extLst>
          </p:cNvPr>
          <p:cNvSpPr txBox="1">
            <a:spLocks/>
          </p:cNvSpPr>
          <p:nvPr/>
        </p:nvSpPr>
        <p:spPr>
          <a:xfrm>
            <a:off x="1456721" y="528013"/>
            <a:ext cx="48616553" cy="18104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24299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69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AGRICULTURA URBANA: UMA ANÁLISE DA GOVENANÇA DA ÁGUA NA COMUNIDADE AGRÍCOLA NOVA ESPERANÇA EM MANAUS-AM</a:t>
            </a: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EE46936C-8B6D-C47C-4B0D-DEC1B53E850E}"/>
              </a:ext>
            </a:extLst>
          </p:cNvPr>
          <p:cNvSpPr txBox="1">
            <a:spLocks/>
          </p:cNvSpPr>
          <p:nvPr/>
        </p:nvSpPr>
        <p:spPr>
          <a:xfrm>
            <a:off x="1330630" y="2472323"/>
            <a:ext cx="48616552" cy="20004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607482" indent="-607482" algn="l" defTabSz="2429927" rtl="0" eaLnBrk="1" latinLnBrk="0" hangingPunct="1">
              <a:lnSpc>
                <a:spcPct val="90000"/>
              </a:lnSpc>
              <a:spcBef>
                <a:spcPts val="265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2445" indent="-607482" algn="l" defTabSz="2429927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37408" indent="-607482" algn="l" defTabSz="2429927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52371" indent="-607482" algn="l" defTabSz="2429927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67335" indent="-607482" algn="l" defTabSz="2429927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682298" indent="-607482" algn="l" defTabSz="2429927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97261" indent="-607482" algn="l" defTabSz="2429927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12225" indent="-607482" algn="l" defTabSz="2429927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27188" indent="-607482" algn="l" defTabSz="2429927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pt-BR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Samara Aquino Maia1, Nara </a:t>
            </a:r>
            <a:r>
              <a:rPr lang="pt-BR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Natiere</a:t>
            </a:r>
            <a:r>
              <a:rPr lang="pt-BR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Rocha Fernando2, Flavio Wachholz3</a:t>
            </a:r>
          </a:p>
          <a:p>
            <a:pPr marL="0" algn="ctr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pt-BR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Universidade do Estado do Amazonas, Manaus-Am, e-mail: sam.mgr21@uea.edu.br;</a:t>
            </a:r>
          </a:p>
          <a:p>
            <a:pPr marL="0" algn="ctr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pt-BR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Universidade do Estado do Amazonas, Manaus-Am, e-mail: nnrf.mgr21@uea.edu.br;</a:t>
            </a:r>
          </a:p>
          <a:p>
            <a:pPr marL="0" algn="ctr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pt-BR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3.Universidade do Estado do Amazonas, Manaus-Am, e-mail: fwachholz@uea.edu.br.</a:t>
            </a:r>
          </a:p>
          <a:p>
            <a:pPr marL="0" algn="ctr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lang="pt-BR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Conector Reto 2">
            <a:extLst>
              <a:ext uri="{FF2B5EF4-FFF2-40B4-BE49-F238E27FC236}">
                <a16:creationId xmlns:a16="http://schemas.microsoft.com/office/drawing/2014/main" id="{6D6BA8B2-CC98-5FDE-527F-953B78FAB980}"/>
              </a:ext>
            </a:extLst>
          </p:cNvPr>
          <p:cNvCxnSpPr>
            <a:cxnSpLocks/>
          </p:cNvCxnSpPr>
          <p:nvPr/>
        </p:nvCxnSpPr>
        <p:spPr>
          <a:xfrm>
            <a:off x="1456721" y="4845878"/>
            <a:ext cx="486942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55DAC61-E438-CA52-5BC7-5A9D2ADF1647}"/>
              </a:ext>
            </a:extLst>
          </p:cNvPr>
          <p:cNvSpPr txBox="1"/>
          <p:nvPr/>
        </p:nvSpPr>
        <p:spPr>
          <a:xfrm>
            <a:off x="1456721" y="5851718"/>
            <a:ext cx="1167840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  <a:p>
            <a:pPr marL="124460" marR="79375" algn="just">
              <a:spcBef>
                <a:spcPts val="605"/>
              </a:spcBef>
              <a:spcAft>
                <a:spcPts val="0"/>
              </a:spcAft>
            </a:pP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Sabe-se</a:t>
            </a:r>
            <a:r>
              <a:rPr lang="pt-PT" sz="30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</a:t>
            </a:r>
            <a:r>
              <a:rPr lang="pt-PT" sz="30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PT" sz="30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água</a:t>
            </a:r>
            <a:r>
              <a:rPr lang="pt-PT" sz="30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</a:t>
            </a:r>
            <a:r>
              <a:rPr lang="pt-PT" sz="30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</a:t>
            </a:r>
            <a:r>
              <a:rPr lang="pt-PT" sz="30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bem</a:t>
            </a:r>
            <a:r>
              <a:rPr lang="pt-PT" sz="30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essencial</a:t>
            </a:r>
            <a:r>
              <a:rPr lang="pt-PT" sz="30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PT" sz="30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vida,</a:t>
            </a:r>
            <a:r>
              <a:rPr lang="pt-PT" sz="30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entretanto,</a:t>
            </a:r>
            <a:r>
              <a:rPr lang="pt-PT" sz="30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cuidar</a:t>
            </a:r>
            <a:r>
              <a:rPr lang="pt-PT" sz="30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desse</a:t>
            </a:r>
            <a:r>
              <a:rPr lang="pt-PT" sz="30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bem</a:t>
            </a:r>
            <a:r>
              <a:rPr lang="pt-PT" sz="30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</a:t>
            </a:r>
            <a:r>
              <a:rPr lang="pt-PT" sz="30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</a:t>
            </a:r>
            <a:r>
              <a:rPr lang="pt-PT" sz="30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grande</a:t>
            </a:r>
            <a:r>
              <a:rPr lang="pt-PT" sz="30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desafio</a:t>
            </a:r>
            <a:r>
              <a:rPr lang="pt-PT" sz="30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</a:t>
            </a:r>
            <a:r>
              <a:rPr lang="pt-PT" sz="30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gestores</a:t>
            </a:r>
            <a:r>
              <a:rPr lang="pt-PT" sz="3000" spc="-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recurso hídrico. No Brasil, a água deve ser gerida no âmbito da Lei das águas (9.433/97), na qual possui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quatro</a:t>
            </a:r>
            <a:r>
              <a:rPr lang="pt-PT" sz="30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objetivos:</a:t>
            </a:r>
            <a:r>
              <a:rPr lang="pt-PT" sz="3000" spc="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pt-PT" sz="30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pt-PT" sz="3000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assegurar</a:t>
            </a:r>
            <a:r>
              <a:rPr lang="pt-PT" sz="30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PT" sz="3000" spc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atual</a:t>
            </a:r>
            <a:r>
              <a:rPr lang="pt-PT" sz="3000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t-PT" sz="3000" spc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às</a:t>
            </a:r>
            <a:r>
              <a:rPr lang="pt-PT" sz="30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futuras</a:t>
            </a:r>
            <a:r>
              <a:rPr lang="pt-PT" sz="30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gerações</a:t>
            </a:r>
            <a:r>
              <a:rPr lang="pt-PT" sz="30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PT" sz="3000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necessária</a:t>
            </a:r>
            <a:r>
              <a:rPr lang="pt-PT" sz="3000" spc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disponibilidade</a:t>
            </a:r>
            <a:r>
              <a:rPr lang="pt-PT" sz="3000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3000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água,</a:t>
            </a:r>
            <a:r>
              <a:rPr lang="pt-PT" sz="3000" spc="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pt-PT" sz="3000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padrões</a:t>
            </a:r>
            <a:r>
              <a:rPr lang="pt-PT" sz="3000" spc="-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qualidade adequados aos respectivos usos; II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a utilização racional e integrada dos recursos hídricos,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incluindo</a:t>
            </a:r>
            <a:r>
              <a:rPr lang="pt-PT" sz="30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pt-PT" sz="30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transporte</a:t>
            </a:r>
            <a:r>
              <a:rPr lang="pt-PT" sz="30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aquaviário,</a:t>
            </a:r>
            <a:r>
              <a:rPr lang="pt-PT" sz="30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</a:t>
            </a:r>
            <a:r>
              <a:rPr lang="pt-PT" sz="30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vistas</a:t>
            </a:r>
            <a:r>
              <a:rPr lang="pt-PT" sz="30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pt-PT" sz="30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desenvolvimento</a:t>
            </a:r>
            <a:r>
              <a:rPr lang="pt-PT" sz="3000" spc="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sustentável;</a:t>
            </a:r>
            <a:r>
              <a:rPr lang="pt-PT" sz="30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pt-PT" sz="3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pt-PT" sz="30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PT" sz="30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prevenção</a:t>
            </a:r>
            <a:r>
              <a:rPr lang="pt-PT" sz="30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t-PT" sz="30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PT" sz="30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defesa</a:t>
            </a:r>
            <a:r>
              <a:rPr lang="pt-PT" sz="3000" spc="-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contra eventos hidrológicos críticos de origem natural ou decorrentes do uso inadequado dos recursos naturais;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 – incentivar e promover a captação, a prevenção e o aproveitamento de águas pluviais. Cabe destacar, que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essa</a:t>
            </a:r>
            <a:r>
              <a:rPr lang="pt-PT" sz="30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lei</a:t>
            </a:r>
            <a:r>
              <a:rPr lang="pt-PT" sz="30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definiu</a:t>
            </a:r>
            <a:r>
              <a:rPr lang="pt-PT" sz="30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</a:t>
            </a:r>
            <a:r>
              <a:rPr lang="pt-PT" sz="30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bases</a:t>
            </a:r>
            <a:r>
              <a:rPr lang="pt-PT" sz="30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30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uma</a:t>
            </a:r>
            <a:r>
              <a:rPr lang="pt-PT" sz="30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governança</a:t>
            </a:r>
            <a:r>
              <a:rPr lang="pt-PT" sz="30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multinível,</a:t>
            </a:r>
            <a:r>
              <a:rPr lang="pt-PT" sz="30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integrada</a:t>
            </a:r>
            <a:r>
              <a:rPr lang="pt-PT" sz="30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t-PT" sz="30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localizada</a:t>
            </a:r>
            <a:r>
              <a:rPr lang="pt-PT" sz="30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(OECD,</a:t>
            </a:r>
            <a:r>
              <a:rPr lang="pt-PT" sz="30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2015).</a:t>
            </a:r>
            <a:endParaRPr lang="pt-BR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85C56CA-6644-EDE1-6762-C848B44E3922}"/>
              </a:ext>
            </a:extLst>
          </p:cNvPr>
          <p:cNvSpPr txBox="1"/>
          <p:nvPr/>
        </p:nvSpPr>
        <p:spPr>
          <a:xfrm>
            <a:off x="13762231" y="11725025"/>
            <a:ext cx="9988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RESULTADOS E DISCUSSÕES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A538641E-A205-4361-98BE-C49F2777B48F}"/>
              </a:ext>
            </a:extLst>
          </p:cNvPr>
          <p:cNvSpPr txBox="1"/>
          <p:nvPr/>
        </p:nvSpPr>
        <p:spPr>
          <a:xfrm>
            <a:off x="1690525" y="26891592"/>
            <a:ext cx="1132123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Fig. 1. Localização da comunidade Nova Esperança</a:t>
            </a:r>
            <a:endParaRPr lang="pt-BR" sz="3800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C386F98C-AD0A-F0BE-89A5-BDCFD2FC3A60}"/>
              </a:ext>
            </a:extLst>
          </p:cNvPr>
          <p:cNvSpPr txBox="1"/>
          <p:nvPr/>
        </p:nvSpPr>
        <p:spPr>
          <a:xfrm>
            <a:off x="13767450" y="6351854"/>
            <a:ext cx="116731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METODOLOGIA</a:t>
            </a:r>
          </a:p>
          <a:p>
            <a:pPr algn="just"/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mapa de uso e ocupação da terra foi elaborado a partir das imagens aéreas cor verdadeira disponibilizadas pela</a:t>
            </a:r>
            <a:r>
              <a:rPr lang="pt-PT" sz="3000" spc="-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SEMMAS,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3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alta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resolução</a:t>
            </a:r>
            <a:r>
              <a:rPr lang="pt-PT" sz="30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espacial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(pixel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cm)</a:t>
            </a:r>
            <a:r>
              <a:rPr lang="pt-PT" sz="3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</a:t>
            </a:r>
            <a:r>
              <a:rPr lang="pt-PT" sz="3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ano</a:t>
            </a:r>
            <a:r>
              <a:rPr lang="pt-PT" sz="3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2014. De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acordo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Rosa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(2009)</a:t>
            </a:r>
            <a:r>
              <a:rPr lang="pt-PT" sz="3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“considerando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pt-PT" sz="3000" spc="-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fato de que as fotografias são obtidas na região visível do espectro eletromagnético e infravermelho próximo, o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seu conteúdo é de fácil interpretação”, ou seja, as imagens que foram obtidas para a realização do mapeamento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foram</a:t>
            </a:r>
            <a:r>
              <a:rPr lang="pt-PT" sz="30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fácil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interpretação</a:t>
            </a:r>
            <a:r>
              <a:rPr lang="pt-PT" sz="3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t-PT" sz="3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classificação,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uma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vez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</a:t>
            </a:r>
            <a:r>
              <a:rPr lang="pt-PT" sz="3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área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estuda</a:t>
            </a:r>
            <a:r>
              <a:rPr lang="pt-PT" sz="3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pequena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isso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possibilita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</a:t>
            </a:r>
            <a:r>
              <a:rPr lang="pt-PT" sz="3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mapeamento</a:t>
            </a:r>
            <a:r>
              <a:rPr lang="pt-PT" sz="3000" spc="-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detalhado. </a:t>
            </a:r>
            <a:endParaRPr lang="pt-BR" sz="3000"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C2E7A5C9-3B2B-A448-8CA6-451089682668}"/>
              </a:ext>
            </a:extLst>
          </p:cNvPr>
          <p:cNvSpPr/>
          <p:nvPr/>
        </p:nvSpPr>
        <p:spPr>
          <a:xfrm>
            <a:off x="38268860" y="6214123"/>
            <a:ext cx="11678322" cy="2492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5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</a:p>
          <a:p>
            <a:pPr algn="just"/>
            <a:r>
              <a:rPr lang="pt-BR" sz="25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presente trabalho foi realizado com apoio da Coordenação de Aperfeiçoamento de Pessoal de Nível Superior – Brasil (CAPES) – Código de Financiamento 001. Agradecemos também ao Programa de Mestrado Profissional em Rede Nacional em Gestão e Regulação de Recursos Hídricos (</a:t>
            </a:r>
            <a:r>
              <a:rPr lang="pt-BR" sz="25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ProfÁgua</a:t>
            </a:r>
            <a:r>
              <a:rPr lang="pt-BR" sz="25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Projeto CAPES/ANA AUXPE Nº 2717/2015, pelo apoio técnico científico aportado até o momento.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37000C8-FA3B-DD1E-98EA-5886A7E8A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25" y="18561103"/>
            <a:ext cx="11321237" cy="7996959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FB60CAF4-A1C3-A929-AAF3-C85E36DC014A}"/>
              </a:ext>
            </a:extLst>
          </p:cNvPr>
          <p:cNvSpPr txBox="1"/>
          <p:nvPr/>
        </p:nvSpPr>
        <p:spPr>
          <a:xfrm>
            <a:off x="1511983" y="13312488"/>
            <a:ext cx="1167832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. ENQUADRAMENTO</a:t>
            </a:r>
          </a:p>
          <a:p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	Localização da Área de Estudo</a:t>
            </a:r>
          </a:p>
          <a:p>
            <a:pPr algn="just"/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comunidade agrícola (figura 1) A área de estudo compreende 388.336,50m² e tem como coordenadas geográficas limites: 3° 1' 5.315" S; 59° 3° 1' 8.106") Leste; (55' 1.898" W;59° 55' 32.82" W) Oeste está inserida à montante da bacia hidrográfica do </a:t>
            </a:r>
            <a:r>
              <a:rPr lang="pt-B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Mindu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microbacia Nova Esperança, localizada no bairro Jorge Teixeira, próxima a reserva florestal Adolpho </a:t>
            </a:r>
            <a:r>
              <a:rPr lang="pt-B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Ducke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comunidade Nova Esperança possui características rurais, devido ao uso da terra para cultivo agrícola, entretanto está inserida no âmbito urbano da cidade de Manaus.</a:t>
            </a:r>
          </a:p>
          <a:p>
            <a:pPr algn="just"/>
            <a:endParaRPr lang="pt-BR" sz="30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6E7A068-C6DC-AB04-E298-663B16BFC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0914" y="12886594"/>
            <a:ext cx="11500956" cy="9672988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F83AE423-AB91-C5A1-72F2-257DCCD7FA33}"/>
              </a:ext>
            </a:extLst>
          </p:cNvPr>
          <p:cNvSpPr txBox="1"/>
          <p:nvPr/>
        </p:nvSpPr>
        <p:spPr>
          <a:xfrm>
            <a:off x="13678767" y="22774189"/>
            <a:ext cx="1167310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2030" marR="957580" algn="ctr">
              <a:spcBef>
                <a:spcPts val="165"/>
              </a:spcBef>
              <a:spcAft>
                <a:spcPts val="0"/>
              </a:spcAft>
            </a:pP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Fig.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Mapa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uso</a:t>
            </a:r>
            <a:r>
              <a:rPr lang="pt-PT" sz="3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terra</a:t>
            </a:r>
            <a:r>
              <a:rPr lang="pt-PT" sz="3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comunidade</a:t>
            </a:r>
            <a:r>
              <a:rPr lang="pt-PT" sz="3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Agrícola</a:t>
            </a:r>
            <a:r>
              <a:rPr lang="pt-PT" sz="30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Nova</a:t>
            </a:r>
            <a:r>
              <a:rPr lang="pt-PT" sz="30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Esperança</a:t>
            </a:r>
            <a:endParaRPr lang="pt-BR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"/>
              </a:spcBef>
            </a:pP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4460" marR="71120" algn="just">
              <a:spcAft>
                <a:spcPts val="0"/>
              </a:spcAft>
            </a:pP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distribuição espacial dos usos da comunidade agrícola (fig 2) indicam que são (10,8) hecrates utlizados por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estufas; (15,9) ha por solo exposto; (0,65) ha por residências; (1,62) por bananeiras; (4,27) ha por vegetação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árborea;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(5,53)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</a:t>
            </a:r>
            <a:endParaRPr lang="pt-BR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23DDB51-AEA9-E057-AB75-569AC664D54D}"/>
              </a:ext>
            </a:extLst>
          </p:cNvPr>
          <p:cNvSpPr txBox="1"/>
          <p:nvPr/>
        </p:nvSpPr>
        <p:spPr>
          <a:xfrm>
            <a:off x="26101162" y="6351854"/>
            <a:ext cx="11678322" cy="14805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4460" marR="71120" algn="just">
              <a:spcAft>
                <a:spcPts val="0"/>
              </a:spcAft>
            </a:pP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vegetação</a:t>
            </a:r>
            <a:r>
              <a:rPr lang="pt-PT" sz="3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rasteira.</a:t>
            </a:r>
            <a:r>
              <a:rPr lang="pt-PT" sz="30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PT" sz="3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rede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30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drenagem</a:t>
            </a:r>
            <a:r>
              <a:rPr lang="pt-PT" sz="3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equivale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(2,96)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km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comporta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PT" sz="3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montande</a:t>
            </a:r>
            <a:r>
              <a:rPr lang="pt-PT" sz="3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até</a:t>
            </a:r>
            <a:r>
              <a:rPr lang="pt-PT" sz="3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PT" sz="3000" spc="-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foz da distribuição de água para as áreas agrícolas. Os métodos utilizados para retirada de água são através de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bombas de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água</a:t>
            </a:r>
            <a:r>
              <a:rPr lang="pt-PT" sz="3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disel/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gasolina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</a:t>
            </a:r>
            <a:r>
              <a:rPr lang="pt-PT" sz="30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elétrica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irrigadas</a:t>
            </a:r>
            <a:r>
              <a:rPr lang="pt-PT" sz="3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duas formas: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primeira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</a:t>
            </a:r>
            <a:r>
              <a:rPr lang="pt-PT" sz="3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mangueira</a:t>
            </a:r>
            <a:r>
              <a:rPr lang="pt-PT" sz="3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segunda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</a:t>
            </a:r>
            <a:r>
              <a:rPr lang="pt-PT" sz="3000" spc="-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aspersão (fig. 2 a/b). Os conflitos de uso da água pelos agricultores suscitam a partir da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utilização das águas para</a:t>
            </a:r>
            <a:r>
              <a:rPr lang="pt-PT" sz="3000" spc="-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irrigaração das plantações Sendo assim a Comunidade Nova Esperança serve para usos econômicos, cultiváveis</a:t>
            </a:r>
            <a:r>
              <a:rPr lang="pt-PT" sz="3000" spc="-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moradias. Econômicos, pois, usa da terra para fins lucrativos, uma vez que pratica a atividade agrícola como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meio</a:t>
            </a:r>
            <a:r>
              <a:rPr lang="pt-PT" sz="3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3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sobrevivência;</a:t>
            </a:r>
            <a:r>
              <a:rPr lang="pt-PT" sz="30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cultiváveis,</a:t>
            </a:r>
            <a:r>
              <a:rPr lang="pt-PT" sz="30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já</a:t>
            </a:r>
            <a:r>
              <a:rPr lang="pt-PT" sz="30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</a:t>
            </a:r>
            <a:r>
              <a:rPr lang="pt-PT" sz="30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utiliza</a:t>
            </a:r>
            <a:r>
              <a:rPr lang="pt-PT" sz="30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PT" sz="30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terra</a:t>
            </a:r>
            <a:r>
              <a:rPr lang="pt-PT" sz="3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</a:t>
            </a:r>
            <a:r>
              <a:rPr lang="pt-PT" sz="30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plantações</a:t>
            </a:r>
            <a:r>
              <a:rPr lang="pt-PT" sz="30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30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hortaliças</a:t>
            </a:r>
            <a:r>
              <a:rPr lang="pt-PT" sz="30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pt-PT" sz="3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fundo</a:t>
            </a:r>
            <a:r>
              <a:rPr lang="pt-PT" sz="3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3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vale;</a:t>
            </a:r>
            <a:r>
              <a:rPr lang="pt-PT" sz="30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t-PT" sz="30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moradias,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localizando-se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proximidades</a:t>
            </a:r>
            <a:r>
              <a:rPr lang="pt-PT" sz="3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encosta,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permitem</a:t>
            </a:r>
            <a:r>
              <a:rPr lang="pt-PT" sz="30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pt-PT" sz="3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acompanhamento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mais</a:t>
            </a:r>
            <a:r>
              <a:rPr lang="pt-PT" sz="3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efetivo</a:t>
            </a:r>
            <a:r>
              <a:rPr lang="pt-PT" sz="3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dos</a:t>
            </a:r>
            <a:r>
              <a:rPr lang="pt-PT" sz="3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cultivos.</a:t>
            </a:r>
            <a:endParaRPr lang="pt-BR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4460" marR="69850" algn="just">
              <a:lnSpc>
                <a:spcPct val="98000"/>
              </a:lnSpc>
              <a:spcBef>
                <a:spcPts val="325"/>
              </a:spcBef>
              <a:spcAft>
                <a:spcPts val="0"/>
              </a:spcAft>
            </a:pP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Fazem parte das entidades governamentais para apoio ao agricultor: a prefeitura, que responde ao planejamento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territorial da cidade de Manaus, Instituto de Desenvolvimento Agropecuário do Estado do Amazonas, que dar o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apoio</a:t>
            </a:r>
            <a:r>
              <a:rPr lang="pt-PT" sz="30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técnico</a:t>
            </a:r>
            <a:r>
              <a:rPr lang="pt-PT" sz="3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pt-PT" sz="3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agricultor</a:t>
            </a:r>
            <a:r>
              <a:rPr lang="pt-PT" sz="30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pt-PT" sz="3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Estado</a:t>
            </a:r>
            <a:r>
              <a:rPr lang="pt-PT" sz="3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</a:t>
            </a:r>
            <a:r>
              <a:rPr lang="pt-PT" sz="30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Amazonas,</a:t>
            </a:r>
            <a:r>
              <a:rPr lang="pt-PT" sz="30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t-PT" sz="30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PT" sz="3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Secretaria</a:t>
            </a:r>
            <a:r>
              <a:rPr lang="pt-PT" sz="3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30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Estado</a:t>
            </a:r>
            <a:r>
              <a:rPr lang="pt-PT" sz="3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</a:t>
            </a:r>
            <a:r>
              <a:rPr lang="pt-PT" sz="30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Produção</a:t>
            </a:r>
            <a:r>
              <a:rPr lang="pt-PT" sz="3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Rural</a:t>
            </a:r>
            <a:r>
              <a:rPr lang="pt-PT" sz="30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pt-PT" sz="30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SEPROR.</a:t>
            </a:r>
            <a:r>
              <a:rPr lang="pt-PT" sz="3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Desse</a:t>
            </a:r>
            <a:r>
              <a:rPr lang="pt-PT" sz="3000" spc="-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modo,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são</a:t>
            </a:r>
            <a:r>
              <a:rPr lang="pt-PT" sz="3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eles</a:t>
            </a:r>
            <a:r>
              <a:rPr lang="pt-PT" sz="30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responsáveis</a:t>
            </a:r>
            <a:r>
              <a:rPr lang="pt-PT" sz="3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</a:t>
            </a:r>
            <a:r>
              <a:rPr lang="pt-PT" sz="3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“importância</a:t>
            </a:r>
            <a:r>
              <a:rPr lang="pt-PT" sz="3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</a:t>
            </a:r>
            <a:r>
              <a:rPr lang="pt-PT" sz="3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ordenamento</a:t>
            </a:r>
            <a:r>
              <a:rPr lang="pt-PT" sz="3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legal,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dentro</a:t>
            </a:r>
            <a:r>
              <a:rPr lang="pt-PT" sz="30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3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princípios</a:t>
            </a:r>
            <a:r>
              <a:rPr lang="pt-PT" sz="30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</a:t>
            </a:r>
            <a:r>
              <a:rPr lang="pt-PT" sz="3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respeitem</a:t>
            </a:r>
            <a:r>
              <a:rPr lang="pt-PT" sz="3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cultura </a:t>
            </a:r>
            <a:r>
              <a:rPr lang="pt-B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 população, para que a problemática ambiental possa inter-relacionar-se com os aspectos sociais, econômicos, políticos, culturais, ecológicos e étnicos” (BRASIL, 2000, p. 13).</a:t>
            </a:r>
          </a:p>
          <a:p>
            <a:pPr marL="124460" marR="69850" algn="just">
              <a:lnSpc>
                <a:spcPct val="98000"/>
              </a:lnSpc>
              <a:spcBef>
                <a:spcPts val="325"/>
              </a:spcBef>
              <a:spcAft>
                <a:spcPts val="0"/>
              </a:spcAft>
            </a:pPr>
            <a:r>
              <a:rPr lang="pt-B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ordenamento territorial da comunidade agrícola Nova Esperança (fig. 2 C) se faz necessário em virtude da expansão urbana da cidade de Manaus nas zonas periféricas. Para que ocorra a compatibilização entre a disponibilidade hídrica, demanda e quantidade de uso que é necessário para cada cultura (alface, coentro, cebolinha, pimenta, couve), evitando conflitos e promovendo ações para os agricultores e moradores que estão situados nessa bacia hidrográfica, a fim de conscientizá-los dos usos dos recursos hídricos e a importância desse bem para a sociedade presente e gerações futuras.</a:t>
            </a:r>
          </a:p>
          <a:p>
            <a:pPr marL="124460" marR="69850" algn="just">
              <a:lnSpc>
                <a:spcPct val="98000"/>
              </a:lnSpc>
              <a:spcBef>
                <a:spcPts val="325"/>
              </a:spcBef>
              <a:spcAft>
                <a:spcPts val="0"/>
              </a:spcAft>
            </a:pPr>
            <a:endParaRPr lang="pt-BR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4CBC66E8-FB37-8932-89C0-90E2D32DE6E1}"/>
              </a:ext>
            </a:extLst>
          </p:cNvPr>
          <p:cNvSpPr txBox="1"/>
          <p:nvPr/>
        </p:nvSpPr>
        <p:spPr>
          <a:xfrm>
            <a:off x="26067663" y="21013059"/>
            <a:ext cx="1150095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304165" algn="l"/>
                <a:tab pos="304800" algn="l"/>
              </a:tabLst>
            </a:pPr>
            <a:r>
              <a:rPr lang="pt-PT" sz="30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pt-PT" sz="3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 CONCLUSÕES</a:t>
            </a:r>
            <a:endParaRPr lang="pt-BR" sz="30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"/>
              </a:spcBef>
            </a:pPr>
            <a:r>
              <a:rPr lang="pt-PT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4460" marR="73660" algn="just">
              <a:spcAft>
                <a:spcPts val="0"/>
              </a:spcAft>
            </a:pP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Nesse contexto a comunidade agrícola urbanas de manaus se encontra com déficit de conhecimento técnico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científico, pois, o estado não proporciona capacitação para que os agricultores possam se adequar as novas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realidades urbanas, mesmo que conste em documentos legislativos. Entretanto, o que se busca nessa pesquisa é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promover</a:t>
            </a:r>
            <a:r>
              <a:rPr lang="pt-PT" sz="3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aos</a:t>
            </a:r>
            <a:r>
              <a:rPr lang="pt-PT" sz="30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comunitários</a:t>
            </a:r>
            <a:r>
              <a:rPr lang="pt-PT" sz="30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meios</a:t>
            </a:r>
            <a:r>
              <a:rPr lang="pt-PT" sz="30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30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conhecer</a:t>
            </a:r>
            <a:r>
              <a:rPr lang="pt-PT" sz="30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</a:t>
            </a:r>
            <a:r>
              <a:rPr lang="pt-PT" sz="30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direitos</a:t>
            </a:r>
            <a:r>
              <a:rPr lang="pt-PT" sz="30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</a:t>
            </a:r>
            <a:r>
              <a:rPr lang="pt-PT" sz="30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lhes</a:t>
            </a:r>
            <a:r>
              <a:rPr lang="pt-PT" sz="30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são</a:t>
            </a:r>
            <a:r>
              <a:rPr lang="pt-PT" sz="3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garantidos</a:t>
            </a:r>
            <a:r>
              <a:rPr lang="pt-PT" sz="30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</a:t>
            </a:r>
            <a:r>
              <a:rPr lang="pt-PT" sz="30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lei,</a:t>
            </a:r>
            <a:r>
              <a:rPr lang="pt-PT" sz="30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PT" sz="30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fim</a:t>
            </a:r>
            <a:r>
              <a:rPr lang="pt-PT" sz="30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30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</a:t>
            </a:r>
            <a:r>
              <a:rPr lang="pt-PT" sz="30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estes</a:t>
            </a:r>
            <a:r>
              <a:rPr lang="pt-PT" sz="30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possam</a:t>
            </a:r>
            <a:r>
              <a:rPr lang="pt-PT" sz="3000" spc="-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gozar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técnicas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contribuam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manutenção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dos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recursos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hídricos.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Além,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promoção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ordenamento</a:t>
            </a:r>
            <a:r>
              <a:rPr lang="pt-PT" sz="3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territorial</a:t>
            </a:r>
            <a:r>
              <a:rPr lang="pt-PT" sz="3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</a:t>
            </a:r>
            <a:r>
              <a:rPr lang="pt-PT" sz="30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lhes</a:t>
            </a:r>
            <a:r>
              <a:rPr lang="pt-PT" sz="30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garantam</a:t>
            </a:r>
            <a:r>
              <a:rPr lang="pt-PT" sz="3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PT" sz="30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valorização</a:t>
            </a:r>
            <a:r>
              <a:rPr lang="pt-PT" sz="3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</a:t>
            </a:r>
            <a:r>
              <a:rPr lang="pt-PT" sz="30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cultivo</a:t>
            </a:r>
            <a:r>
              <a:rPr lang="pt-PT" sz="3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agrícola</a:t>
            </a:r>
            <a:r>
              <a:rPr lang="pt-PT" sz="3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urbano</a:t>
            </a:r>
            <a:r>
              <a:rPr lang="pt-PT" sz="3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t-PT" sz="30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equilíbrio</a:t>
            </a:r>
            <a:r>
              <a:rPr lang="pt-PT" sz="30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entre</a:t>
            </a:r>
            <a:r>
              <a:rPr lang="pt-PT" sz="30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essa</a:t>
            </a:r>
            <a:r>
              <a:rPr lang="pt-PT" sz="30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atividade</a:t>
            </a:r>
            <a:r>
              <a:rPr lang="pt-PT" sz="3000" spc="-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t-PT" sz="30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</a:t>
            </a:r>
            <a:r>
              <a:rPr lang="pt-PT" sz="3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recursos</a:t>
            </a:r>
            <a:r>
              <a:rPr lang="pt-PT" sz="3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ambientais,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assim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como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</a:t>
            </a:r>
            <a:r>
              <a:rPr lang="pt-PT" sz="3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usos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diversos</a:t>
            </a:r>
            <a:r>
              <a:rPr lang="pt-PT" sz="3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uma</a:t>
            </a:r>
            <a:r>
              <a:rPr lang="pt-PT" sz="30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bacia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hidrográfica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ordenada.</a:t>
            </a:r>
            <a:endParaRPr lang="pt-BR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8019CA2B-67BD-CC1D-2FE6-DB3EDF70FB0B}"/>
              </a:ext>
            </a:extLst>
          </p:cNvPr>
          <p:cNvSpPr txBox="1"/>
          <p:nvPr/>
        </p:nvSpPr>
        <p:spPr>
          <a:xfrm>
            <a:off x="38065117" y="9168010"/>
            <a:ext cx="12085807" cy="12650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4460">
              <a:spcBef>
                <a:spcPts val="5"/>
              </a:spcBef>
            </a:pPr>
            <a:r>
              <a:rPr lang="pt-PT" sz="3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REFERÊNCIAS</a:t>
            </a:r>
            <a:r>
              <a:rPr lang="pt-PT" sz="3000" b="1" kern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BIBLIOGRÁFICAS</a:t>
            </a:r>
            <a:endParaRPr lang="pt-BR" sz="30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4460" marR="103505">
              <a:lnSpc>
                <a:spcPct val="98000"/>
              </a:lnSpc>
              <a:spcBef>
                <a:spcPts val="610"/>
              </a:spcBef>
              <a:spcAft>
                <a:spcPts val="0"/>
              </a:spcAft>
            </a:pP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BOUKHARAEVA, Louiza; CHIANCA, Gustavo; MARLOIE, Marcel. Agricultura urbana como fenômeno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universal.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Carvalho,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Sonia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Knauss,</a:t>
            </a:r>
            <a:r>
              <a:rPr lang="pt-PT" sz="3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Paulo</a:t>
            </a:r>
            <a:r>
              <a:rPr lang="pt-PT" sz="3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(org.)</a:t>
            </a:r>
            <a:r>
              <a:rPr lang="pt-PT" sz="3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Agricultura</a:t>
            </a:r>
            <a:r>
              <a:rPr lang="pt-PT" sz="3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urbana: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dimensões</a:t>
            </a:r>
            <a:r>
              <a:rPr lang="pt-PT" sz="3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experiências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</a:t>
            </a:r>
            <a:r>
              <a:rPr lang="pt-PT" sz="3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Brasil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atual.</a:t>
            </a:r>
            <a:r>
              <a:rPr lang="pt-PT" sz="3000" spc="-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Rio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Janeiro: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Enda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Brasil. 2007.</a:t>
            </a:r>
            <a:endParaRPr lang="pt-BR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5"/>
              </a:spcBef>
            </a:pP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4460" marR="168910">
              <a:lnSpc>
                <a:spcPct val="98000"/>
              </a:lnSpc>
              <a:spcAft>
                <a:spcPts val="0"/>
              </a:spcAft>
            </a:pP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MAIA, Samara Aquino. Mapeamento da agricultura urbana e o desenvolvimento da comunidade Nova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Esperança (Manaus-AM). Trabalho de conclusão de curso apresentado à Universidade do Estado do Amazonas</a:t>
            </a:r>
            <a:r>
              <a:rPr lang="pt-PT" sz="3000" spc="-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obtenção</a:t>
            </a:r>
            <a:r>
              <a:rPr lang="pt-PT" sz="3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título</a:t>
            </a:r>
            <a:r>
              <a:rPr lang="pt-PT" sz="3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Licenciada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pt-PT" sz="30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Geografia.</a:t>
            </a:r>
            <a:r>
              <a:rPr lang="pt-PT" sz="30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Manaus,</a:t>
            </a:r>
            <a:r>
              <a:rPr lang="pt-PT" sz="30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2017.</a:t>
            </a:r>
            <a:endParaRPr lang="pt-BR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4460">
              <a:spcBef>
                <a:spcPts val="10"/>
              </a:spcBef>
              <a:spcAft>
                <a:spcPts val="0"/>
              </a:spcAft>
            </a:pP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ROSA,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Roberto.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Introdução</a:t>
            </a:r>
            <a:r>
              <a:rPr lang="pt-PT" sz="3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 sensoriamento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remoto</a:t>
            </a:r>
            <a:r>
              <a:rPr lang="pt-PT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pt-PT" sz="30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ed.</a:t>
            </a:r>
            <a:r>
              <a:rPr lang="pt-PT" sz="3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Uberlândia: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Edufu,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2009.</a:t>
            </a:r>
            <a:endParaRPr lang="pt-BR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0"/>
              </a:spcBef>
            </a:pP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4460"/>
            <a:r>
              <a:rPr lang="pt-PT" sz="3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LEGISLAÇÃO</a:t>
            </a:r>
            <a:endParaRPr lang="pt-BR" sz="30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4460" marR="284480">
              <a:spcBef>
                <a:spcPts val="580"/>
              </a:spcBef>
              <a:spcAft>
                <a:spcPts val="0"/>
              </a:spcAft>
            </a:pP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BRASIL. Governança pública e desenvolvimento do território. Governança dos Recursos Hídricos no Brasil,</a:t>
            </a:r>
            <a:r>
              <a:rPr lang="pt-PT" sz="3000" spc="-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OECD Publishing,</a:t>
            </a:r>
            <a:r>
              <a:rPr lang="pt-PT" sz="30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2015, Paris.</a:t>
            </a:r>
            <a:r>
              <a:rPr lang="pt-PT" sz="3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http://dx.doi.org/10.1787/9789264238169-pt</a:t>
            </a:r>
            <a:endParaRPr lang="pt-BR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4460">
              <a:spcBef>
                <a:spcPts val="5"/>
              </a:spcBef>
              <a:spcAft>
                <a:spcPts val="0"/>
              </a:spcAft>
            </a:pP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BRASIL. Introdução ao gerenciamento de recursos hídricos. Org: Arnaldo Augusto Setti et al. 2. ed. Brasília: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Agência</a:t>
            </a:r>
            <a:r>
              <a:rPr lang="pt-PT" sz="3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Nacional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Energia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Elétrica,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Superintendência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30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Estudos</a:t>
            </a:r>
            <a:r>
              <a:rPr lang="pt-PT" sz="3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t-PT" sz="3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Informações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Hidrológicas,</a:t>
            </a:r>
            <a:r>
              <a:rPr lang="pt-PT" sz="3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2000.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p.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207.</a:t>
            </a:r>
            <a:endParaRPr lang="pt-BR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5"/>
              </a:spcBef>
            </a:pP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4460" marR="103505">
              <a:spcBef>
                <a:spcPts val="5"/>
              </a:spcBef>
              <a:spcAft>
                <a:spcPts val="0"/>
              </a:spcAft>
            </a:pP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BRASIL. Ministério do Meio Ambiente. Conselho Nacional do Meio Ambiente (CONAMA). Resolução nº 357,</a:t>
            </a:r>
            <a:r>
              <a:rPr lang="pt-PT" sz="3000" spc="-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17 de março de 2005. Dispõe sobre a classificação dos corpos de água e diretrizes ambientais para o seu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enquadramento, bem como estabelece as condições e padrões de lançamento de efluentes, e dá outras</a:t>
            </a:r>
            <a:r>
              <a:rPr lang="pt-PT" sz="3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providências.</a:t>
            </a:r>
            <a:r>
              <a:rPr lang="pt-PT" sz="30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Disponível</a:t>
            </a:r>
            <a:r>
              <a:rPr lang="pt-PT" sz="3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em:</a:t>
            </a:r>
            <a:r>
              <a:rPr lang="pt-PT" sz="30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Acesso</a:t>
            </a:r>
            <a:r>
              <a:rPr lang="pt-PT" sz="3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em:</a:t>
            </a:r>
            <a:r>
              <a:rPr lang="pt-PT" sz="3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pt-PT" sz="3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3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setembro. 2021.</a:t>
            </a:r>
            <a:endParaRPr lang="pt-BR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519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</TotalTime>
  <Words>1388</Words>
  <Application>Microsoft Office PowerPoint</Application>
  <PresentationFormat>Personalizar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Frank Teixeira</dc:creator>
  <cp:lastModifiedBy>samara</cp:lastModifiedBy>
  <cp:revision>10</cp:revision>
  <dcterms:created xsi:type="dcterms:W3CDTF">2022-06-14T15:36:10Z</dcterms:created>
  <dcterms:modified xsi:type="dcterms:W3CDTF">2022-06-15T15:28:38Z</dcterms:modified>
</cp:coreProperties>
</file>