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17921288" cy="10080625"/>
  <p:notesSz cx="6858000" cy="9144000"/>
  <p:defaultTextStyle>
    <a:defPPr>
      <a:defRPr lang="en-US"/>
    </a:defPPr>
    <a:lvl1pPr marL="0" algn="l" defTabSz="86396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431984" algn="l" defTabSz="86396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863969" algn="l" defTabSz="86396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295953" algn="l" defTabSz="86396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1727936" algn="l" defTabSz="86396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2159920" algn="l" defTabSz="86396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2591906" algn="l" defTabSz="86396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3023889" algn="l" defTabSz="86396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3455873" algn="l" defTabSz="86396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75" userDrawn="1">
          <p15:clr>
            <a:srgbClr val="A4A3A4"/>
          </p15:clr>
        </p15:guide>
        <p15:guide id="2" pos="56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94" autoAdjust="0"/>
    <p:restoredTop sz="94660"/>
  </p:normalViewPr>
  <p:slideViewPr>
    <p:cSldViewPr snapToGrid="0" showGuides="1">
      <p:cViewPr varScale="1">
        <p:scale>
          <a:sx n="58" d="100"/>
          <a:sy n="58" d="100"/>
        </p:scale>
        <p:origin x="696" y="34"/>
      </p:cViewPr>
      <p:guideLst>
        <p:guide orient="horz" pos="3175"/>
        <p:guide pos="56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40161" y="1649770"/>
            <a:ext cx="13440966" cy="3509551"/>
          </a:xfrm>
        </p:spPr>
        <p:txBody>
          <a:bodyPr anchor="b"/>
          <a:lstStyle>
            <a:lvl1pPr algn="ctr">
              <a:defRPr sz="8819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40161" y="5294662"/>
            <a:ext cx="13440966" cy="2433817"/>
          </a:xfrm>
        </p:spPr>
        <p:txBody>
          <a:bodyPr/>
          <a:lstStyle>
            <a:lvl1pPr marL="0" indent="0" algn="ctr">
              <a:buNone/>
              <a:defRPr sz="3528"/>
            </a:lvl1pPr>
            <a:lvl2pPr marL="672038" indent="0" algn="ctr">
              <a:buNone/>
              <a:defRPr sz="2940"/>
            </a:lvl2pPr>
            <a:lvl3pPr marL="1344077" indent="0" algn="ctr">
              <a:buNone/>
              <a:defRPr sz="2646"/>
            </a:lvl3pPr>
            <a:lvl4pPr marL="2016115" indent="0" algn="ctr">
              <a:buNone/>
              <a:defRPr sz="2352"/>
            </a:lvl4pPr>
            <a:lvl5pPr marL="2688153" indent="0" algn="ctr">
              <a:buNone/>
              <a:defRPr sz="2352"/>
            </a:lvl5pPr>
            <a:lvl6pPr marL="3360191" indent="0" algn="ctr">
              <a:buNone/>
              <a:defRPr sz="2352"/>
            </a:lvl6pPr>
            <a:lvl7pPr marL="4032230" indent="0" algn="ctr">
              <a:buNone/>
              <a:defRPr sz="2352"/>
            </a:lvl7pPr>
            <a:lvl8pPr marL="4704268" indent="0" algn="ctr">
              <a:buNone/>
              <a:defRPr sz="2352"/>
            </a:lvl8pPr>
            <a:lvl9pPr marL="5376306" indent="0" algn="ctr">
              <a:buNone/>
              <a:defRPr sz="2352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EACD1-2E86-4463-AE61-60BA32931D96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64FB2-134F-49CD-BF2F-C5C1AD4624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7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EACD1-2E86-4463-AE61-60BA32931D96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64FB2-134F-49CD-BF2F-C5C1AD4624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503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2754" y="2513157"/>
            <a:ext cx="15457111" cy="4193259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2754" y="6746086"/>
            <a:ext cx="15457111" cy="2205136"/>
          </a:xfrm>
        </p:spPr>
        <p:txBody>
          <a:bodyPr/>
          <a:lstStyle>
            <a:lvl1pPr marL="0" indent="0">
              <a:buNone/>
              <a:defRPr sz="3528">
                <a:solidFill>
                  <a:schemeClr val="tx1">
                    <a:tint val="75000"/>
                  </a:schemeClr>
                </a:solidFill>
              </a:defRPr>
            </a:lvl1pPr>
            <a:lvl2pPr marL="672038" indent="0">
              <a:buNone/>
              <a:defRPr sz="2940">
                <a:solidFill>
                  <a:schemeClr val="tx1">
                    <a:tint val="75000"/>
                  </a:schemeClr>
                </a:solidFill>
              </a:defRPr>
            </a:lvl2pPr>
            <a:lvl3pPr marL="1344077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3pPr>
            <a:lvl4pPr marL="2016115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4pPr>
            <a:lvl5pPr marL="2688153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5pPr>
            <a:lvl6pPr marL="3360191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6pPr>
            <a:lvl7pPr marL="4032230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7pPr>
            <a:lvl8pPr marL="4704268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8pPr>
            <a:lvl9pPr marL="5376306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EACD1-2E86-4463-AE61-60BA32931D96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64FB2-134F-49CD-BF2F-C5C1AD4624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67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2089" y="2683500"/>
            <a:ext cx="7616547" cy="639606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72652" y="2683500"/>
            <a:ext cx="7616547" cy="639606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EACD1-2E86-4463-AE61-60BA32931D96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64FB2-134F-49CD-BF2F-C5C1AD4624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597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4423" y="536701"/>
            <a:ext cx="15457111" cy="194845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4424" y="2471154"/>
            <a:ext cx="7581544" cy="1211074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424" y="3682228"/>
            <a:ext cx="7581544" cy="541600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072652" y="2471154"/>
            <a:ext cx="7618882" cy="1211074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072652" y="3682228"/>
            <a:ext cx="7618882" cy="541600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EACD1-2E86-4463-AE61-60BA32931D96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64FB2-134F-49CD-BF2F-C5C1AD4624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848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EACD1-2E86-4463-AE61-60BA32931D96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64FB2-134F-49CD-BF2F-C5C1AD4624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030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EACD1-2E86-4463-AE61-60BA32931D96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64FB2-134F-49CD-BF2F-C5C1AD4624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628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4424" y="672042"/>
            <a:ext cx="5780081" cy="2352146"/>
          </a:xfrm>
        </p:spPr>
        <p:txBody>
          <a:bodyPr anchor="b"/>
          <a:lstStyle>
            <a:lvl1pPr>
              <a:defRPr sz="4704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18882" y="1451424"/>
            <a:ext cx="9072652" cy="7163777"/>
          </a:xfrm>
        </p:spPr>
        <p:txBody>
          <a:bodyPr/>
          <a:lstStyle>
            <a:lvl1pPr>
              <a:defRPr sz="4704"/>
            </a:lvl1pPr>
            <a:lvl2pPr>
              <a:defRPr sz="4116"/>
            </a:lvl2pPr>
            <a:lvl3pPr>
              <a:defRPr sz="3528"/>
            </a:lvl3pPr>
            <a:lvl4pPr>
              <a:defRPr sz="2940"/>
            </a:lvl4pPr>
            <a:lvl5pPr>
              <a:defRPr sz="2940"/>
            </a:lvl5pPr>
            <a:lvl6pPr>
              <a:defRPr sz="2940"/>
            </a:lvl6pPr>
            <a:lvl7pPr>
              <a:defRPr sz="2940"/>
            </a:lvl7pPr>
            <a:lvl8pPr>
              <a:defRPr sz="2940"/>
            </a:lvl8pPr>
            <a:lvl9pPr>
              <a:defRPr sz="294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4424" y="3024188"/>
            <a:ext cx="5780081" cy="5602681"/>
          </a:xfrm>
        </p:spPr>
        <p:txBody>
          <a:bodyPr/>
          <a:lstStyle>
            <a:lvl1pPr marL="0" indent="0">
              <a:buNone/>
              <a:defRPr sz="2352"/>
            </a:lvl1pPr>
            <a:lvl2pPr marL="672038" indent="0">
              <a:buNone/>
              <a:defRPr sz="2058"/>
            </a:lvl2pPr>
            <a:lvl3pPr marL="1344077" indent="0">
              <a:buNone/>
              <a:defRPr sz="1764"/>
            </a:lvl3pPr>
            <a:lvl4pPr marL="2016115" indent="0">
              <a:buNone/>
              <a:defRPr sz="1470"/>
            </a:lvl4pPr>
            <a:lvl5pPr marL="2688153" indent="0">
              <a:buNone/>
              <a:defRPr sz="1470"/>
            </a:lvl5pPr>
            <a:lvl6pPr marL="3360191" indent="0">
              <a:buNone/>
              <a:defRPr sz="1470"/>
            </a:lvl6pPr>
            <a:lvl7pPr marL="4032230" indent="0">
              <a:buNone/>
              <a:defRPr sz="1470"/>
            </a:lvl7pPr>
            <a:lvl8pPr marL="4704268" indent="0">
              <a:buNone/>
              <a:defRPr sz="1470"/>
            </a:lvl8pPr>
            <a:lvl9pPr marL="5376306" indent="0">
              <a:buNone/>
              <a:defRPr sz="147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EACD1-2E86-4463-AE61-60BA32931D96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64FB2-134F-49CD-BF2F-C5C1AD4624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036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4424" y="672042"/>
            <a:ext cx="5780081" cy="2352146"/>
          </a:xfrm>
        </p:spPr>
        <p:txBody>
          <a:bodyPr anchor="b"/>
          <a:lstStyle>
            <a:lvl1pPr>
              <a:defRPr sz="4704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618882" y="1451424"/>
            <a:ext cx="9072652" cy="7163777"/>
          </a:xfrm>
        </p:spPr>
        <p:txBody>
          <a:bodyPr anchor="t"/>
          <a:lstStyle>
            <a:lvl1pPr marL="0" indent="0">
              <a:buNone/>
              <a:defRPr sz="4704"/>
            </a:lvl1pPr>
            <a:lvl2pPr marL="672038" indent="0">
              <a:buNone/>
              <a:defRPr sz="4116"/>
            </a:lvl2pPr>
            <a:lvl3pPr marL="1344077" indent="0">
              <a:buNone/>
              <a:defRPr sz="3528"/>
            </a:lvl3pPr>
            <a:lvl4pPr marL="2016115" indent="0">
              <a:buNone/>
              <a:defRPr sz="2940"/>
            </a:lvl4pPr>
            <a:lvl5pPr marL="2688153" indent="0">
              <a:buNone/>
              <a:defRPr sz="2940"/>
            </a:lvl5pPr>
            <a:lvl6pPr marL="3360191" indent="0">
              <a:buNone/>
              <a:defRPr sz="2940"/>
            </a:lvl6pPr>
            <a:lvl7pPr marL="4032230" indent="0">
              <a:buNone/>
              <a:defRPr sz="2940"/>
            </a:lvl7pPr>
            <a:lvl8pPr marL="4704268" indent="0">
              <a:buNone/>
              <a:defRPr sz="2940"/>
            </a:lvl8pPr>
            <a:lvl9pPr marL="5376306" indent="0">
              <a:buNone/>
              <a:defRPr sz="294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4424" y="3024188"/>
            <a:ext cx="5780081" cy="5602681"/>
          </a:xfrm>
        </p:spPr>
        <p:txBody>
          <a:bodyPr/>
          <a:lstStyle>
            <a:lvl1pPr marL="0" indent="0">
              <a:buNone/>
              <a:defRPr sz="2352"/>
            </a:lvl1pPr>
            <a:lvl2pPr marL="672038" indent="0">
              <a:buNone/>
              <a:defRPr sz="2058"/>
            </a:lvl2pPr>
            <a:lvl3pPr marL="1344077" indent="0">
              <a:buNone/>
              <a:defRPr sz="1764"/>
            </a:lvl3pPr>
            <a:lvl4pPr marL="2016115" indent="0">
              <a:buNone/>
              <a:defRPr sz="1470"/>
            </a:lvl4pPr>
            <a:lvl5pPr marL="2688153" indent="0">
              <a:buNone/>
              <a:defRPr sz="1470"/>
            </a:lvl5pPr>
            <a:lvl6pPr marL="3360191" indent="0">
              <a:buNone/>
              <a:defRPr sz="1470"/>
            </a:lvl6pPr>
            <a:lvl7pPr marL="4032230" indent="0">
              <a:buNone/>
              <a:defRPr sz="1470"/>
            </a:lvl7pPr>
            <a:lvl8pPr marL="4704268" indent="0">
              <a:buNone/>
              <a:defRPr sz="1470"/>
            </a:lvl8pPr>
            <a:lvl9pPr marL="5376306" indent="0">
              <a:buNone/>
              <a:defRPr sz="147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EACD1-2E86-4463-AE61-60BA32931D96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64FB2-134F-49CD-BF2F-C5C1AD4624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954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EACD1-2E86-4463-AE61-60BA32931D96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64FB2-134F-49CD-BF2F-C5C1AD4624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259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824922" y="536700"/>
            <a:ext cx="3864278" cy="854286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32089" y="536700"/>
            <a:ext cx="11368817" cy="854286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EACD1-2E86-4463-AE61-60BA32931D96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64FB2-134F-49CD-BF2F-C5C1AD4624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091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32089" y="536701"/>
            <a:ext cx="15457111" cy="1948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2089" y="2683500"/>
            <a:ext cx="15457111" cy="639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2088" y="9343247"/>
            <a:ext cx="4032290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7EACD1-2E86-4463-AE61-60BA32931D96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36427" y="9343247"/>
            <a:ext cx="6048435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656910" y="9343247"/>
            <a:ext cx="4032290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764FB2-134F-49CD-BF2F-C5C1AD4624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568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344077" rtl="0" eaLnBrk="1" latinLnBrk="0" hangingPunct="1">
        <a:lnSpc>
          <a:spcPct val="90000"/>
        </a:lnSpc>
        <a:spcBef>
          <a:spcPct val="0"/>
        </a:spcBef>
        <a:buNone/>
        <a:defRPr sz="64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6019" indent="-336019" algn="l" defTabSz="1344077" rtl="0" eaLnBrk="1" latinLnBrk="0" hangingPunct="1">
        <a:lnSpc>
          <a:spcPct val="90000"/>
        </a:lnSpc>
        <a:spcBef>
          <a:spcPts val="1470"/>
        </a:spcBef>
        <a:buFont typeface="Arial" panose="020B0604020202020204" pitchFamily="34" charset="0"/>
        <a:buChar char="•"/>
        <a:defRPr sz="4116" kern="1200">
          <a:solidFill>
            <a:schemeClr val="tx1"/>
          </a:solidFill>
          <a:latin typeface="+mn-lt"/>
          <a:ea typeface="+mn-ea"/>
          <a:cs typeface="+mn-cs"/>
        </a:defRPr>
      </a:lvl1pPr>
      <a:lvl2pPr marL="1008057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3528" kern="1200">
          <a:solidFill>
            <a:schemeClr val="tx1"/>
          </a:solidFill>
          <a:latin typeface="+mn-lt"/>
          <a:ea typeface="+mn-ea"/>
          <a:cs typeface="+mn-cs"/>
        </a:defRPr>
      </a:lvl2pPr>
      <a:lvl3pPr marL="1680096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3pPr>
      <a:lvl4pPr marL="2352134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3024172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696211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368249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5040287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712325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7203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344077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3pPr>
      <a:lvl4pPr marL="2016115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2688153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360191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03223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470426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376306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png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6480" t="23733" r="75748" b="51766"/>
          <a:stretch/>
        </p:blipFill>
        <p:spPr>
          <a:xfrm>
            <a:off x="127919" y="153831"/>
            <a:ext cx="1228441" cy="1272841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2996379" y="153831"/>
            <a:ext cx="115633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6695" indent="-226695" algn="ctr">
              <a:spcBef>
                <a:spcPts val="2400"/>
              </a:spcBef>
              <a:spcAft>
                <a:spcPts val="600"/>
              </a:spcAft>
            </a:pPr>
            <a:r>
              <a:rPr lang="pt-BR" sz="2400" b="1" cap="all" dirty="0">
                <a:latin typeface="Times New Roman" panose="02020603050405020304" pitchFamily="18" charset="0"/>
                <a:ea typeface="Times New Roman" panose="02020603050405020304" pitchFamily="18" charset="0"/>
              </a:rPr>
              <a:t>relação entre saneamento básico e doenças de veiculação hídrica em três municípios brasileiros</a:t>
            </a:r>
            <a:endParaRPr lang="en-US" sz="2400" b="1" cap="all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1635079" y="948527"/>
            <a:ext cx="130580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300"/>
              </a:spcAft>
              <a:tabLst>
                <a:tab pos="914400" algn="l"/>
              </a:tabLst>
            </a:pPr>
            <a:r>
              <a:rPr lang="pt-BR" sz="1400" dirty="0" err="1">
                <a:latin typeface="Times New Roman Negrito" panose="02020803070505020304" pitchFamily="18" charset="0"/>
                <a:ea typeface="Times New Roman" panose="02020603050405020304" pitchFamily="18" charset="0"/>
              </a:rPr>
              <a:t>Èdico</a:t>
            </a:r>
            <a:r>
              <a:rPr lang="pt-BR" sz="1400" dirty="0">
                <a:latin typeface="Times New Roman Negrito" panose="02020803070505020304" pitchFamily="18" charset="0"/>
                <a:ea typeface="Times New Roman" panose="02020603050405020304" pitchFamily="18" charset="0"/>
              </a:rPr>
              <a:t> OLIVEIRA GOMES</a:t>
            </a:r>
            <a:r>
              <a:rPr lang="pt-BR" sz="1400" baseline="30000" dirty="0">
                <a:latin typeface="Times New Roman Negrito" panose="02020803070505020304" pitchFamily="18" charset="0"/>
                <a:ea typeface="Times New Roman" panose="02020603050405020304" pitchFamily="18" charset="0"/>
              </a:rPr>
              <a:t>1</a:t>
            </a:r>
            <a:r>
              <a:rPr lang="pt-BR" sz="1400" dirty="0">
                <a:latin typeface="Times New Roman Negrito" panose="02020803070505020304" pitchFamily="18" charset="0"/>
                <a:ea typeface="Times New Roman" panose="02020603050405020304" pitchFamily="18" charset="0"/>
              </a:rPr>
              <a:t>, Thamires OLIVEIRA DO BOMFIM¹, Rosângela LEAL SANTOS</a:t>
            </a:r>
            <a:r>
              <a:rPr lang="pt-BR" sz="1400" baseline="30000" dirty="0">
                <a:latin typeface="Times New Roman Negrito" panose="02020803070505020304" pitchFamily="18" charset="0"/>
                <a:ea typeface="Times New Roman" panose="02020603050405020304" pitchFamily="18" charset="0"/>
              </a:rPr>
              <a:t>1</a:t>
            </a:r>
            <a:r>
              <a:rPr lang="pt-BR" sz="1400" dirty="0">
                <a:latin typeface="Times New Roman Negrito" panose="02020803070505020304" pitchFamily="18" charset="0"/>
                <a:ea typeface="Times New Roman" panose="02020603050405020304" pitchFamily="18" charset="0"/>
              </a:rPr>
              <a:t>, Alessandro RESENDE </a:t>
            </a:r>
            <a:r>
              <a:rPr lang="pt-BR" sz="1400" dirty="0" smtClean="0">
                <a:latin typeface="Times New Roman Negrito" panose="02020803070505020304" pitchFamily="18" charset="0"/>
                <a:ea typeface="Times New Roman" panose="02020603050405020304" pitchFamily="18" charset="0"/>
              </a:rPr>
              <a:t>MACHADO² | </a:t>
            </a:r>
            <a:r>
              <a:rPr lang="pt-BR" sz="12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pt-BR" sz="12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Programa de Pós Graduação em Modelagem em Ciências da Terra e do Ambiente (PPGM) | Universidade Estadual de Feira de Santana (UEFS), Bahia, Brasil, thamiresodobomfim@gmail.com, 2. Universidade </a:t>
            </a:r>
            <a:r>
              <a:rPr lang="pt-BR" sz="12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Ceuma</a:t>
            </a:r>
            <a:r>
              <a:rPr lang="pt-BR" sz="12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Maranhão, Brasil</a:t>
            </a:r>
            <a:endParaRPr lang="en-US" sz="1200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137391" y="1415633"/>
            <a:ext cx="5572812" cy="40011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INTRODUÇÃO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74237" y="4885924"/>
            <a:ext cx="5635966" cy="40011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OBJETIVO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74237" y="6301681"/>
            <a:ext cx="5627661" cy="41520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METODOLOGIA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6045885" y="2553769"/>
            <a:ext cx="5521273" cy="40011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RESULTADOS E DISCUSSÕES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11904763" y="3919532"/>
            <a:ext cx="5956847" cy="40011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CONCLUSÃO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11856720" y="5791200"/>
            <a:ext cx="6000220" cy="40011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REFERÊNCIAS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76431" y="1764702"/>
            <a:ext cx="5711992" cy="3216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300"/>
              </a:spcAft>
            </a:pPr>
            <a:r>
              <a:rPr lang="pt-BR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O</a:t>
            </a:r>
            <a:r>
              <a:rPr lang="pt-BR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baixo atendimento de saneamento contribui para o surgimento de morbidades e até fatalidades, especialmente das doenças associadas à pobreza como as parasitoses provenientes do déficit de acesso ao saneamento (PAIVA e SOUZA, 2018). </a:t>
            </a:r>
          </a:p>
          <a:p>
            <a:pPr algn="just">
              <a:spcAft>
                <a:spcPts val="300"/>
              </a:spcAft>
            </a:pPr>
            <a:r>
              <a:rPr lang="pt-BR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distribuição adequada do saneamento demanda intensos investimentos que perpassa por entraves políticos e governamentais (BRITTO e REZENDE, 2017). </a:t>
            </a:r>
          </a:p>
          <a:p>
            <a:pPr algn="just">
              <a:spcAft>
                <a:spcPts val="300"/>
              </a:spcAft>
            </a:pPr>
            <a:r>
              <a:rPr lang="pt-BR" sz="1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Desta </a:t>
            </a:r>
            <a:r>
              <a:rPr lang="pt-BR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forma a saúde pública tem se tornado uma grande preocupação para as comunidades que convivem com a </a:t>
            </a:r>
            <a:r>
              <a:rPr lang="pt-BR" sz="1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deficiência no </a:t>
            </a:r>
            <a:r>
              <a:rPr lang="pt-BR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saneamento </a:t>
            </a:r>
            <a:r>
              <a:rPr lang="pt-BR" sz="1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básico.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5989321" y="2979431"/>
            <a:ext cx="557783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300"/>
              </a:spcAft>
            </a:pPr>
            <a:r>
              <a:rPr lang="pt-BR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O</a:t>
            </a:r>
            <a:r>
              <a:rPr lang="pt-BR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 índices de abastecimento de água se mantiveram entre 95 e 100%. O serviço de esgotamento sanitário aumentou gradativamente em todos os municípios. Feira de Santana apresentou os menores índices em relação aos outros municípios estudados. Vitória da Conquista e Campina Grande alcançaram índices de esgotamento sanitário superiores a 90% em 2019.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82542" y="5342066"/>
            <a:ext cx="57690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300"/>
              </a:spcAft>
            </a:pPr>
            <a:r>
              <a:rPr lang="pt-BR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Analisar os índices de atendimento de água, esgoto e resíduos sólidos em 3 municípios brasileiros e relacionar com a taxa de doenças de veiculação hídrica de 2012 a 2019.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9" name="Imagen 1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57" y="6657091"/>
            <a:ext cx="5377850" cy="246777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ángulo 19"/>
              <p:cNvSpPr/>
              <p:nvPr/>
            </p:nvSpPr>
            <p:spPr>
              <a:xfrm>
                <a:off x="5857407" y="1704567"/>
                <a:ext cx="2652756" cy="8810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</a:rPr>
                      <m:t>𝑇𝑥</m:t>
                    </m:r>
                    <m:r>
                      <a:rPr lang="pt-BR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000" i="1">
                            <a:latin typeface="Cambria Math" panose="02040503050406030204" pitchFamily="18" charset="0"/>
                          </a:rPr>
                          <m:t>𝐷</m:t>
                        </m:r>
                      </m:num>
                      <m:den>
                        <m:r>
                          <a:rPr lang="pt-BR" sz="2000" i="1">
                            <a:latin typeface="Cambria Math" panose="02040503050406030204" pitchFamily="18" charset="0"/>
                          </a:rPr>
                          <m:t>𝑃𝑜𝑝</m:t>
                        </m:r>
                      </m:den>
                    </m:f>
                    <m:r>
                      <a:rPr lang="pt-BR" sz="2000" i="1">
                        <a:latin typeface="Cambria Math" panose="02040503050406030204" pitchFamily="18" charset="0"/>
                      </a:rPr>
                      <m:t>∗1000</m:t>
                    </m:r>
                  </m:oMath>
                </a14:m>
                <a:r>
                  <a:rPr lang="pt-B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		</a:t>
                </a:r>
                <a:endParaRPr lang="pt-BR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Rectángulo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7407" y="1704567"/>
                <a:ext cx="2652756" cy="8810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ángulo 20"/>
          <p:cNvSpPr/>
          <p:nvPr/>
        </p:nvSpPr>
        <p:spPr>
          <a:xfrm>
            <a:off x="74238" y="8952460"/>
            <a:ext cx="56050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300"/>
              </a:spcAft>
            </a:pPr>
            <a:r>
              <a:rPr lang="pt-BR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área de estudo: Feira de Santana - BA, Vitória da Conquista - BA e Campina Grande – PB, cujas populações estimadas para o ano de 2021 são 624.107, 343.643 e 413.830 habitantes respectivamente. </a:t>
            </a:r>
            <a:endParaRPr lang="en-US" sz="1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8398879" y="1412402"/>
            <a:ext cx="26011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Onde:</a:t>
            </a: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Tx</a:t>
            </a:r>
            <a:r>
              <a:rPr lang="pt-B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Taxa/1000 habitantes</a:t>
            </a: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D= Nº de doenças</a:t>
            </a: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Pop=População Local</a:t>
            </a:r>
            <a:endParaRPr lang="en-US" sz="1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6267870" y="1373234"/>
            <a:ext cx="26011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Cálculo da Taxa:</a:t>
            </a:r>
            <a:endParaRPr lang="en-US" sz="18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Imagen 23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4" t="8506" r="2693" b="8313"/>
          <a:stretch/>
        </p:blipFill>
        <p:spPr bwMode="auto">
          <a:xfrm>
            <a:off x="6944348" y="4934894"/>
            <a:ext cx="3466045" cy="21807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5" name="Imagen 24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2" t="8191" r="3024" b="7348"/>
          <a:stretch/>
        </p:blipFill>
        <p:spPr bwMode="auto">
          <a:xfrm>
            <a:off x="8973942" y="7050036"/>
            <a:ext cx="2930821" cy="19564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6" name="Imagen 25"/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2" t="9135" r="2827" b="9545"/>
          <a:stretch/>
        </p:blipFill>
        <p:spPr bwMode="auto">
          <a:xfrm>
            <a:off x="5851638" y="7113893"/>
            <a:ext cx="3112851" cy="18641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7" name="Rectángulo 26"/>
          <p:cNvSpPr/>
          <p:nvPr/>
        </p:nvSpPr>
        <p:spPr>
          <a:xfrm>
            <a:off x="11824621" y="1489554"/>
            <a:ext cx="6001463" cy="1515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300"/>
              </a:spcAft>
            </a:pPr>
            <a:r>
              <a:rPr lang="pt-BR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Paiva e Souza (2018) observaram, em seu estudo, uma relação inversa com significância estatística entre as internações por doenças de veiculação hídrica e o esgotamento sanitário por rede geral.</a:t>
            </a:r>
            <a:endParaRPr lang="en-US" sz="1800" dirty="0" smtClean="0"/>
          </a:p>
          <a:p>
            <a:pPr algn="just">
              <a:spcAft>
                <a:spcPts val="3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11821636" y="2659038"/>
            <a:ext cx="60520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Silva, Lima e </a:t>
            </a:r>
            <a:r>
              <a:rPr lang="pt-BR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Spinola</a:t>
            </a:r>
            <a:r>
              <a:rPr lang="pt-B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(2020) identificaram que além das questões de infraestrutura de saneamento básico e saúde, questões culturais contribuíram para o aumento do risco de aquisição de doenças de veiculação hídrica pela comunidade.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11855476" y="4372801"/>
            <a:ext cx="60554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300"/>
              </a:spcAft>
            </a:pPr>
            <a:r>
              <a:rPr lang="pt-BR" sz="1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Há i</a:t>
            </a:r>
            <a:r>
              <a:rPr lang="pt-BR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nterferência direta entre saneamento e ocorrência de doenças em todos os municípios. Houve aumento na prestação de serviços e redução da taxa de doenças. Feira de Santana teve menor taxa de doenças, apesar de menores índices de saneamento. Sugere-se análise de outras variáveis.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1" name="Rectángulo 30"/>
          <p:cNvSpPr/>
          <p:nvPr/>
        </p:nvSpPr>
        <p:spPr>
          <a:xfrm>
            <a:off x="11855476" y="7566552"/>
            <a:ext cx="60512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0510" indent="-270510" algn="just">
              <a:spcAft>
                <a:spcPts val="300"/>
              </a:spcAft>
            </a:pPr>
            <a:r>
              <a:rPr lang="pt-BR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PAIVA, R. </a:t>
            </a:r>
            <a:r>
              <a:rPr lang="pt-BR" sz="18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F.da</a:t>
            </a:r>
            <a:r>
              <a:rPr lang="pt-BR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P. de S.; SOUZA, M. F. da P. de. Associação entre condições socioeconômicas, sanitárias e de atenção básica e a morbidade hospitalar por doenças de veiculação hídrica no Brasil. São Paulo, 2018.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2" name="Rectángulo 31"/>
          <p:cNvSpPr/>
          <p:nvPr/>
        </p:nvSpPr>
        <p:spPr>
          <a:xfrm>
            <a:off x="11940290" y="8823028"/>
            <a:ext cx="59860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0510" indent="-270510" algn="just">
              <a:spcAft>
                <a:spcPts val="300"/>
              </a:spcAft>
            </a:pPr>
            <a:r>
              <a:rPr lang="pt-BR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SILVA, A. de S.; LIMA, B. L.; SPINOLA, C. de A.. Saneamento básico e doenças de veiculação hídrica: um estudo da comunidade quilombola de remanso, Lençóis </a:t>
            </a:r>
            <a:r>
              <a:rPr lang="pt-BR" sz="18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Lençois</a:t>
            </a:r>
            <a:r>
              <a:rPr lang="pt-BR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2020.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026" name="Picture 2" descr="https://tse3.mm.bing.net/th?id=OIP.lzNQZ7q7JYFLItHiv0FyYwAAAA&amp;pid=Api&amp;P=0&amp;w=230&amp;h=164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23" b="26750"/>
          <a:stretch/>
        </p:blipFill>
        <p:spPr bwMode="auto">
          <a:xfrm>
            <a:off x="14105236" y="24053"/>
            <a:ext cx="3789591" cy="115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ángulo 32"/>
          <p:cNvSpPr/>
          <p:nvPr/>
        </p:nvSpPr>
        <p:spPr>
          <a:xfrm>
            <a:off x="11761041" y="6310077"/>
            <a:ext cx="60650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0510" indent="-270510" algn="just">
              <a:spcAft>
                <a:spcPts val="300"/>
              </a:spcAft>
            </a:pPr>
            <a:r>
              <a:rPr lang="pt-BR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BRITTO, A. L.; REZENDE, S. C.. A política pública para os serviços urbanos de abastecimento de água e esgotamento sanitário no Brasil: </a:t>
            </a:r>
            <a:r>
              <a:rPr lang="pt-BR" sz="18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financeirização</a:t>
            </a:r>
            <a:r>
              <a:rPr lang="pt-BR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mercantilização e perspectivas de resistência. Cad. </a:t>
            </a:r>
            <a:r>
              <a:rPr lang="pt-BR" sz="18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Metrop</a:t>
            </a:r>
            <a:r>
              <a:rPr lang="pt-BR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São Paulo , 2017.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6045885" y="9211563"/>
            <a:ext cx="57757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Taxa de doenças decaiu entre 2012 e 2019 em todos os municípios. Feira de Santana apresentou a menor taxa de doenças quando comparada com os outros municípios.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597682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182</TotalTime>
  <Words>595</Words>
  <Application>Microsoft Office PowerPoint</Application>
  <PresentationFormat>Personalizar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Times New Roman</vt:lpstr>
      <vt:lpstr>Times New Roman Negrito</vt:lpstr>
      <vt:lpstr>Tema de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Thamires Oliveira do Bomfim</dc:creator>
  <cp:lastModifiedBy>Usuário</cp:lastModifiedBy>
  <cp:revision>16</cp:revision>
  <dcterms:created xsi:type="dcterms:W3CDTF">2022-06-15T21:05:32Z</dcterms:created>
  <dcterms:modified xsi:type="dcterms:W3CDTF">2022-06-16T00:13:45Z</dcterms:modified>
</cp:coreProperties>
</file>