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7921288" cy="10080625"/>
  <p:notesSz cx="6858000" cy="9144000"/>
  <p:defaultTextStyle>
    <a:defPPr>
      <a:defRPr lang="en-US"/>
    </a:defPPr>
    <a:lvl1pPr marL="0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1984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3969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5953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7936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59920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91906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23889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5873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56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696" y="34"/>
      </p:cViewPr>
      <p:guideLst>
        <p:guide orient="horz" pos="3175"/>
        <p:guide pos="56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0161" y="1649770"/>
            <a:ext cx="13440966" cy="3509551"/>
          </a:xfrm>
        </p:spPr>
        <p:txBody>
          <a:bodyPr anchor="b"/>
          <a:lstStyle>
            <a:lvl1pPr algn="ctr"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0161" y="5294662"/>
            <a:ext cx="13440966" cy="2433817"/>
          </a:xfrm>
        </p:spPr>
        <p:txBody>
          <a:bodyPr/>
          <a:lstStyle>
            <a:lvl1pPr marL="0" indent="0" algn="ctr">
              <a:buNone/>
              <a:defRPr sz="3528"/>
            </a:lvl1pPr>
            <a:lvl2pPr marL="672038" indent="0" algn="ctr">
              <a:buNone/>
              <a:defRPr sz="2940"/>
            </a:lvl2pPr>
            <a:lvl3pPr marL="1344077" indent="0" algn="ctr">
              <a:buNone/>
              <a:defRPr sz="2646"/>
            </a:lvl3pPr>
            <a:lvl4pPr marL="2016115" indent="0" algn="ctr">
              <a:buNone/>
              <a:defRPr sz="2352"/>
            </a:lvl4pPr>
            <a:lvl5pPr marL="2688153" indent="0" algn="ctr">
              <a:buNone/>
              <a:defRPr sz="2352"/>
            </a:lvl5pPr>
            <a:lvl6pPr marL="3360191" indent="0" algn="ctr">
              <a:buNone/>
              <a:defRPr sz="2352"/>
            </a:lvl6pPr>
            <a:lvl7pPr marL="4032230" indent="0" algn="ctr">
              <a:buNone/>
              <a:defRPr sz="2352"/>
            </a:lvl7pPr>
            <a:lvl8pPr marL="4704268" indent="0" algn="ctr">
              <a:buNone/>
              <a:defRPr sz="2352"/>
            </a:lvl8pPr>
            <a:lvl9pPr marL="5376306" indent="0" algn="ctr">
              <a:buNone/>
              <a:defRPr sz="2352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24922" y="536700"/>
            <a:ext cx="3864278" cy="854286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089" y="536700"/>
            <a:ext cx="11368817" cy="85428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9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0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54" y="2513157"/>
            <a:ext cx="15457111" cy="419325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754" y="6746086"/>
            <a:ext cx="15457111" cy="2205136"/>
          </a:xfrm>
        </p:spPr>
        <p:txBody>
          <a:bodyPr/>
          <a:lstStyle>
            <a:lvl1pPr marL="0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1pPr>
            <a:lvl2pPr marL="67203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2pPr>
            <a:lvl3pPr marL="1344077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016115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4pPr>
            <a:lvl5pPr marL="2688153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5pPr>
            <a:lvl6pPr marL="3360191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6pPr>
            <a:lvl7pPr marL="4032230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7pPr>
            <a:lvl8pPr marL="4704268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8pPr>
            <a:lvl9pPr marL="5376306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6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089" y="2683500"/>
            <a:ext cx="7616547" cy="639606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2652" y="2683500"/>
            <a:ext cx="7616547" cy="639606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9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23" y="536701"/>
            <a:ext cx="15457111" cy="194845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4424" y="2471154"/>
            <a:ext cx="7581544" cy="1211074"/>
          </a:xfrm>
        </p:spPr>
        <p:txBody>
          <a:bodyPr anchor="b"/>
          <a:lstStyle>
            <a:lvl1pPr marL="0" indent="0">
              <a:buNone/>
              <a:defRPr sz="3528" b="1"/>
            </a:lvl1pPr>
            <a:lvl2pPr marL="672038" indent="0">
              <a:buNone/>
              <a:defRPr sz="2940" b="1"/>
            </a:lvl2pPr>
            <a:lvl3pPr marL="1344077" indent="0">
              <a:buNone/>
              <a:defRPr sz="2646" b="1"/>
            </a:lvl3pPr>
            <a:lvl4pPr marL="2016115" indent="0">
              <a:buNone/>
              <a:defRPr sz="2352" b="1"/>
            </a:lvl4pPr>
            <a:lvl5pPr marL="2688153" indent="0">
              <a:buNone/>
              <a:defRPr sz="2352" b="1"/>
            </a:lvl5pPr>
            <a:lvl6pPr marL="3360191" indent="0">
              <a:buNone/>
              <a:defRPr sz="2352" b="1"/>
            </a:lvl6pPr>
            <a:lvl7pPr marL="4032230" indent="0">
              <a:buNone/>
              <a:defRPr sz="2352" b="1"/>
            </a:lvl7pPr>
            <a:lvl8pPr marL="4704268" indent="0">
              <a:buNone/>
              <a:defRPr sz="2352" b="1"/>
            </a:lvl8pPr>
            <a:lvl9pPr marL="5376306" indent="0">
              <a:buNone/>
              <a:defRPr sz="235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24" y="3682228"/>
            <a:ext cx="7581544" cy="54160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72652" y="2471154"/>
            <a:ext cx="7618882" cy="1211074"/>
          </a:xfrm>
        </p:spPr>
        <p:txBody>
          <a:bodyPr anchor="b"/>
          <a:lstStyle>
            <a:lvl1pPr marL="0" indent="0">
              <a:buNone/>
              <a:defRPr sz="3528" b="1"/>
            </a:lvl1pPr>
            <a:lvl2pPr marL="672038" indent="0">
              <a:buNone/>
              <a:defRPr sz="2940" b="1"/>
            </a:lvl2pPr>
            <a:lvl3pPr marL="1344077" indent="0">
              <a:buNone/>
              <a:defRPr sz="2646" b="1"/>
            </a:lvl3pPr>
            <a:lvl4pPr marL="2016115" indent="0">
              <a:buNone/>
              <a:defRPr sz="2352" b="1"/>
            </a:lvl4pPr>
            <a:lvl5pPr marL="2688153" indent="0">
              <a:buNone/>
              <a:defRPr sz="2352" b="1"/>
            </a:lvl5pPr>
            <a:lvl6pPr marL="3360191" indent="0">
              <a:buNone/>
              <a:defRPr sz="2352" b="1"/>
            </a:lvl6pPr>
            <a:lvl7pPr marL="4032230" indent="0">
              <a:buNone/>
              <a:defRPr sz="2352" b="1"/>
            </a:lvl7pPr>
            <a:lvl8pPr marL="4704268" indent="0">
              <a:buNone/>
              <a:defRPr sz="2352" b="1"/>
            </a:lvl8pPr>
            <a:lvl9pPr marL="5376306" indent="0">
              <a:buNone/>
              <a:defRPr sz="235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72652" y="3682228"/>
            <a:ext cx="7618882" cy="54160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4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2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24" y="672042"/>
            <a:ext cx="5780081" cy="2352146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8882" y="1451424"/>
            <a:ext cx="9072652" cy="7163777"/>
          </a:xfrm>
        </p:spPr>
        <p:txBody>
          <a:bodyPr/>
          <a:lstStyle>
            <a:lvl1pPr>
              <a:defRPr sz="4704"/>
            </a:lvl1pPr>
            <a:lvl2pPr>
              <a:defRPr sz="4116"/>
            </a:lvl2pPr>
            <a:lvl3pPr>
              <a:defRPr sz="3528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424" y="3024188"/>
            <a:ext cx="5780081" cy="5602681"/>
          </a:xfrm>
        </p:spPr>
        <p:txBody>
          <a:bodyPr/>
          <a:lstStyle>
            <a:lvl1pPr marL="0" indent="0">
              <a:buNone/>
              <a:defRPr sz="2352"/>
            </a:lvl1pPr>
            <a:lvl2pPr marL="672038" indent="0">
              <a:buNone/>
              <a:defRPr sz="2058"/>
            </a:lvl2pPr>
            <a:lvl3pPr marL="1344077" indent="0">
              <a:buNone/>
              <a:defRPr sz="1764"/>
            </a:lvl3pPr>
            <a:lvl4pPr marL="2016115" indent="0">
              <a:buNone/>
              <a:defRPr sz="1470"/>
            </a:lvl4pPr>
            <a:lvl5pPr marL="2688153" indent="0">
              <a:buNone/>
              <a:defRPr sz="1470"/>
            </a:lvl5pPr>
            <a:lvl6pPr marL="3360191" indent="0">
              <a:buNone/>
              <a:defRPr sz="1470"/>
            </a:lvl6pPr>
            <a:lvl7pPr marL="4032230" indent="0">
              <a:buNone/>
              <a:defRPr sz="1470"/>
            </a:lvl7pPr>
            <a:lvl8pPr marL="4704268" indent="0">
              <a:buNone/>
              <a:defRPr sz="1470"/>
            </a:lvl8pPr>
            <a:lvl9pPr marL="5376306" indent="0">
              <a:buNone/>
              <a:defRPr sz="147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3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24" y="672042"/>
            <a:ext cx="5780081" cy="2352146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18882" y="1451424"/>
            <a:ext cx="9072652" cy="7163777"/>
          </a:xfrm>
        </p:spPr>
        <p:txBody>
          <a:bodyPr anchor="t"/>
          <a:lstStyle>
            <a:lvl1pPr marL="0" indent="0">
              <a:buNone/>
              <a:defRPr sz="4704"/>
            </a:lvl1pPr>
            <a:lvl2pPr marL="672038" indent="0">
              <a:buNone/>
              <a:defRPr sz="4116"/>
            </a:lvl2pPr>
            <a:lvl3pPr marL="1344077" indent="0">
              <a:buNone/>
              <a:defRPr sz="3528"/>
            </a:lvl3pPr>
            <a:lvl4pPr marL="2016115" indent="0">
              <a:buNone/>
              <a:defRPr sz="2940"/>
            </a:lvl4pPr>
            <a:lvl5pPr marL="2688153" indent="0">
              <a:buNone/>
              <a:defRPr sz="2940"/>
            </a:lvl5pPr>
            <a:lvl6pPr marL="3360191" indent="0">
              <a:buNone/>
              <a:defRPr sz="2940"/>
            </a:lvl6pPr>
            <a:lvl7pPr marL="4032230" indent="0">
              <a:buNone/>
              <a:defRPr sz="2940"/>
            </a:lvl7pPr>
            <a:lvl8pPr marL="4704268" indent="0">
              <a:buNone/>
              <a:defRPr sz="2940"/>
            </a:lvl8pPr>
            <a:lvl9pPr marL="5376306" indent="0">
              <a:buNone/>
              <a:defRPr sz="294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424" y="3024188"/>
            <a:ext cx="5780081" cy="5602681"/>
          </a:xfrm>
        </p:spPr>
        <p:txBody>
          <a:bodyPr/>
          <a:lstStyle>
            <a:lvl1pPr marL="0" indent="0">
              <a:buNone/>
              <a:defRPr sz="2352"/>
            </a:lvl1pPr>
            <a:lvl2pPr marL="672038" indent="0">
              <a:buNone/>
              <a:defRPr sz="2058"/>
            </a:lvl2pPr>
            <a:lvl3pPr marL="1344077" indent="0">
              <a:buNone/>
              <a:defRPr sz="1764"/>
            </a:lvl3pPr>
            <a:lvl4pPr marL="2016115" indent="0">
              <a:buNone/>
              <a:defRPr sz="1470"/>
            </a:lvl4pPr>
            <a:lvl5pPr marL="2688153" indent="0">
              <a:buNone/>
              <a:defRPr sz="1470"/>
            </a:lvl5pPr>
            <a:lvl6pPr marL="3360191" indent="0">
              <a:buNone/>
              <a:defRPr sz="1470"/>
            </a:lvl6pPr>
            <a:lvl7pPr marL="4032230" indent="0">
              <a:buNone/>
              <a:defRPr sz="1470"/>
            </a:lvl7pPr>
            <a:lvl8pPr marL="4704268" indent="0">
              <a:buNone/>
              <a:defRPr sz="1470"/>
            </a:lvl8pPr>
            <a:lvl9pPr marL="5376306" indent="0">
              <a:buNone/>
              <a:defRPr sz="147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5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2089" y="536701"/>
            <a:ext cx="15457111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089" y="2683500"/>
            <a:ext cx="15457111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088" y="9343247"/>
            <a:ext cx="40322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EACD1-2E86-4463-AE61-60BA32931D9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6427" y="9343247"/>
            <a:ext cx="604843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56910" y="9343247"/>
            <a:ext cx="40322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64FB2-134F-49CD-BF2F-C5C1AD4624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6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44077" rtl="0" eaLnBrk="1" latinLnBrk="0" hangingPunct="1">
        <a:lnSpc>
          <a:spcPct val="90000"/>
        </a:lnSpc>
        <a:spcBef>
          <a:spcPct val="0"/>
        </a:spcBef>
        <a:buNone/>
        <a:defRPr sz="64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6019" indent="-336019" algn="l" defTabSz="1344077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4116" kern="1200">
          <a:solidFill>
            <a:schemeClr val="tx1"/>
          </a:solidFill>
          <a:latin typeface="+mn-lt"/>
          <a:ea typeface="+mn-ea"/>
          <a:cs typeface="+mn-cs"/>
        </a:defRPr>
      </a:lvl1pPr>
      <a:lvl2pPr marL="1008057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680096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3pPr>
      <a:lvl4pPr marL="2352134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4pPr>
      <a:lvl5pPr marL="3024172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5pPr>
      <a:lvl6pPr marL="3696211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6pPr>
      <a:lvl7pPr marL="4368249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7pPr>
      <a:lvl8pPr marL="5040287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8pPr>
      <a:lvl9pPr marL="5712325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72038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344077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2016115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4pPr>
      <a:lvl5pPr marL="2688153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5pPr>
      <a:lvl6pPr marL="3360191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6pPr>
      <a:lvl7pPr marL="4032230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7pPr>
      <a:lvl8pPr marL="4704268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8pPr>
      <a:lvl9pPr marL="5376306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6480" t="23733" r="75748" b="51766"/>
          <a:stretch/>
        </p:blipFill>
        <p:spPr>
          <a:xfrm>
            <a:off x="127919" y="153831"/>
            <a:ext cx="1228441" cy="127284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996379" y="153831"/>
            <a:ext cx="11563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6695" indent="-226695" algn="ctr">
              <a:spcBef>
                <a:spcPts val="2400"/>
              </a:spcBef>
              <a:spcAft>
                <a:spcPts val="600"/>
              </a:spcAft>
            </a:pPr>
            <a:r>
              <a:rPr lang="pt-BR" sz="2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relação entre saneamento básico e doenças de veiculação hídrica em três municípios brasileiros</a:t>
            </a:r>
            <a:endParaRPr lang="en-US" sz="2400" b="1" cap="al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35079" y="948527"/>
            <a:ext cx="13058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  <a:tabLst>
                <a:tab pos="914400" algn="l"/>
              </a:tabLst>
            </a:pPr>
            <a:r>
              <a:rPr lang="pt-BR" sz="1400" dirty="0" err="1">
                <a:latin typeface="Times New Roman Negrito" panose="02020803070505020304" pitchFamily="18" charset="0"/>
                <a:ea typeface="Times New Roman" panose="02020603050405020304" pitchFamily="18" charset="0"/>
              </a:rPr>
              <a:t>Èdico</a:t>
            </a:r>
            <a:r>
              <a:rPr lang="pt-BR" sz="1400" dirty="0">
                <a:latin typeface="Times New Roman Negrito" panose="02020803070505020304" pitchFamily="18" charset="0"/>
                <a:ea typeface="Times New Roman" panose="02020603050405020304" pitchFamily="18" charset="0"/>
              </a:rPr>
              <a:t> OLIVEIRA GOMES</a:t>
            </a:r>
            <a:r>
              <a:rPr lang="pt-BR" sz="1400" baseline="30000" dirty="0">
                <a:latin typeface="Times New Roman Negrito" panose="02020803070505020304" pitchFamily="18" charset="0"/>
                <a:ea typeface="Times New Roman" panose="02020603050405020304" pitchFamily="18" charset="0"/>
              </a:rPr>
              <a:t>1</a:t>
            </a:r>
            <a:r>
              <a:rPr lang="pt-BR" sz="1400" dirty="0">
                <a:latin typeface="Times New Roman Negrito" panose="02020803070505020304" pitchFamily="18" charset="0"/>
                <a:ea typeface="Times New Roman" panose="02020603050405020304" pitchFamily="18" charset="0"/>
              </a:rPr>
              <a:t>, Thamires OLIVEIRA DO BOMFIM¹, Rosângela LEAL SANTOS</a:t>
            </a:r>
            <a:r>
              <a:rPr lang="pt-BR" sz="1400" baseline="30000" dirty="0">
                <a:latin typeface="Times New Roman Negrito" panose="02020803070505020304" pitchFamily="18" charset="0"/>
                <a:ea typeface="Times New Roman" panose="02020603050405020304" pitchFamily="18" charset="0"/>
              </a:rPr>
              <a:t>1</a:t>
            </a:r>
            <a:r>
              <a:rPr lang="pt-BR" sz="1400" dirty="0">
                <a:latin typeface="Times New Roman Negrito" panose="02020803070505020304" pitchFamily="18" charset="0"/>
                <a:ea typeface="Times New Roman" panose="02020603050405020304" pitchFamily="18" charset="0"/>
              </a:rPr>
              <a:t>, Alessandro RESENDE </a:t>
            </a:r>
            <a:r>
              <a:rPr lang="pt-BR" sz="1400" dirty="0" smtClean="0">
                <a:latin typeface="Times New Roman Negrito" panose="02020803070505020304" pitchFamily="18" charset="0"/>
                <a:ea typeface="Times New Roman" panose="02020603050405020304" pitchFamily="18" charset="0"/>
              </a:rPr>
              <a:t>MACHADO² | </a:t>
            </a:r>
            <a:r>
              <a:rPr lang="pt-BR" sz="1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t-BR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Programa de Pós Graduação em Modelagem em Ciências da Terra e do Ambiente (PPGM) | Universidade Estadual de Feira de Santana (UEFS), Bahia, Brasil, thamiresodobomfim@gmail.com, 2. Universidade </a:t>
            </a:r>
            <a:r>
              <a:rPr lang="pt-BR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Ceuma</a:t>
            </a:r>
            <a:r>
              <a:rPr lang="pt-BR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Maranhão, Brasil</a:t>
            </a:r>
            <a:endParaRPr lang="en-US" sz="1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37391" y="1415633"/>
            <a:ext cx="5572812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4237" y="4885924"/>
            <a:ext cx="5635966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4237" y="6301681"/>
            <a:ext cx="5627661" cy="41520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045885" y="2553769"/>
            <a:ext cx="5521273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DISCUSSÕES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1904763" y="3919532"/>
            <a:ext cx="595684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1856720" y="5791200"/>
            <a:ext cx="6000220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6431" y="1764702"/>
            <a:ext cx="5711992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baixo atendimento de saneamento contribui para o surgimento de morbidades e até fatalidades, especialmente das doenças associadas à pobreza como as parasitoses provenientes do déficit de acesso ao saneamento (PAIVA e SOUZA, 2018). </a:t>
            </a:r>
          </a:p>
          <a:p>
            <a:pPr algn="just">
              <a:spcAft>
                <a:spcPts val="300"/>
              </a:spcAft>
            </a:pP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distribuição adequada do saneamento demanda intensos investimentos que perpassa por entraves políticos e governamentais (BRITTO e REZENDE, 2017). </a:t>
            </a:r>
          </a:p>
          <a:p>
            <a:pPr algn="just">
              <a:spcAft>
                <a:spcPts val="300"/>
              </a:spcAft>
            </a:pPr>
            <a:r>
              <a:rPr lang="pt-BR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Desta </a:t>
            </a: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forma a saúde pública tem se tornado uma grande preocupação para as comunidades que convivem com a </a:t>
            </a:r>
            <a:r>
              <a:rPr lang="pt-BR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deficiência no </a:t>
            </a: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saneamento </a:t>
            </a:r>
            <a:r>
              <a:rPr lang="pt-BR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básico.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5989321" y="2979431"/>
            <a:ext cx="55778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índices de abastecimento de água se mantiveram entre 95 e 100%. O serviço de esgotamento sanitário aumentou gradativamente em todos os municípios. Feira de Santana apresentou os menores índices em relação aos outros municípios estudados. Vitória da Conquista e Campina Grande alcançaram índices de esgotamento sanitário superiores a 90% em 2019.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82542" y="5342066"/>
            <a:ext cx="5769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Analisar os índices de atendimento de água, esgoto e resíduos sólidos em 3 municípios brasileiros e relacionar com a taxa de doenças de veiculação hídrica de 2012 a 2019.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9" name="Imagen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57" y="6657091"/>
            <a:ext cx="5377850" cy="24677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5857407" y="1704567"/>
                <a:ext cx="2652756" cy="881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</a:rPr>
                      <m:t>𝑇𝑥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𝑃𝑜𝑝</m:t>
                        </m:r>
                      </m:den>
                    </m:f>
                    <m:r>
                      <a:rPr lang="pt-BR" sz="2000" i="1">
                        <a:latin typeface="Cambria Math" panose="02040503050406030204" pitchFamily="18" charset="0"/>
                      </a:rPr>
                      <m:t>∗1000</m:t>
                    </m:r>
                  </m:oMath>
                </a14:m>
                <a:r>
                  <a:rPr lang="pt-B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</a:t>
                </a:r>
                <a:endParaRPr lang="pt-B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407" y="1704567"/>
                <a:ext cx="2652756" cy="8810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ángulo 20"/>
          <p:cNvSpPr/>
          <p:nvPr/>
        </p:nvSpPr>
        <p:spPr>
          <a:xfrm>
            <a:off x="74238" y="8952460"/>
            <a:ext cx="5605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área de estudo: Feira de Santana - BA, Vitória da Conquista - BA e Campina Grande – PB, cujas populações estimadas para o ano de 2021 são 624.107, 343.643 e 413.830 habitantes respectivamente. 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8398879" y="1412402"/>
            <a:ext cx="26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Onde: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Taxa/1000 habitantes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 Nº de doenças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Pop=População Local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6267870" y="1373234"/>
            <a:ext cx="26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Cálculo da Taxa:</a:t>
            </a:r>
            <a:endParaRPr lang="en-US" sz="1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Imagen 23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4" t="8506" r="2693" b="8313"/>
          <a:stretch/>
        </p:blipFill>
        <p:spPr bwMode="auto">
          <a:xfrm>
            <a:off x="6944348" y="4934894"/>
            <a:ext cx="3466045" cy="21807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Imagen 24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" t="8191" r="3024" b="7348"/>
          <a:stretch/>
        </p:blipFill>
        <p:spPr bwMode="auto">
          <a:xfrm>
            <a:off x="8973942" y="7050036"/>
            <a:ext cx="2930821" cy="19564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n 25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2" t="9135" r="2827" b="9545"/>
          <a:stretch/>
        </p:blipFill>
        <p:spPr bwMode="auto">
          <a:xfrm>
            <a:off x="5851638" y="7113893"/>
            <a:ext cx="3112851" cy="18641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Rectángulo 26"/>
          <p:cNvSpPr/>
          <p:nvPr/>
        </p:nvSpPr>
        <p:spPr>
          <a:xfrm>
            <a:off x="11824621" y="1489554"/>
            <a:ext cx="6001463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Paiva e Souza (2018) observaram, em seu estudo, uma relação inversa com significância estatística entre as internações por doenças de veiculação hídrica e o esgotamento sanitário por rede geral.</a:t>
            </a:r>
            <a:endParaRPr lang="en-US" sz="1800" dirty="0" smtClean="0"/>
          </a:p>
          <a:p>
            <a:pPr algn="just">
              <a:spcAft>
                <a:spcPts val="3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11821636" y="2659038"/>
            <a:ext cx="6052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Silva, Lima e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Spinola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(2020) identificaram que além das questões de infraestrutura de saneamento básico e saúde, questões culturais contribuíram para o aumento do risco de aquisição de doenças de veiculação hídrica pela comunidade.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11855476" y="4372801"/>
            <a:ext cx="60554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pt-BR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Há i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nterferência direta entre saneamento e ocorrência de doenças em todos os municípios. Houve aumento na prestação de serviços e redução da taxa de doenças. Feira de Santana teve menor taxa de doenças, apesar de menores índices de saneamento. Sugere-se análise de outras variáveis.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1855476" y="7566552"/>
            <a:ext cx="60512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 algn="just">
              <a:spcAft>
                <a:spcPts val="300"/>
              </a:spcAft>
            </a:pP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PAIVA, R. </a:t>
            </a:r>
            <a:r>
              <a:rPr lang="pt-BR" sz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F.da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P. de S.; SOUZA, M. F. da P. de. Associação entre condições socioeconômicas, sanitárias e de atenção básica e a morbidade hospitalar por doenças de veiculação hídrica no Brasil. São Paulo, 2018.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11940290" y="8823028"/>
            <a:ext cx="59860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 algn="just">
              <a:spcAft>
                <a:spcPts val="300"/>
              </a:spcAft>
            </a:pP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SILVA, A. de S.; LIMA, B. L.; SPINOLA, C. de A.. Saneamento básico e doenças de veiculação hídrica: um estudo da comunidade quilombola de remanso, Lençóis </a:t>
            </a:r>
            <a:r>
              <a:rPr lang="pt-BR" sz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Lençois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2020.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s://tse3.mm.bing.net/th?id=OIP.lzNQZ7q7JYFLItHiv0FyYwAAAA&amp;pid=Api&amp;P=0&amp;w=230&amp;h=16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23" b="26750"/>
          <a:stretch/>
        </p:blipFill>
        <p:spPr bwMode="auto">
          <a:xfrm>
            <a:off x="14105236" y="24053"/>
            <a:ext cx="3789591" cy="115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/>
          <p:cNvSpPr/>
          <p:nvPr/>
        </p:nvSpPr>
        <p:spPr>
          <a:xfrm>
            <a:off x="11761041" y="6310077"/>
            <a:ext cx="60650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 algn="just">
              <a:spcAft>
                <a:spcPts val="300"/>
              </a:spcAft>
            </a:pP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BRITTO, A. L.; REZENDE, S. C.. A política pública para os serviços urbanos de abastecimento de água e esgotamento sanitário no Brasil: </a:t>
            </a:r>
            <a:r>
              <a:rPr lang="pt-BR" sz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financeirização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mercantilização e perspectivas de resistência. Cad. </a:t>
            </a:r>
            <a:r>
              <a:rPr lang="pt-BR" sz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Metrop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São Paulo , 2017.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6045885" y="9211563"/>
            <a:ext cx="57757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Taxa de doenças decaiu entre 2012 e 2019 em todos os municípios. Feira de Santana apresentou a menor taxa de doenças quando comparada com os outros municípios.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76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595</Words>
  <Application>Microsoft Office PowerPoint</Application>
  <PresentationFormat>Personalizar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Times New Roman Negrito</vt:lpstr>
      <vt:lpstr>Tema de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Thamires Oliveira do Bomfim</dc:creator>
  <cp:lastModifiedBy>Usuário</cp:lastModifiedBy>
  <cp:revision>16</cp:revision>
  <dcterms:created xsi:type="dcterms:W3CDTF">2022-06-15T21:05:32Z</dcterms:created>
  <dcterms:modified xsi:type="dcterms:W3CDTF">2022-06-16T00:13:45Z</dcterms:modified>
</cp:coreProperties>
</file>