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3FB66D-A4BD-433B-E701-729B09E469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7E718C0-C8BF-FB9F-02DA-DA4E22A46D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4616526-FB77-9222-D3E7-EB5E4BFB3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E8370-DBE9-47DD-A0D2-4C21091B00EA}" type="datetimeFigureOut">
              <a:rPr lang="pt-BR" smtClean="0"/>
              <a:t>15/06/2022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6D0E612-B8B7-7AC0-35A1-5B936EE49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4BE908C-F8DD-868A-6F8A-37C5AF4A7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9EA7A-14A7-4A00-AA7B-7B00536602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7216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1B5A8E-0343-0C14-FA45-375C760F7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07423C2-165D-A339-EF5D-719C72110E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6E5EBAF-169F-17E5-3B60-5BC75A9F7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E8370-DBE9-47DD-A0D2-4C21091B00EA}" type="datetimeFigureOut">
              <a:rPr lang="pt-BR" smtClean="0"/>
              <a:t>15/06/2022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AB520D3-4626-2920-6467-AF3C3B3D0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9A7EB38-7B84-EFDD-90AA-5C3B62599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9EA7A-14A7-4A00-AA7B-7B00536602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4277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6BF41D0-B849-50D9-4AAA-8696BF069B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C45D4C9-6EC5-6195-1475-21EBC6C362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56155D7-2A19-7429-79D0-03308749D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E8370-DBE9-47DD-A0D2-4C21091B00EA}" type="datetimeFigureOut">
              <a:rPr lang="pt-BR" smtClean="0"/>
              <a:t>15/06/2022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7C01124-CF3E-1664-0EEC-B1F84F9DD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63822BF-425F-04F5-E361-3F6276B57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9EA7A-14A7-4A00-AA7B-7B00536602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8015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80381C-903E-09B5-6773-96B7AC24D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73C5FE1-0BA4-BE23-FA00-CC3E507100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2256368-EE32-9AE5-6D90-F1C40483A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E8370-DBE9-47DD-A0D2-4C21091B00EA}" type="datetimeFigureOut">
              <a:rPr lang="pt-BR" smtClean="0"/>
              <a:t>15/06/2022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7234C44-228A-940D-F579-9E1C2F450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B3AE27B-55E9-8B82-3CDD-05A6A27DB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9EA7A-14A7-4A00-AA7B-7B00536602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6888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59B433-E2E5-E7D3-45C5-A805014AF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D24AE3A-3E7C-4439-60FA-199D5E7D25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63AA774-EE8B-3EA1-051E-2759F6F96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E8370-DBE9-47DD-A0D2-4C21091B00EA}" type="datetimeFigureOut">
              <a:rPr lang="pt-BR" smtClean="0"/>
              <a:t>15/06/2022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8A4D384-FCA8-2244-1DEA-2A2AB4D52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2DC620C-7379-B77B-ACE4-75FA23E48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9EA7A-14A7-4A00-AA7B-7B00536602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855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4C1C4C-B274-B09F-FE74-E8E4F040E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D84AF37-F147-CB63-02C3-84C347A47E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0C83BEB-5EB6-80F4-F616-52CF68B740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03F1066-4CFE-F8E7-6E8E-3FF65FC2A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E8370-DBE9-47DD-A0D2-4C21091B00EA}" type="datetimeFigureOut">
              <a:rPr lang="pt-BR" smtClean="0"/>
              <a:t>15/06/2022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C5E25E6-24FC-4225-83A9-4F4EC34E1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F42819E-385B-A4FF-E1DC-5A09AC2D6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9EA7A-14A7-4A00-AA7B-7B00536602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9524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3E6EA4-A3D1-B2C9-CB9F-6F44F888B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9F3D18B-C5D9-AE73-4490-A9E31CD7B4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6550861-CF7D-92BE-1CB4-E225719F74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37E05E40-6CD0-4893-CE81-5950733EB5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86BAA43F-0038-15EB-3863-579B68993F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19281F1-EFE3-CE9F-9750-4A6B6DD02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E8370-DBE9-47DD-A0D2-4C21091B00EA}" type="datetimeFigureOut">
              <a:rPr lang="pt-BR" smtClean="0"/>
              <a:t>15/06/2022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4133F3B4-4835-12BC-8939-EB47749BE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48037635-EE26-B293-04C2-E473A5327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9EA7A-14A7-4A00-AA7B-7B00536602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4612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CA0E22-E327-0917-08FB-B4EDACF1E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51703CC-829F-23CD-2F6A-9101D62EC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E8370-DBE9-47DD-A0D2-4C21091B00EA}" type="datetimeFigureOut">
              <a:rPr lang="pt-BR" smtClean="0"/>
              <a:t>15/06/2022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7D9F97D6-972C-0508-BEF4-818F40EDB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1CB99E00-E41E-7430-A592-940158A5E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9EA7A-14A7-4A00-AA7B-7B00536602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7836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A43B53F-2E13-FC0D-837A-AAF543FD4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E8370-DBE9-47DD-A0D2-4C21091B00EA}" type="datetimeFigureOut">
              <a:rPr lang="pt-BR" smtClean="0"/>
              <a:t>15/06/2022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18BF129C-E02D-E729-1C27-98F866F6C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49F9B6A4-D788-0924-E7D7-20E3EB750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9EA7A-14A7-4A00-AA7B-7B00536602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869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E71DF9-8785-5E95-236C-263B879FE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2FC050D-204B-2F7A-96BC-6951F8859C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4228C1F-F501-1F0E-9594-5622C7E158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BE63163-804D-0EE8-BD01-5D7F25281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E8370-DBE9-47DD-A0D2-4C21091B00EA}" type="datetimeFigureOut">
              <a:rPr lang="pt-BR" smtClean="0"/>
              <a:t>15/06/2022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5951006-0849-BC6A-B6C0-3B2488804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D8B14FD-F43B-323A-DAA8-61E0316BD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9EA7A-14A7-4A00-AA7B-7B00536602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3258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197D40-8F22-CA7E-9ABF-486C96520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01EE8273-BB7F-B24F-EEA3-125D3F7FE1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71FF822-C076-485A-A34C-A579F42359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B6723DC-A969-F777-838C-D953604D5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E8370-DBE9-47DD-A0D2-4C21091B00EA}" type="datetimeFigureOut">
              <a:rPr lang="pt-BR" smtClean="0"/>
              <a:t>15/06/2022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1EE0A89-7B87-6686-BDCC-6FA04E89E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4B03EFF-8DE8-D339-D1B5-7531233D2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9EA7A-14A7-4A00-AA7B-7B00536602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0819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5AFB43AE-B459-76C4-262D-F239E96322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A13D771-B592-4DE1-2579-58D71783EC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7EAD1AF-F57E-6066-AE91-8B76F563AF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E8370-DBE9-47DD-A0D2-4C21091B00EA}" type="datetimeFigureOut">
              <a:rPr lang="pt-BR" smtClean="0"/>
              <a:t>15/06/2022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7941437-3E00-4544-F899-8DF6AC7BCF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316FA6C-73B0-7F0F-0E73-D744900172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9EA7A-14A7-4A00-AA7B-7B00536602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8023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edro.lima@ctec.ufal.br" TargetMode="External"/><Relationship Id="rId2" Type="http://schemas.openxmlformats.org/officeDocument/2006/relationships/hyperlink" Target="mailto:ilopes@ctec.ufal.br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daniele.vich@ctec.ufal.br" TargetMode="External"/><Relationship Id="rId4" Type="http://schemas.openxmlformats.org/officeDocument/2006/relationships/hyperlink" Target="mailto:emanuelle.barros@ctec.ufal.b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DE5BC485-FE78-159D-EC8D-F3B83C890F89}"/>
              </a:ext>
            </a:extLst>
          </p:cNvPr>
          <p:cNvSpPr txBox="1"/>
          <p:nvPr/>
        </p:nvSpPr>
        <p:spPr>
          <a:xfrm>
            <a:off x="1667972" y="647491"/>
            <a:ext cx="96981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7790" marR="92710" algn="ctr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</a:pPr>
            <a:r>
              <a:rPr lang="pt-PT" sz="1000" b="1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Ivete Vasconcelos Lopes FERREIRA</a:t>
            </a:r>
            <a:r>
              <a:rPr lang="pt-PT" sz="1000" b="1" baseline="30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pt-PT" sz="1000" b="1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pt-BR" sz="1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Pedro Henrique Araújo de Lima Santos </a:t>
            </a:r>
            <a:r>
              <a:rPr lang="pt-BR" sz="1000" b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pt-BR" sz="1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Emanuelle Santos Barros </a:t>
            </a:r>
            <a:r>
              <a:rPr lang="pt-BR" sz="1000" b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pt-BR" sz="1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Daniele Vital </a:t>
            </a:r>
            <a:r>
              <a:rPr lang="pt-BR" sz="1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Vich</a:t>
            </a:r>
            <a:r>
              <a:rPr lang="pt-BR" sz="1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1000" b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endParaRPr lang="pt-BR" sz="1000" baseline="30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2710" marR="118745" algn="ctr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</a:pPr>
            <a:r>
              <a:rPr lang="pt-PT" sz="1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1, 2, 3, 4 </a:t>
            </a:r>
            <a:r>
              <a:rPr lang="pt-PT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Universidade Federal de Alagoas, Av. Lourival Melo Mota, S/N - Tabuleiro do Martins - Maceió – AL - CEP: 57072-900</a:t>
            </a:r>
            <a:endParaRPr lang="pt-PT" sz="10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2710" marR="118745" algn="ctr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</a:pPr>
            <a:r>
              <a:rPr lang="pt-PT" sz="1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ilopes@ctec.ufal.br</a:t>
            </a:r>
            <a:r>
              <a:rPr lang="pt-PT" sz="1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PT" sz="1000" i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pt-PT" sz="1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PT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(E-mail para dúvidas); </a:t>
            </a:r>
            <a:r>
              <a:rPr lang="pt-BR" sz="1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pedro.lima@ctec.ufal.br</a:t>
            </a:r>
            <a:r>
              <a:rPr lang="pt-BR" sz="1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1000" i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pt-BR" sz="1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pt-BR" sz="1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emanuelle.barros@ctec.ufal.br</a:t>
            </a:r>
            <a:r>
              <a:rPr lang="pt-BR" sz="1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1000" i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pt-BR" sz="1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pt-BR" sz="1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5"/>
              </a:rPr>
              <a:t>daniele.vich@ctec.ufal.br</a:t>
            </a:r>
            <a:r>
              <a:rPr lang="pt-BR" sz="1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1000" i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 </a:t>
            </a:r>
            <a:r>
              <a:rPr lang="pt-BR" sz="1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92710" marR="118745" algn="ctr">
              <a:lnSpc>
                <a:spcPct val="95000"/>
              </a:lnSpc>
              <a:spcBef>
                <a:spcPts val="1460"/>
              </a:spcBef>
              <a:spcAft>
                <a:spcPts val="0"/>
              </a:spcAft>
            </a:pPr>
            <a:endParaRPr lang="pt-PT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9B7E0E02-635D-5293-FD70-1D0D429B63EC}"/>
              </a:ext>
            </a:extLst>
          </p:cNvPr>
          <p:cNvSpPr txBox="1"/>
          <p:nvPr/>
        </p:nvSpPr>
        <p:spPr>
          <a:xfrm>
            <a:off x="609486" y="1400464"/>
            <a:ext cx="32740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INTRODUÇÃO/JUSTIFICATIVA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52BB67FD-8E20-817D-2408-F4965DFC5449}"/>
              </a:ext>
            </a:extLst>
          </p:cNvPr>
          <p:cNvSpPr txBox="1"/>
          <p:nvPr/>
        </p:nvSpPr>
        <p:spPr>
          <a:xfrm>
            <a:off x="472388" y="4456090"/>
            <a:ext cx="32740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OBJETIVOS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40BFD55F-41F0-955B-7BF5-DAF4F46AD27A}"/>
              </a:ext>
            </a:extLst>
          </p:cNvPr>
          <p:cNvSpPr txBox="1"/>
          <p:nvPr/>
        </p:nvSpPr>
        <p:spPr>
          <a:xfrm>
            <a:off x="208576" y="4664489"/>
            <a:ext cx="39174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150" b="0" i="0" u="none" strike="noStrike" dirty="0">
                <a:effectLst/>
                <a:latin typeface="Times New Roman" panose="02020603050405020304" pitchFamily="18" charset="0"/>
              </a:rPr>
              <a:t>Este trabalho teve como objetivo avaliar, a partir de dados secundários, os riscos microbiológicos para os trabalhadores rurais em função do uso agrícola de </a:t>
            </a:r>
            <a:r>
              <a:rPr lang="pt-BR" sz="1150" b="0" i="0" u="none" strike="noStrike" dirty="0" err="1">
                <a:effectLst/>
                <a:latin typeface="Times New Roman" panose="02020603050405020304" pitchFamily="18" charset="0"/>
              </a:rPr>
              <a:t>biossólidos</a:t>
            </a:r>
            <a:r>
              <a:rPr lang="pt-BR" sz="1150" b="0" i="0" u="none" strike="noStrike" dirty="0">
                <a:effectLst/>
                <a:latin typeface="Times New Roman" panose="02020603050405020304" pitchFamily="18" charset="0"/>
              </a:rPr>
              <a:t>, utilizando a AQRM, considerando como microrganismo alvo </a:t>
            </a:r>
            <a:r>
              <a:rPr lang="pt-BR" sz="1150" i="1" dirty="0">
                <a:latin typeface="Times New Roman" panose="02020603050405020304" pitchFamily="18" charset="0"/>
              </a:rPr>
              <a:t>Ascaris lumbricoides </a:t>
            </a:r>
            <a:endParaRPr lang="pt-BR" sz="11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0E4068C6-7076-B1BD-611E-51740C2EAF42}"/>
              </a:ext>
            </a:extLst>
          </p:cNvPr>
          <p:cNvSpPr txBox="1"/>
          <p:nvPr/>
        </p:nvSpPr>
        <p:spPr>
          <a:xfrm>
            <a:off x="551032" y="5651662"/>
            <a:ext cx="32740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METODOLOGIA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DE54D0D7-1879-2F8A-8B2A-5F02D0F327A9}"/>
              </a:ext>
            </a:extLst>
          </p:cNvPr>
          <p:cNvSpPr txBox="1"/>
          <p:nvPr/>
        </p:nvSpPr>
        <p:spPr>
          <a:xfrm>
            <a:off x="4422211" y="5133247"/>
            <a:ext cx="36178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pt-BR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tângulo 2">
            <a:extLst>
              <a:ext uri="{FF2B5EF4-FFF2-40B4-BE49-F238E27FC236}">
                <a16:creationId xmlns:a16="http://schemas.microsoft.com/office/drawing/2014/main" id="{13B6F4E2-B7C5-E120-BEBB-804EBD1C8A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7423" y="-73270"/>
            <a:ext cx="11374582" cy="862013"/>
          </a:xfrm>
          <a:prstGeom prst="rect">
            <a:avLst/>
          </a:prstGeom>
          <a:noFill/>
          <a:ln>
            <a:noFill/>
          </a:ln>
        </p:spPr>
        <p:txBody>
          <a:bodyPr lIns="228032" tIns="114015" rIns="228032" bIns="114015" anchor="ctr"/>
          <a:lstStyle/>
          <a:p>
            <a:pPr algn="ctr" defTabSz="2280347" eaLnBrk="1" fontAlgn="auto" hangingPunct="1">
              <a:spcAft>
                <a:spcPts val="0"/>
              </a:spcAft>
              <a:defRPr/>
            </a:pPr>
            <a:r>
              <a:rPr lang="pt-BR" altLang="pt-BR" sz="14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USO AGRÍCOLA DE BIOSSÓLIDOS:  AVALIAÇÃO QUANTITATIVA DE RISCOS MICROBIOLÓGICOS PARA TRABALHADORES RURAIS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CAEF4919-6AE5-9644-C7CB-E2DCE90966FA}"/>
              </a:ext>
            </a:extLst>
          </p:cNvPr>
          <p:cNvSpPr txBox="1"/>
          <p:nvPr/>
        </p:nvSpPr>
        <p:spPr>
          <a:xfrm>
            <a:off x="150688" y="1624074"/>
            <a:ext cx="3917405" cy="27469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</a:t>
            </a:r>
            <a:r>
              <a:rPr lang="pt-BR" sz="11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biossólidos</a:t>
            </a:r>
            <a:r>
              <a:rPr lang="pt-BR" sz="1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podem ser aplicados em solos como fonte de nutrientes e corretivo de solos em áreas agrícolas, melhorando a capacidade de retenção de água.</a:t>
            </a:r>
          </a:p>
          <a:p>
            <a:pPr algn="just"/>
            <a:r>
              <a:rPr lang="pt-BR" sz="1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 outro lado, existe a preocupação do uso agrícola de </a:t>
            </a:r>
            <a:r>
              <a:rPr lang="pt-BR" sz="11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biossólidos</a:t>
            </a:r>
            <a:r>
              <a:rPr lang="pt-BR" sz="1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em relação à saúde pública, pela presença de microrganismos patogênicos. Os helmintos são alvo de interesse, especialmente em regiões endêmicas, devido à elevada resistência dos ovos às condições ambientais adversas, combinada com a baixa dose infecciosa (</a:t>
            </a:r>
            <a:r>
              <a:rPr lang="pt-BR" sz="11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Amoah</a:t>
            </a:r>
            <a:r>
              <a:rPr lang="pt-BR" sz="1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al., 2018).</a:t>
            </a:r>
          </a:p>
          <a:p>
            <a:pPr algn="just"/>
            <a:r>
              <a:rPr lang="pt-BR" sz="1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AQRM é uma técnica de modelagem probabilística usada para calcular os riscos associados a diferentes patógenos em diferentes cenários de exposição ao risco. Pode ser a única abordagem plausível e adequada quando o risco tolerável se encontra abaixo do nível que pode ser mensurado por estudos epidemiológicos (</a:t>
            </a:r>
            <a:r>
              <a:rPr lang="pt-BR" sz="11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Blumenthal</a:t>
            </a:r>
            <a:r>
              <a:rPr lang="pt-BR" sz="1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al., 2000; </a:t>
            </a:r>
            <a:r>
              <a:rPr lang="pt-BR" sz="11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Amoah</a:t>
            </a:r>
            <a:r>
              <a:rPr lang="pt-BR" sz="1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al., 2018). </a:t>
            </a:r>
          </a:p>
        </p:txBody>
      </p:sp>
      <p:sp>
        <p:nvSpPr>
          <p:cNvPr id="34" name="CaixaDeTexto 33">
            <a:extLst>
              <a:ext uri="{FF2B5EF4-FFF2-40B4-BE49-F238E27FC236}">
                <a16:creationId xmlns:a16="http://schemas.microsoft.com/office/drawing/2014/main" id="{BAC23B20-3381-2195-3DA1-BFBD021B6549}"/>
              </a:ext>
            </a:extLst>
          </p:cNvPr>
          <p:cNvSpPr txBox="1"/>
          <p:nvPr/>
        </p:nvSpPr>
        <p:spPr>
          <a:xfrm>
            <a:off x="4226039" y="1470518"/>
            <a:ext cx="4106502" cy="1685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altLang="pt-BR" sz="115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Cenários avaliados</a:t>
            </a:r>
            <a:r>
              <a:rPr lang="pt-BR" altLang="pt-BR" sz="1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exposição de trabalhadores rurais de pequenas propriedades, cuja aplicação dos </a:t>
            </a:r>
            <a:r>
              <a:rPr lang="pt-BR" altLang="pt-BR" sz="11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biossólidos</a:t>
            </a:r>
            <a:r>
              <a:rPr lang="pt-BR" altLang="pt-BR" sz="1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ocorre de forma manual, sem uso de Equipamentos de Proteção Individual (EPIs). Culturas: alface e cenoura. (1) riscos aos agricultores durante a aplicação de </a:t>
            </a:r>
            <a:r>
              <a:rPr lang="pt-BR" altLang="pt-BR" sz="11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biossólidos</a:t>
            </a:r>
            <a:r>
              <a:rPr lang="pt-BR" altLang="pt-BR" sz="1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(2) riscos aos trabalhadores envolvidos no manejo do sistema solo-planta.</a:t>
            </a:r>
          </a:p>
          <a:p>
            <a:pPr algn="just"/>
            <a:r>
              <a:rPr lang="pt-BR" altLang="pt-BR" sz="115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AQRM</a:t>
            </a:r>
            <a:r>
              <a:rPr lang="pt-BR" altLang="pt-BR" sz="1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(1) Identificação do perigo; (2)  Avaliação da exposição; (3) Análise dose-resposta (modelo Beta-Poisson); (4) Caracterização do risco.</a:t>
            </a: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786BDF64-0C04-84FE-49AA-71E1D44CA536}"/>
              </a:ext>
            </a:extLst>
          </p:cNvPr>
          <p:cNvSpPr txBox="1"/>
          <p:nvPr/>
        </p:nvSpPr>
        <p:spPr>
          <a:xfrm>
            <a:off x="5042293" y="3310116"/>
            <a:ext cx="29495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RESULTADOS E DISCUSSÕES</a:t>
            </a:r>
          </a:p>
        </p:txBody>
      </p:sp>
      <p:graphicFrame>
        <p:nvGraphicFramePr>
          <p:cNvPr id="38" name="Tabela 37">
            <a:extLst>
              <a:ext uri="{FF2B5EF4-FFF2-40B4-BE49-F238E27FC236}">
                <a16:creationId xmlns:a16="http://schemas.microsoft.com/office/drawing/2014/main" id="{913065D3-4EA0-A1BE-DBD9-73499CE94F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8615925"/>
              </p:ext>
            </p:extLst>
          </p:nvPr>
        </p:nvGraphicFramePr>
        <p:xfrm>
          <a:off x="4422211" y="3988999"/>
          <a:ext cx="3858261" cy="16065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42829">
                  <a:extLst>
                    <a:ext uri="{9D8B030D-6E8A-4147-A177-3AD203B41FA5}">
                      <a16:colId xmlns:a16="http://schemas.microsoft.com/office/drawing/2014/main" val="2447719008"/>
                    </a:ext>
                  </a:extLst>
                </a:gridCol>
                <a:gridCol w="1072618">
                  <a:extLst>
                    <a:ext uri="{9D8B030D-6E8A-4147-A177-3AD203B41FA5}">
                      <a16:colId xmlns:a16="http://schemas.microsoft.com/office/drawing/2014/main" val="3069073826"/>
                    </a:ext>
                  </a:extLst>
                </a:gridCol>
                <a:gridCol w="721407">
                  <a:extLst>
                    <a:ext uri="{9D8B030D-6E8A-4147-A177-3AD203B41FA5}">
                      <a16:colId xmlns:a16="http://schemas.microsoft.com/office/drawing/2014/main" val="110513384"/>
                    </a:ext>
                  </a:extLst>
                </a:gridCol>
                <a:gridCol w="721407">
                  <a:extLst>
                    <a:ext uri="{9D8B030D-6E8A-4147-A177-3AD203B41FA5}">
                      <a16:colId xmlns:a16="http://schemas.microsoft.com/office/drawing/2014/main" val="3853630084"/>
                    </a:ext>
                  </a:extLst>
                </a:gridCol>
              </a:tblGrid>
              <a:tr h="1981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  <a:tabLst>
                          <a:tab pos="914400" algn="l"/>
                        </a:tabLst>
                      </a:pPr>
                      <a:r>
                        <a:rPr lang="pt-BR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Cenário 1</a:t>
                      </a:r>
                      <a:endParaRPr lang="pt-B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  <a:tabLst>
                          <a:tab pos="914400" algn="l"/>
                        </a:tabLst>
                      </a:pPr>
                      <a:r>
                        <a:rPr lang="pt-BR" sz="1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Biosssólido</a:t>
                      </a:r>
                      <a:endParaRPr lang="pt-B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  <a:tabLst>
                          <a:tab pos="914400" algn="l"/>
                        </a:tabLst>
                      </a:pPr>
                      <a:r>
                        <a:rPr lang="pt-BR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</a:t>
                      </a:r>
                      <a:endParaRPr lang="pt-B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  <a:tabLst>
                          <a:tab pos="914400" algn="l"/>
                        </a:tabLst>
                      </a:pPr>
                      <a:r>
                        <a:rPr lang="pt-BR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Pn (pppa)</a:t>
                      </a:r>
                      <a:endParaRPr lang="pt-B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587716921"/>
                  </a:ext>
                </a:extLst>
              </a:tr>
              <a:tr h="173990"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300"/>
                        </a:spcAft>
                        <a:tabLst>
                          <a:tab pos="914400" algn="l"/>
                        </a:tabLst>
                      </a:pPr>
                      <a:r>
                        <a:rPr lang="pt-BR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Aplicação de </a:t>
                      </a:r>
                      <a:r>
                        <a:rPr lang="pt-BR" sz="1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biossólidos</a:t>
                      </a:r>
                      <a:endParaRPr lang="pt-B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300"/>
                        </a:spcAft>
                        <a:tabLst>
                          <a:tab pos="914400" algn="l"/>
                        </a:tabLst>
                      </a:pPr>
                      <a:r>
                        <a:rPr lang="pt-BR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ETE Gama</a:t>
                      </a:r>
                      <a:endParaRPr lang="pt-B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  <a:tabLst>
                          <a:tab pos="914400" algn="l"/>
                        </a:tabLst>
                      </a:pPr>
                      <a:r>
                        <a:rPr lang="pt-PT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4,40x10</a:t>
                      </a:r>
                      <a:r>
                        <a:rPr lang="pt-PT" sz="1000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</a:t>
                      </a:r>
                      <a:endParaRPr lang="pt-B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  <a:tabLst>
                          <a:tab pos="914400" algn="l"/>
                        </a:tabLst>
                      </a:pPr>
                      <a:r>
                        <a:rPr lang="pt-PT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9,66x10</a:t>
                      </a:r>
                      <a:r>
                        <a:rPr lang="pt-PT" sz="1000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pt-B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776448296"/>
                  </a:ext>
                </a:extLst>
              </a:tr>
              <a:tr h="20574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300"/>
                        </a:spcAft>
                        <a:tabLst>
                          <a:tab pos="914400" algn="l"/>
                        </a:tabLst>
                      </a:pPr>
                      <a:r>
                        <a:rPr lang="pt-BR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ETE Brasília Norte</a:t>
                      </a:r>
                      <a:endParaRPr lang="pt-B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  <a:tabLst>
                          <a:tab pos="914400" algn="l"/>
                        </a:tabLst>
                      </a:pPr>
                      <a:r>
                        <a:rPr lang="pt-PT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7,80x10</a:t>
                      </a:r>
                      <a:r>
                        <a:rPr lang="pt-PT" sz="10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</a:t>
                      </a:r>
                      <a:endParaRPr lang="pt-B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  <a:tabLst>
                          <a:tab pos="914400" algn="l"/>
                        </a:tabLst>
                      </a:pPr>
                      <a:r>
                        <a:rPr lang="pt-PT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4,44x10</a:t>
                      </a:r>
                      <a:r>
                        <a:rPr lang="pt-PT" sz="10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pt-B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789419619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  <a:tabLst>
                          <a:tab pos="914400" algn="l"/>
                        </a:tabLst>
                      </a:pPr>
                      <a:r>
                        <a:rPr lang="pt-BR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Cenário 2</a:t>
                      </a:r>
                      <a:endParaRPr lang="pt-B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300"/>
                        </a:spcAft>
                        <a:tabLst>
                          <a:tab pos="914400" algn="l"/>
                        </a:tabLst>
                      </a:pPr>
                      <a:r>
                        <a:rPr lang="pt-BR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  <a:tabLst>
                          <a:tab pos="914400" algn="l"/>
                        </a:tabLst>
                      </a:pPr>
                      <a:r>
                        <a:rPr lang="pt-BR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  <a:tabLst>
                          <a:tab pos="914400" algn="l"/>
                        </a:tabLst>
                      </a:pPr>
                      <a:r>
                        <a:rPr lang="pt-BR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372307695"/>
                  </a:ext>
                </a:extLst>
              </a:tr>
              <a:tr h="205740"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300"/>
                        </a:spcAft>
                        <a:tabLst>
                          <a:tab pos="914400" algn="l"/>
                        </a:tabLst>
                      </a:pPr>
                      <a:r>
                        <a:rPr lang="pt-BR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Manejo de alface</a:t>
                      </a:r>
                      <a:endParaRPr lang="pt-B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300"/>
                        </a:spcAft>
                        <a:tabLst>
                          <a:tab pos="914400" algn="l"/>
                        </a:tabLst>
                      </a:pPr>
                      <a:r>
                        <a:rPr lang="pt-BR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ETE Gama</a:t>
                      </a:r>
                      <a:endParaRPr lang="pt-B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  <a:tabLst>
                          <a:tab pos="914400" algn="l"/>
                        </a:tabLst>
                      </a:pPr>
                      <a:r>
                        <a:rPr lang="pt-PT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2,22x10</a:t>
                      </a:r>
                      <a:r>
                        <a:rPr lang="pt-PT" sz="1000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</a:t>
                      </a:r>
                      <a:endParaRPr lang="pt-B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  <a:tabLst>
                          <a:tab pos="914400" algn="l"/>
                        </a:tabLst>
                      </a:pPr>
                      <a:r>
                        <a:rPr lang="pt-PT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4,55x10</a:t>
                      </a:r>
                      <a:r>
                        <a:rPr lang="pt-PT" sz="1000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</a:t>
                      </a:r>
                      <a:endParaRPr lang="pt-B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19400050"/>
                  </a:ext>
                </a:extLst>
              </a:tr>
              <a:tr h="20574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300"/>
                        </a:spcAft>
                        <a:tabLst>
                          <a:tab pos="914400" algn="l"/>
                        </a:tabLst>
                      </a:pPr>
                      <a:r>
                        <a:rPr lang="pt-BR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ETE Brasília Norte</a:t>
                      </a:r>
                      <a:endParaRPr lang="pt-B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  <a:tabLst>
                          <a:tab pos="914400" algn="l"/>
                        </a:tabLst>
                      </a:pPr>
                      <a:r>
                        <a:rPr lang="pt-PT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3,20x10</a:t>
                      </a:r>
                      <a:r>
                        <a:rPr lang="pt-PT" sz="1000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</a:t>
                      </a:r>
                      <a:endParaRPr lang="pt-B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  <a:tabLst>
                          <a:tab pos="914400" algn="l"/>
                        </a:tabLst>
                      </a:pPr>
                      <a:r>
                        <a:rPr lang="pt-PT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6,70x10</a:t>
                      </a:r>
                      <a:r>
                        <a:rPr lang="pt-PT" sz="1000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</a:t>
                      </a:r>
                      <a:endParaRPr lang="pt-B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934430360"/>
                  </a:ext>
                </a:extLst>
              </a:tr>
              <a:tr h="205740"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300"/>
                        </a:spcAft>
                        <a:tabLst>
                          <a:tab pos="914400" algn="l"/>
                        </a:tabLst>
                      </a:pPr>
                      <a:r>
                        <a:rPr lang="pt-BR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Manejo de cenoura</a:t>
                      </a:r>
                      <a:endParaRPr lang="pt-B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300"/>
                        </a:spcAft>
                        <a:tabLst>
                          <a:tab pos="914400" algn="l"/>
                        </a:tabLst>
                      </a:pPr>
                      <a:r>
                        <a:rPr lang="pt-BR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ETE Gama</a:t>
                      </a:r>
                      <a:endParaRPr lang="pt-B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  <a:tabLst>
                          <a:tab pos="914400" algn="l"/>
                        </a:tabLst>
                      </a:pPr>
                      <a:r>
                        <a:rPr lang="pt-PT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1,79</a:t>
                      </a:r>
                      <a:r>
                        <a:rPr lang="pt-PT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PT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x10</a:t>
                      </a:r>
                      <a:r>
                        <a:rPr lang="pt-PT" sz="1000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</a:t>
                      </a:r>
                      <a:endParaRPr lang="pt-B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  <a:tabLst>
                          <a:tab pos="914400" algn="l"/>
                        </a:tabLst>
                      </a:pPr>
                      <a:r>
                        <a:rPr lang="pt-PT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3,70</a:t>
                      </a:r>
                      <a:r>
                        <a:rPr lang="pt-PT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PT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x10</a:t>
                      </a:r>
                      <a:r>
                        <a:rPr lang="pt-PT" sz="1000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</a:t>
                      </a:r>
                      <a:endParaRPr lang="pt-B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524515100"/>
                  </a:ext>
                </a:extLst>
              </a:tr>
              <a:tr h="20574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300"/>
                        </a:spcAft>
                        <a:tabLst>
                          <a:tab pos="914400" algn="l"/>
                        </a:tabLst>
                      </a:pPr>
                      <a:r>
                        <a:rPr lang="pt-BR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ETE Brasília Norte</a:t>
                      </a:r>
                      <a:endParaRPr lang="pt-B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  <a:tabLst>
                          <a:tab pos="914400" algn="l"/>
                        </a:tabLst>
                      </a:pPr>
                      <a:r>
                        <a:rPr lang="pt-PT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2,59</a:t>
                      </a:r>
                      <a:r>
                        <a:rPr lang="pt-PT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PT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x10</a:t>
                      </a:r>
                      <a:r>
                        <a:rPr lang="pt-PT" sz="10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</a:t>
                      </a:r>
                      <a:endParaRPr lang="pt-B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  <a:tabLst>
                          <a:tab pos="914400" algn="l"/>
                        </a:tabLst>
                      </a:pPr>
                      <a:r>
                        <a:rPr lang="pt-PT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5,43x10</a:t>
                      </a:r>
                      <a:r>
                        <a:rPr lang="pt-PT" sz="10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</a:t>
                      </a:r>
                      <a:endParaRPr lang="pt-B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6332384"/>
                  </a:ext>
                </a:extLst>
              </a:tr>
            </a:tbl>
          </a:graphicData>
        </a:graphic>
      </p:graphicFrame>
      <p:sp>
        <p:nvSpPr>
          <p:cNvPr id="40" name="CaixaDeTexto 39">
            <a:extLst>
              <a:ext uri="{FF2B5EF4-FFF2-40B4-BE49-F238E27FC236}">
                <a16:creationId xmlns:a16="http://schemas.microsoft.com/office/drawing/2014/main" id="{5916B82F-2727-FDA4-1F0D-A2A19A6A23AE}"/>
              </a:ext>
            </a:extLst>
          </p:cNvPr>
          <p:cNvSpPr txBox="1"/>
          <p:nvPr/>
        </p:nvSpPr>
        <p:spPr>
          <a:xfrm>
            <a:off x="4350159" y="5587687"/>
            <a:ext cx="454712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altLang="pt-BR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Pi: risco de infecção para uma exposição; n: frequência de exposição em um ano; </a:t>
            </a:r>
            <a:r>
              <a:rPr lang="pt-BR" altLang="pt-BR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pppa</a:t>
            </a:r>
            <a:r>
              <a:rPr lang="pt-BR" altLang="pt-BR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por </a:t>
            </a:r>
          </a:p>
          <a:p>
            <a:r>
              <a:rPr lang="pt-BR" altLang="pt-BR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pessoa por ano.</a:t>
            </a:r>
          </a:p>
        </p:txBody>
      </p:sp>
      <p:sp>
        <p:nvSpPr>
          <p:cNvPr id="41" name="CaixaDeTexto 40">
            <a:extLst>
              <a:ext uri="{FF2B5EF4-FFF2-40B4-BE49-F238E27FC236}">
                <a16:creationId xmlns:a16="http://schemas.microsoft.com/office/drawing/2014/main" id="{55304E57-5E3E-15F3-C5CF-46D096E3A1B6}"/>
              </a:ext>
            </a:extLst>
          </p:cNvPr>
          <p:cNvSpPr txBox="1"/>
          <p:nvPr/>
        </p:nvSpPr>
        <p:spPr>
          <a:xfrm>
            <a:off x="8405590" y="2192925"/>
            <a:ext cx="36781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riscos associados ao manejo da cultura de alface (hortaliça) se mostraram superiores aos de cenoura (tubérculo), visto que o cultivo de hortaliças usualmente exige mais cuidados e resulta em maior exposição dos trabalhadores (Magalhães, 2012). Além do mais, o fator de diluição do </a:t>
            </a:r>
            <a:r>
              <a:rPr lang="pt-BR" altLang="pt-B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biossólido</a:t>
            </a:r>
            <a:r>
              <a:rPr lang="pt-BR" alt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 solo para o cultivo de alface é maior em comparação ao da cenoura, em função de suas necessidades nutricionais. </a:t>
            </a:r>
          </a:p>
        </p:txBody>
      </p:sp>
      <p:sp>
        <p:nvSpPr>
          <p:cNvPr id="43" name="CaixaDeTexto 42">
            <a:extLst>
              <a:ext uri="{FF2B5EF4-FFF2-40B4-BE49-F238E27FC236}">
                <a16:creationId xmlns:a16="http://schemas.microsoft.com/office/drawing/2014/main" id="{9723E717-F2C3-2A6E-99F0-2E05C491DF9B}"/>
              </a:ext>
            </a:extLst>
          </p:cNvPr>
          <p:cNvSpPr txBox="1"/>
          <p:nvPr/>
        </p:nvSpPr>
        <p:spPr>
          <a:xfrm>
            <a:off x="8463478" y="3756417"/>
            <a:ext cx="3573868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CONCLUSÕES</a:t>
            </a:r>
          </a:p>
          <a:p>
            <a:pPr algn="just">
              <a:defRPr/>
            </a:pP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todos os cenários avaliados de uso agrícola de </a:t>
            </a:r>
            <a:r>
              <a:rPr lang="pt-B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biossólidos</a:t>
            </a: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os riscos anuais de infecções por áscaris ultrapassaram o que a OMS considera aceitável (1,2x10</a:t>
            </a:r>
            <a:r>
              <a:rPr lang="pt-BR" sz="1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-4</a:t>
            </a: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pppa</a:t>
            </a: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e isso requer cuidados adicionais no manejo desse material por parte dos trabalhadores rurais, como o uso de EPIs que funciona como barreira sanitária de proteção.</a:t>
            </a:r>
          </a:p>
        </p:txBody>
      </p:sp>
      <p:sp>
        <p:nvSpPr>
          <p:cNvPr id="46" name="CaixaDeTexto 45">
            <a:extLst>
              <a:ext uri="{FF2B5EF4-FFF2-40B4-BE49-F238E27FC236}">
                <a16:creationId xmlns:a16="http://schemas.microsoft.com/office/drawing/2014/main" id="{899CDC11-F000-889D-6661-E601CA9D80EB}"/>
              </a:ext>
            </a:extLst>
          </p:cNvPr>
          <p:cNvSpPr txBox="1"/>
          <p:nvPr/>
        </p:nvSpPr>
        <p:spPr>
          <a:xfrm>
            <a:off x="8576702" y="5357841"/>
            <a:ext cx="302073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9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REFERÊNCIAS</a:t>
            </a:r>
          </a:p>
        </p:txBody>
      </p:sp>
      <p:sp>
        <p:nvSpPr>
          <p:cNvPr id="54" name="CaixaDeTexto 53">
            <a:extLst>
              <a:ext uri="{FF2B5EF4-FFF2-40B4-BE49-F238E27FC236}">
                <a16:creationId xmlns:a16="http://schemas.microsoft.com/office/drawing/2014/main" id="{D95F2AC2-5C75-F49B-976C-E961A543A751}"/>
              </a:ext>
            </a:extLst>
          </p:cNvPr>
          <p:cNvSpPr txBox="1"/>
          <p:nvPr/>
        </p:nvSpPr>
        <p:spPr>
          <a:xfrm>
            <a:off x="222607" y="5954271"/>
            <a:ext cx="384548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altLang="pt-BR" sz="115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Dados </a:t>
            </a:r>
            <a:r>
              <a:rPr lang="pt-BR" altLang="pt-BR" sz="1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secundários de </a:t>
            </a:r>
            <a:r>
              <a:rPr lang="pt-BR" altLang="pt-BR" sz="11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biossólidos</a:t>
            </a:r>
            <a:r>
              <a:rPr lang="pt-BR" altLang="pt-BR" sz="1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(Batista e Souza, 2020). </a:t>
            </a:r>
          </a:p>
          <a:p>
            <a:pPr algn="just"/>
            <a:r>
              <a:rPr lang="pt-BR" altLang="pt-BR" sz="1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ETE Gama (1,19±0,97 ovos/g ST); ETE Brasília Norte (8,25±6,54 ovos/g ST). Foi considerado que 90% </a:t>
            </a:r>
            <a:r>
              <a:rPr lang="pt-BR" altLang="pt-BR" sz="115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correspondem a </a:t>
            </a:r>
            <a:r>
              <a:rPr lang="pt-BR" altLang="pt-BR" sz="115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altLang="pt-BR" sz="115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lumbricoides</a:t>
            </a:r>
            <a:r>
              <a:rPr lang="pt-BR" altLang="pt-BR" sz="1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(Navarro et al., 2009).</a:t>
            </a:r>
          </a:p>
        </p:txBody>
      </p:sp>
      <p:sp>
        <p:nvSpPr>
          <p:cNvPr id="55" name="CaixaDeTexto 54">
            <a:extLst>
              <a:ext uri="{FF2B5EF4-FFF2-40B4-BE49-F238E27FC236}">
                <a16:creationId xmlns:a16="http://schemas.microsoft.com/office/drawing/2014/main" id="{B5EC211B-42A2-0925-37D1-BF6198A12DE2}"/>
              </a:ext>
            </a:extLst>
          </p:cNvPr>
          <p:cNvSpPr txBox="1"/>
          <p:nvPr/>
        </p:nvSpPr>
        <p:spPr>
          <a:xfrm>
            <a:off x="4350159" y="3555303"/>
            <a:ext cx="3858261" cy="2693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resultados da AQRM estão indicados na Tabela 1.</a:t>
            </a:r>
          </a:p>
        </p:txBody>
      </p:sp>
      <p:sp>
        <p:nvSpPr>
          <p:cNvPr id="56" name="CaixaDeTexto 55">
            <a:extLst>
              <a:ext uri="{FF2B5EF4-FFF2-40B4-BE49-F238E27FC236}">
                <a16:creationId xmlns:a16="http://schemas.microsoft.com/office/drawing/2014/main" id="{68829923-F552-D1C2-B081-A2BD422020B0}"/>
              </a:ext>
            </a:extLst>
          </p:cNvPr>
          <p:cNvSpPr txBox="1"/>
          <p:nvPr/>
        </p:nvSpPr>
        <p:spPr>
          <a:xfrm>
            <a:off x="4406273" y="3792113"/>
            <a:ext cx="395691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Tabela 1: Caracterização do risco anual (</a:t>
            </a:r>
            <a:r>
              <a:rPr lang="pt-B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Pn</a:t>
            </a:r>
            <a:r>
              <a:rPr lang="pt-B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para os dois cenários considerados</a:t>
            </a:r>
          </a:p>
        </p:txBody>
      </p:sp>
      <p:sp>
        <p:nvSpPr>
          <p:cNvPr id="59" name="CaixaDeTexto 58">
            <a:extLst>
              <a:ext uri="{FF2B5EF4-FFF2-40B4-BE49-F238E27FC236}">
                <a16:creationId xmlns:a16="http://schemas.microsoft.com/office/drawing/2014/main" id="{76CBB4C1-E9F9-4ACF-9D6C-6B172A16E41E}"/>
              </a:ext>
            </a:extLst>
          </p:cNvPr>
          <p:cNvSpPr txBox="1"/>
          <p:nvPr/>
        </p:nvSpPr>
        <p:spPr>
          <a:xfrm>
            <a:off x="8489132" y="5535720"/>
            <a:ext cx="357386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300"/>
              </a:spcAft>
              <a:tabLst>
                <a:tab pos="914400" algn="l"/>
              </a:tabLst>
            </a:pPr>
            <a:r>
              <a:rPr lang="pt-PT" sz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Bastos, RKX, Bevilacqua, PD, Dias, GMF, Barony, FJA (2009) Análise crítica da legislação brasileira para uso agrícola de lodos de esgotos na perspectiva da avaliação quantitativa de risco microbiológico. Revista AIDIS de Ingeniería y Ciencias Ambientales. Investigación, desarrollo y práctica, v. 2, n. 1, 143-159.</a:t>
            </a:r>
            <a:endParaRPr lang="pt-BR" sz="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1" name="CaixaDeTexto 60">
            <a:extLst>
              <a:ext uri="{FF2B5EF4-FFF2-40B4-BE49-F238E27FC236}">
                <a16:creationId xmlns:a16="http://schemas.microsoft.com/office/drawing/2014/main" id="{64FAA3EC-2473-9A93-B6AB-D09DBA1FE0D6}"/>
              </a:ext>
            </a:extLst>
          </p:cNvPr>
          <p:cNvSpPr txBox="1"/>
          <p:nvPr/>
        </p:nvSpPr>
        <p:spPr>
          <a:xfrm>
            <a:off x="8467353" y="6342660"/>
            <a:ext cx="352197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300"/>
              </a:spcAft>
              <a:tabLst>
                <a:tab pos="914400" algn="l"/>
              </a:tabLst>
            </a:pPr>
            <a:r>
              <a:rPr lang="pt-PT" sz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Magalhães, TB (2012) Uso agrícola de biossólidos: análise crítica da Resolução CONAMA 375/2006 na perspectiva da metodologia de avaliação quantitativa de risco microbiológico. 202 f., 2012. Dissertação (Programa de Pós-Graduação em Engenharia Civil). Universidade Federal de Viçosa. Viçosa, MG, Brasil.</a:t>
            </a:r>
            <a:endParaRPr lang="pt-BR" sz="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3" name="CaixaDeTexto 62">
            <a:extLst>
              <a:ext uri="{FF2B5EF4-FFF2-40B4-BE49-F238E27FC236}">
                <a16:creationId xmlns:a16="http://schemas.microsoft.com/office/drawing/2014/main" id="{C9FEAF0C-85DE-3BCE-E6D0-879D328857A1}"/>
              </a:ext>
            </a:extLst>
          </p:cNvPr>
          <p:cNvSpPr txBox="1"/>
          <p:nvPr/>
        </p:nvSpPr>
        <p:spPr>
          <a:xfrm>
            <a:off x="4172423" y="5978208"/>
            <a:ext cx="4212379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altLang="pt-BR" sz="1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resultados </a:t>
            </a:r>
            <a:r>
              <a:rPr lang="pt-BR" altLang="pt-BR" sz="1150">
                <a:latin typeface="Times New Roman" panose="02020603050405020304" pitchFamily="18" charset="0"/>
                <a:cs typeface="Times New Roman" panose="02020603050405020304" pitchFamily="18" charset="0"/>
              </a:rPr>
              <a:t>indicam que mesmo </a:t>
            </a:r>
            <a:r>
              <a:rPr lang="pt-BR" altLang="pt-BR" sz="1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utilizando </a:t>
            </a:r>
            <a:r>
              <a:rPr lang="pt-BR" altLang="pt-BR" sz="11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biossólidos</a:t>
            </a:r>
            <a:r>
              <a:rPr lang="pt-BR" altLang="pt-BR" sz="1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com baixa concentração de </a:t>
            </a:r>
            <a:r>
              <a:rPr lang="pt-BR" altLang="pt-BR" sz="115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lumbricoides </a:t>
            </a:r>
            <a:r>
              <a:rPr lang="pt-BR" altLang="pt-BR" sz="1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(1,07 ovo/g ST), os trabalhadores rurais de pequenas propriedades estão muito vulneráveis a infecções para os padrões de risco da OMS (1,2 x10</a:t>
            </a:r>
            <a:r>
              <a:rPr lang="pt-BR" altLang="pt-BR" sz="115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-4</a:t>
            </a:r>
            <a:r>
              <a:rPr lang="pt-BR" altLang="pt-BR" sz="1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pt-BR" sz="11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pppa</a:t>
            </a:r>
            <a:r>
              <a:rPr lang="pt-BR" altLang="pt-BR" sz="1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sp>
        <p:nvSpPr>
          <p:cNvPr id="65" name="CaixaDeTexto 64">
            <a:extLst>
              <a:ext uri="{FF2B5EF4-FFF2-40B4-BE49-F238E27FC236}">
                <a16:creationId xmlns:a16="http://schemas.microsoft.com/office/drawing/2014/main" id="{277FA7E3-5BA4-6D2C-AD1D-DAD723B229D1}"/>
              </a:ext>
            </a:extLst>
          </p:cNvPr>
          <p:cNvSpPr txBox="1"/>
          <p:nvPr/>
        </p:nvSpPr>
        <p:spPr>
          <a:xfrm>
            <a:off x="8415955" y="1493219"/>
            <a:ext cx="3547283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  <a:tabLst>
                <a:tab pos="914400" algn="l"/>
              </a:tabLst>
            </a:pPr>
            <a:r>
              <a:rPr lang="pt-BR" sz="11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 elevado tempo de sobrevivência do microrganismo alvo (</a:t>
            </a:r>
            <a:r>
              <a:rPr lang="pt-BR" sz="115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A. Lumbricoides</a:t>
            </a:r>
            <a:r>
              <a:rPr lang="pt-BR" sz="11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pode ter levado a riscos anuais calculados elevados, já que a taxa de decaimento no solo foi desconsidera (Bastos et al., 2009). </a:t>
            </a:r>
          </a:p>
        </p:txBody>
      </p:sp>
      <p:sp>
        <p:nvSpPr>
          <p:cNvPr id="67" name="CaixaDeTexto 66">
            <a:extLst>
              <a:ext uri="{FF2B5EF4-FFF2-40B4-BE49-F238E27FC236}">
                <a16:creationId xmlns:a16="http://schemas.microsoft.com/office/drawing/2014/main" id="{0DD7EB51-03FF-98AF-F863-4EEE0CDC31FD}"/>
              </a:ext>
            </a:extLst>
          </p:cNvPr>
          <p:cNvSpPr txBox="1"/>
          <p:nvPr/>
        </p:nvSpPr>
        <p:spPr>
          <a:xfrm>
            <a:off x="8476926" y="6000866"/>
            <a:ext cx="3521974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300"/>
              </a:spcAft>
              <a:tabLst>
                <a:tab pos="914400" algn="l"/>
              </a:tabLst>
            </a:pPr>
            <a:r>
              <a:rPr lang="pt-PT" sz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Batista, LF, Souza, MAA (2020) Aptidão dos lodos gerados nas Estações de Tratamento de Esgotos no Distrito Federal para condicionamento, utilização e disposição final. Revista DAE, v. 68, n. 226, 179-195. 2020. </a:t>
            </a:r>
            <a:endParaRPr lang="pt-BR" sz="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62145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930</Words>
  <Application>Microsoft Office PowerPoint</Application>
  <PresentationFormat>Widescreen</PresentationFormat>
  <Paragraphs>59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Luiz Eduardo Silva Nunes</dc:creator>
  <cp:lastModifiedBy>Ivete  Vasconcelos Lopes Ferreira</cp:lastModifiedBy>
  <cp:revision>16</cp:revision>
  <dcterms:created xsi:type="dcterms:W3CDTF">2022-06-13T00:59:52Z</dcterms:created>
  <dcterms:modified xsi:type="dcterms:W3CDTF">2022-06-15T19:07:37Z</dcterms:modified>
</cp:coreProperties>
</file>