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73" autoAdjust="0"/>
    <p:restoredTop sz="94660"/>
  </p:normalViewPr>
  <p:slideViewPr>
    <p:cSldViewPr snapToGrid="0" showGuides="1">
      <p:cViewPr varScale="1">
        <p:scale>
          <a:sx n="27" d="100"/>
          <a:sy n="27" d="100"/>
        </p:scale>
        <p:origin x="76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1"/>
            </a:lvl1pPr>
          </a:lstStyle>
          <a:p>
            <a:r>
              <a:rPr lang="pt-BR"/>
              <a:t>Clique para editar o título Mestre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64" indent="0" algn="ctr">
              <a:buNone/>
              <a:defRPr sz="8400"/>
            </a:lvl2pPr>
            <a:lvl3pPr marL="3840528" indent="0" algn="ctr">
              <a:buNone/>
              <a:defRPr sz="7560"/>
            </a:lvl3pPr>
            <a:lvl4pPr marL="5760792" indent="0" algn="ctr">
              <a:buNone/>
              <a:defRPr sz="6720"/>
            </a:lvl4pPr>
            <a:lvl5pPr marL="7681056" indent="0" algn="ctr">
              <a:buNone/>
              <a:defRPr sz="6720"/>
            </a:lvl5pPr>
            <a:lvl6pPr marL="9601320" indent="0" algn="ctr">
              <a:buNone/>
              <a:defRPr sz="6720"/>
            </a:lvl6pPr>
            <a:lvl7pPr marL="11521584" indent="0" algn="ctr">
              <a:buNone/>
              <a:defRPr sz="6720"/>
            </a:lvl7pPr>
            <a:lvl8pPr marL="13441848" indent="0" algn="ctr">
              <a:buNone/>
              <a:defRPr sz="6720"/>
            </a:lvl8pPr>
            <a:lvl9pPr marL="15362112" indent="0" algn="ctr">
              <a:buNone/>
              <a:defRPr sz="672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B6CE5BB-303B-4890-B74F-AB556A791B90}" type="datetimeFigureOut">
              <a:rPr lang="pt-BR" smtClean="0"/>
              <a:t>15/06/2022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47232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B6CE5BB-303B-4890-B74F-AB556A791B90}" type="datetimeFigureOut">
              <a:rPr lang="pt-BR" smtClean="0"/>
              <a:t>15/06/2022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359685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79" y="1533525"/>
            <a:ext cx="11041380" cy="2440972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520439" y="1533525"/>
            <a:ext cx="32484060" cy="2440972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B6CE5BB-303B-4890-B74F-AB556A791B90}" type="datetimeFigureOut">
              <a:rPr lang="pt-BR" smtClean="0"/>
              <a:t>15/06/2022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23526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B6CE5BB-303B-4890-B74F-AB556A791B90}" type="datetimeFigureOut">
              <a:rPr lang="pt-BR" smtClean="0"/>
              <a:t>15/06/2022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181081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493772" y="7180903"/>
            <a:ext cx="44165520" cy="11981495"/>
          </a:xfrm>
        </p:spPr>
        <p:txBody>
          <a:bodyPr anchor="b"/>
          <a:lstStyle>
            <a:lvl1pPr>
              <a:defRPr sz="25201"/>
            </a:lvl1pPr>
          </a:lstStyle>
          <a:p>
            <a:r>
              <a:rPr lang="pt-BR"/>
              <a:t>Clique para editar o título Mestre</a:t>
            </a:r>
            <a:endParaRPr lang="en-US" dirty="0"/>
          </a:p>
        </p:txBody>
      </p:sp>
      <p:sp>
        <p:nvSpPr>
          <p:cNvPr id="3" name="Text Placeholder 2"/>
          <p:cNvSpPr>
            <a:spLocks noGrp="1"/>
          </p:cNvSpPr>
          <p:nvPr>
            <p:ph type="body" idx="1"/>
          </p:nvPr>
        </p:nvSpPr>
        <p:spPr>
          <a:xfrm>
            <a:off x="3493772" y="19275747"/>
            <a:ext cx="44165520" cy="6300785"/>
          </a:xfrm>
        </p:spPr>
        <p:txBody>
          <a:bodyPr/>
          <a:lstStyle>
            <a:lvl1pPr marL="0" indent="0">
              <a:buNone/>
              <a:defRPr sz="10080">
                <a:solidFill>
                  <a:schemeClr val="tx1">
                    <a:tint val="75000"/>
                  </a:schemeClr>
                </a:solidFill>
              </a:defRPr>
            </a:lvl1pPr>
            <a:lvl2pPr marL="1920264" indent="0">
              <a:buNone/>
              <a:defRPr sz="8400">
                <a:solidFill>
                  <a:schemeClr val="tx1">
                    <a:tint val="75000"/>
                  </a:schemeClr>
                </a:solidFill>
              </a:defRPr>
            </a:lvl2pPr>
            <a:lvl3pPr marL="3840528" indent="0">
              <a:buNone/>
              <a:defRPr sz="7560">
                <a:solidFill>
                  <a:schemeClr val="tx1">
                    <a:tint val="75000"/>
                  </a:schemeClr>
                </a:solidFill>
              </a:defRPr>
            </a:lvl3pPr>
            <a:lvl4pPr marL="5760792" indent="0">
              <a:buNone/>
              <a:defRPr sz="6720">
                <a:solidFill>
                  <a:schemeClr val="tx1">
                    <a:tint val="75000"/>
                  </a:schemeClr>
                </a:solidFill>
              </a:defRPr>
            </a:lvl4pPr>
            <a:lvl5pPr marL="7681056" indent="0">
              <a:buNone/>
              <a:defRPr sz="6720">
                <a:solidFill>
                  <a:schemeClr val="tx1">
                    <a:tint val="75000"/>
                  </a:schemeClr>
                </a:solidFill>
              </a:defRPr>
            </a:lvl5pPr>
            <a:lvl6pPr marL="9601320" indent="0">
              <a:buNone/>
              <a:defRPr sz="6720">
                <a:solidFill>
                  <a:schemeClr val="tx1">
                    <a:tint val="75000"/>
                  </a:schemeClr>
                </a:solidFill>
              </a:defRPr>
            </a:lvl6pPr>
            <a:lvl7pPr marL="11521584" indent="0">
              <a:buNone/>
              <a:defRPr sz="6720">
                <a:solidFill>
                  <a:schemeClr val="tx1">
                    <a:tint val="75000"/>
                  </a:schemeClr>
                </a:solidFill>
              </a:defRPr>
            </a:lvl7pPr>
            <a:lvl8pPr marL="13441848" indent="0">
              <a:buNone/>
              <a:defRPr sz="6720">
                <a:solidFill>
                  <a:schemeClr val="tx1">
                    <a:tint val="75000"/>
                  </a:schemeClr>
                </a:solidFill>
              </a:defRPr>
            </a:lvl8pPr>
            <a:lvl9pPr marL="15362112" indent="0">
              <a:buNone/>
              <a:defRPr sz="672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B6CE5BB-303B-4890-B74F-AB556A791B90}" type="datetimeFigureOut">
              <a:rPr lang="pt-BR" smtClean="0"/>
              <a:t>15/06/2022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33027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520441" y="7667625"/>
            <a:ext cx="21762720" cy="182756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5923241" y="7667625"/>
            <a:ext cx="21762720" cy="182756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B6CE5BB-303B-4890-B74F-AB556A791B90}" type="datetimeFigureOut">
              <a:rPr lang="pt-BR" smtClean="0"/>
              <a:t>15/06/2022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214030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8"/>
            <a:ext cx="44165520" cy="556736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527113" y="7060885"/>
            <a:ext cx="21662706" cy="3460430"/>
          </a:xfrm>
        </p:spPr>
        <p:txBody>
          <a:bodyPr anchor="b"/>
          <a:lstStyle>
            <a:lvl1pPr marL="0" indent="0">
              <a:buNone/>
              <a:defRPr sz="10080" b="1"/>
            </a:lvl1pPr>
            <a:lvl2pPr marL="1920264" indent="0">
              <a:buNone/>
              <a:defRPr sz="8400" b="1"/>
            </a:lvl2pPr>
            <a:lvl3pPr marL="3840528" indent="0">
              <a:buNone/>
              <a:defRPr sz="7560" b="1"/>
            </a:lvl3pPr>
            <a:lvl4pPr marL="5760792" indent="0">
              <a:buNone/>
              <a:defRPr sz="6720" b="1"/>
            </a:lvl4pPr>
            <a:lvl5pPr marL="7681056" indent="0">
              <a:buNone/>
              <a:defRPr sz="6720" b="1"/>
            </a:lvl5pPr>
            <a:lvl6pPr marL="9601320" indent="0">
              <a:buNone/>
              <a:defRPr sz="6720" b="1"/>
            </a:lvl6pPr>
            <a:lvl7pPr marL="11521584" indent="0">
              <a:buNone/>
              <a:defRPr sz="6720" b="1"/>
            </a:lvl7pPr>
            <a:lvl8pPr marL="13441848" indent="0">
              <a:buNone/>
              <a:defRPr sz="6720" b="1"/>
            </a:lvl8pPr>
            <a:lvl9pPr marL="15362112" indent="0">
              <a:buNone/>
              <a:defRPr sz="6720" b="1"/>
            </a:lvl9pPr>
          </a:lstStyle>
          <a:p>
            <a:pPr lvl="0"/>
            <a:r>
              <a:rPr lang="pt-BR"/>
              <a:t>Clique para editar os estilos de texto Mestres</a:t>
            </a:r>
          </a:p>
        </p:txBody>
      </p:sp>
      <p:sp>
        <p:nvSpPr>
          <p:cNvPr id="4" name="Content Placeholder 3"/>
          <p:cNvSpPr>
            <a:spLocks noGrp="1"/>
          </p:cNvSpPr>
          <p:nvPr>
            <p:ph sz="half" idx="2"/>
          </p:nvPr>
        </p:nvSpPr>
        <p:spPr>
          <a:xfrm>
            <a:off x="3527113" y="10521315"/>
            <a:ext cx="21662706" cy="1547527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5923239" y="7060885"/>
            <a:ext cx="21769390" cy="3460430"/>
          </a:xfrm>
        </p:spPr>
        <p:txBody>
          <a:bodyPr anchor="b"/>
          <a:lstStyle>
            <a:lvl1pPr marL="0" indent="0">
              <a:buNone/>
              <a:defRPr sz="10080" b="1"/>
            </a:lvl1pPr>
            <a:lvl2pPr marL="1920264" indent="0">
              <a:buNone/>
              <a:defRPr sz="8400" b="1"/>
            </a:lvl2pPr>
            <a:lvl3pPr marL="3840528" indent="0">
              <a:buNone/>
              <a:defRPr sz="7560" b="1"/>
            </a:lvl3pPr>
            <a:lvl4pPr marL="5760792" indent="0">
              <a:buNone/>
              <a:defRPr sz="6720" b="1"/>
            </a:lvl4pPr>
            <a:lvl5pPr marL="7681056" indent="0">
              <a:buNone/>
              <a:defRPr sz="6720" b="1"/>
            </a:lvl5pPr>
            <a:lvl6pPr marL="9601320" indent="0">
              <a:buNone/>
              <a:defRPr sz="6720" b="1"/>
            </a:lvl6pPr>
            <a:lvl7pPr marL="11521584" indent="0">
              <a:buNone/>
              <a:defRPr sz="6720" b="1"/>
            </a:lvl7pPr>
            <a:lvl8pPr marL="13441848" indent="0">
              <a:buNone/>
              <a:defRPr sz="6720" b="1"/>
            </a:lvl8pPr>
            <a:lvl9pPr marL="15362112" indent="0">
              <a:buNone/>
              <a:defRPr sz="6720" b="1"/>
            </a:lvl9pPr>
          </a:lstStyle>
          <a:p>
            <a:pPr lvl="0"/>
            <a:r>
              <a:rPr lang="pt-BR"/>
              <a:t>Clique para editar os estilos de texto Mestres</a:t>
            </a:r>
          </a:p>
        </p:txBody>
      </p:sp>
      <p:sp>
        <p:nvSpPr>
          <p:cNvPr id="6" name="Content Placeholder 5"/>
          <p:cNvSpPr>
            <a:spLocks noGrp="1"/>
          </p:cNvSpPr>
          <p:nvPr>
            <p:ph sz="quarter" idx="4"/>
          </p:nvPr>
        </p:nvSpPr>
        <p:spPr>
          <a:xfrm>
            <a:off x="25923239" y="10521315"/>
            <a:ext cx="21769390" cy="1547527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B6CE5BB-303B-4890-B74F-AB556A791B90}" type="datetimeFigureOut">
              <a:rPr lang="pt-BR" smtClean="0"/>
              <a:t>15/06/2022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232722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B6CE5BB-303B-4890-B74F-AB556A791B90}" type="datetimeFigureOut">
              <a:rPr lang="pt-BR" smtClean="0"/>
              <a:t>15/06/2022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142455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E5BB-303B-4890-B74F-AB556A791B90}" type="datetimeFigureOut">
              <a:rPr lang="pt-BR" smtClean="0"/>
              <a:t>15/06/2022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61488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527113" y="1920240"/>
            <a:ext cx="16515396" cy="6720840"/>
          </a:xfrm>
        </p:spPr>
        <p:txBody>
          <a:bodyPr anchor="b"/>
          <a:lstStyle>
            <a:lvl1pPr>
              <a:defRPr sz="13440"/>
            </a:lvl1pPr>
          </a:lstStyle>
          <a:p>
            <a:r>
              <a:rPr lang="pt-BR"/>
              <a:t>Clique para editar o título Mestre</a:t>
            </a:r>
            <a:endParaRPr lang="en-US" dirty="0"/>
          </a:p>
        </p:txBody>
      </p:sp>
      <p:sp>
        <p:nvSpPr>
          <p:cNvPr id="3" name="Content Placeholder 2"/>
          <p:cNvSpPr>
            <a:spLocks noGrp="1"/>
          </p:cNvSpPr>
          <p:nvPr>
            <p:ph idx="1"/>
          </p:nvPr>
        </p:nvSpPr>
        <p:spPr>
          <a:xfrm>
            <a:off x="21769391" y="4147188"/>
            <a:ext cx="25923241"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527113" y="8641080"/>
            <a:ext cx="16515396" cy="16008670"/>
          </a:xfrm>
        </p:spPr>
        <p:txBody>
          <a:bodyPr/>
          <a:lstStyle>
            <a:lvl1pPr marL="0" indent="0">
              <a:buNone/>
              <a:defRPr sz="6720"/>
            </a:lvl1pPr>
            <a:lvl2pPr marL="1920264" indent="0">
              <a:buNone/>
              <a:defRPr sz="5880"/>
            </a:lvl2pPr>
            <a:lvl3pPr marL="3840528" indent="0">
              <a:buNone/>
              <a:defRPr sz="5040"/>
            </a:lvl3pPr>
            <a:lvl4pPr marL="5760792" indent="0">
              <a:buNone/>
              <a:defRPr sz="4200"/>
            </a:lvl4pPr>
            <a:lvl5pPr marL="7681056" indent="0">
              <a:buNone/>
              <a:defRPr sz="4200"/>
            </a:lvl5pPr>
            <a:lvl6pPr marL="9601320" indent="0">
              <a:buNone/>
              <a:defRPr sz="4200"/>
            </a:lvl6pPr>
            <a:lvl7pPr marL="11521584" indent="0">
              <a:buNone/>
              <a:defRPr sz="4200"/>
            </a:lvl7pPr>
            <a:lvl8pPr marL="13441848" indent="0">
              <a:buNone/>
              <a:defRPr sz="4200"/>
            </a:lvl8pPr>
            <a:lvl9pPr marL="15362112" indent="0">
              <a:buNone/>
              <a:defRPr sz="42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B6CE5BB-303B-4890-B74F-AB556A791B90}" type="datetimeFigureOut">
              <a:rPr lang="pt-BR" smtClean="0"/>
              <a:t>15/06/2022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205129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527113" y="1920240"/>
            <a:ext cx="16515396" cy="6720840"/>
          </a:xfrm>
        </p:spPr>
        <p:txBody>
          <a:bodyPr anchor="b"/>
          <a:lstStyle>
            <a:lvl1pPr>
              <a:defRPr sz="1344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1769391" y="4147188"/>
            <a:ext cx="25923241" cy="20469225"/>
          </a:xfrm>
        </p:spPr>
        <p:txBody>
          <a:bodyPr anchor="t"/>
          <a:lstStyle>
            <a:lvl1pPr marL="0" indent="0">
              <a:buNone/>
              <a:defRPr sz="13440"/>
            </a:lvl1pPr>
            <a:lvl2pPr marL="1920264" indent="0">
              <a:buNone/>
              <a:defRPr sz="11760"/>
            </a:lvl2pPr>
            <a:lvl3pPr marL="3840528" indent="0">
              <a:buNone/>
              <a:defRPr sz="10080"/>
            </a:lvl3pPr>
            <a:lvl4pPr marL="5760792" indent="0">
              <a:buNone/>
              <a:defRPr sz="8400"/>
            </a:lvl4pPr>
            <a:lvl5pPr marL="7681056" indent="0">
              <a:buNone/>
              <a:defRPr sz="8400"/>
            </a:lvl5pPr>
            <a:lvl6pPr marL="9601320" indent="0">
              <a:buNone/>
              <a:defRPr sz="8400"/>
            </a:lvl6pPr>
            <a:lvl7pPr marL="11521584" indent="0">
              <a:buNone/>
              <a:defRPr sz="8400"/>
            </a:lvl7pPr>
            <a:lvl8pPr marL="13441848" indent="0">
              <a:buNone/>
              <a:defRPr sz="8400"/>
            </a:lvl8pPr>
            <a:lvl9pPr marL="15362112" indent="0">
              <a:buNone/>
              <a:defRPr sz="8400"/>
            </a:lvl9pPr>
          </a:lstStyle>
          <a:p>
            <a:r>
              <a:rPr lang="pt-BR"/>
              <a:t>Clique no ícone para adicionar uma imagem</a:t>
            </a:r>
            <a:endParaRPr lang="en-US" dirty="0"/>
          </a:p>
        </p:txBody>
      </p:sp>
      <p:sp>
        <p:nvSpPr>
          <p:cNvPr id="4" name="Text Placeholder 3"/>
          <p:cNvSpPr>
            <a:spLocks noGrp="1"/>
          </p:cNvSpPr>
          <p:nvPr>
            <p:ph type="body" sz="half" idx="2"/>
          </p:nvPr>
        </p:nvSpPr>
        <p:spPr>
          <a:xfrm>
            <a:off x="3527113" y="8641080"/>
            <a:ext cx="16515396" cy="16008670"/>
          </a:xfrm>
        </p:spPr>
        <p:txBody>
          <a:bodyPr/>
          <a:lstStyle>
            <a:lvl1pPr marL="0" indent="0">
              <a:buNone/>
              <a:defRPr sz="6720"/>
            </a:lvl1pPr>
            <a:lvl2pPr marL="1920264" indent="0">
              <a:buNone/>
              <a:defRPr sz="5880"/>
            </a:lvl2pPr>
            <a:lvl3pPr marL="3840528" indent="0">
              <a:buNone/>
              <a:defRPr sz="5040"/>
            </a:lvl3pPr>
            <a:lvl4pPr marL="5760792" indent="0">
              <a:buNone/>
              <a:defRPr sz="4200"/>
            </a:lvl4pPr>
            <a:lvl5pPr marL="7681056" indent="0">
              <a:buNone/>
              <a:defRPr sz="4200"/>
            </a:lvl5pPr>
            <a:lvl6pPr marL="9601320" indent="0">
              <a:buNone/>
              <a:defRPr sz="4200"/>
            </a:lvl6pPr>
            <a:lvl7pPr marL="11521584" indent="0">
              <a:buNone/>
              <a:defRPr sz="4200"/>
            </a:lvl7pPr>
            <a:lvl8pPr marL="13441848" indent="0">
              <a:buNone/>
              <a:defRPr sz="4200"/>
            </a:lvl8pPr>
            <a:lvl9pPr marL="15362112" indent="0">
              <a:buNone/>
              <a:defRPr sz="42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B6CE5BB-303B-4890-B74F-AB556A791B90}" type="datetimeFigureOut">
              <a:rPr lang="pt-BR" smtClean="0"/>
              <a:t>15/06/2022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0C47FC3-7578-4880-81F6-41BE75A4A9A3}" type="slidenum">
              <a:rPr lang="pt-BR" smtClean="0"/>
              <a:t>‹nº›</a:t>
            </a:fld>
            <a:endParaRPr lang="pt-BR"/>
          </a:p>
        </p:txBody>
      </p:sp>
    </p:spTree>
    <p:extLst>
      <p:ext uri="{BB962C8B-B14F-4D97-AF65-F5344CB8AC3E}">
        <p14:creationId xmlns:p14="http://schemas.microsoft.com/office/powerpoint/2010/main" val="396903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2" y="1533528"/>
            <a:ext cx="44165520" cy="55673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520442" y="7667625"/>
            <a:ext cx="44165520" cy="1827562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520441" y="26696673"/>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9B6CE5BB-303B-4890-B74F-AB556A791B90}" type="datetimeFigureOut">
              <a:rPr lang="pt-BR" smtClean="0"/>
              <a:t>15/06/2022</a:t>
            </a:fld>
            <a:endParaRPr lang="pt-BR"/>
          </a:p>
        </p:txBody>
      </p:sp>
      <p:sp>
        <p:nvSpPr>
          <p:cNvPr id="5" name="Footer Placeholder 4"/>
          <p:cNvSpPr>
            <a:spLocks noGrp="1"/>
          </p:cNvSpPr>
          <p:nvPr>
            <p:ph type="ftr" sz="quarter" idx="3"/>
          </p:nvPr>
        </p:nvSpPr>
        <p:spPr>
          <a:xfrm>
            <a:off x="16962122" y="26696673"/>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36164521" y="26696673"/>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80C47FC3-7578-4880-81F6-41BE75A4A9A3}" type="slidenum">
              <a:rPr lang="pt-BR" smtClean="0"/>
              <a:t>‹nº›</a:t>
            </a:fld>
            <a:endParaRPr lang="pt-BR"/>
          </a:p>
        </p:txBody>
      </p:sp>
    </p:spTree>
    <p:extLst>
      <p:ext uri="{BB962C8B-B14F-4D97-AF65-F5344CB8AC3E}">
        <p14:creationId xmlns:p14="http://schemas.microsoft.com/office/powerpoint/2010/main" val="7628761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528"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32" indent="-960132" algn="l" defTabSz="3840528"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96" indent="-960132" algn="l" defTabSz="3840528"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60" indent="-960132" algn="l" defTabSz="3840528"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924" indent="-960132" algn="l" defTabSz="3840528"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188" indent="-960132" algn="l" defTabSz="3840528"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452" indent="-960132" algn="l" defTabSz="3840528"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716" indent="-960132" algn="l" defTabSz="3840528"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980" indent="-960132" algn="l" defTabSz="3840528"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244" indent="-960132" algn="l" defTabSz="3840528"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528" rtl="0" eaLnBrk="1" latinLnBrk="0" hangingPunct="1">
        <a:defRPr sz="7560" kern="1200">
          <a:solidFill>
            <a:schemeClr val="tx1"/>
          </a:solidFill>
          <a:latin typeface="+mn-lt"/>
          <a:ea typeface="+mn-ea"/>
          <a:cs typeface="+mn-cs"/>
        </a:defRPr>
      </a:lvl1pPr>
      <a:lvl2pPr marL="1920264" algn="l" defTabSz="3840528" rtl="0" eaLnBrk="1" latinLnBrk="0" hangingPunct="1">
        <a:defRPr sz="7560" kern="1200">
          <a:solidFill>
            <a:schemeClr val="tx1"/>
          </a:solidFill>
          <a:latin typeface="+mn-lt"/>
          <a:ea typeface="+mn-ea"/>
          <a:cs typeface="+mn-cs"/>
        </a:defRPr>
      </a:lvl2pPr>
      <a:lvl3pPr marL="3840528" algn="l" defTabSz="3840528" rtl="0" eaLnBrk="1" latinLnBrk="0" hangingPunct="1">
        <a:defRPr sz="7560" kern="1200">
          <a:solidFill>
            <a:schemeClr val="tx1"/>
          </a:solidFill>
          <a:latin typeface="+mn-lt"/>
          <a:ea typeface="+mn-ea"/>
          <a:cs typeface="+mn-cs"/>
        </a:defRPr>
      </a:lvl3pPr>
      <a:lvl4pPr marL="5760792" algn="l" defTabSz="3840528" rtl="0" eaLnBrk="1" latinLnBrk="0" hangingPunct="1">
        <a:defRPr sz="7560" kern="1200">
          <a:solidFill>
            <a:schemeClr val="tx1"/>
          </a:solidFill>
          <a:latin typeface="+mn-lt"/>
          <a:ea typeface="+mn-ea"/>
          <a:cs typeface="+mn-cs"/>
        </a:defRPr>
      </a:lvl4pPr>
      <a:lvl5pPr marL="7681056" algn="l" defTabSz="3840528" rtl="0" eaLnBrk="1" latinLnBrk="0" hangingPunct="1">
        <a:defRPr sz="7560" kern="1200">
          <a:solidFill>
            <a:schemeClr val="tx1"/>
          </a:solidFill>
          <a:latin typeface="+mn-lt"/>
          <a:ea typeface="+mn-ea"/>
          <a:cs typeface="+mn-cs"/>
        </a:defRPr>
      </a:lvl5pPr>
      <a:lvl6pPr marL="9601320" algn="l" defTabSz="3840528" rtl="0" eaLnBrk="1" latinLnBrk="0" hangingPunct="1">
        <a:defRPr sz="7560" kern="1200">
          <a:solidFill>
            <a:schemeClr val="tx1"/>
          </a:solidFill>
          <a:latin typeface="+mn-lt"/>
          <a:ea typeface="+mn-ea"/>
          <a:cs typeface="+mn-cs"/>
        </a:defRPr>
      </a:lvl6pPr>
      <a:lvl7pPr marL="11521584" algn="l" defTabSz="3840528" rtl="0" eaLnBrk="1" latinLnBrk="0" hangingPunct="1">
        <a:defRPr sz="7560" kern="1200">
          <a:solidFill>
            <a:schemeClr val="tx1"/>
          </a:solidFill>
          <a:latin typeface="+mn-lt"/>
          <a:ea typeface="+mn-ea"/>
          <a:cs typeface="+mn-cs"/>
        </a:defRPr>
      </a:lvl7pPr>
      <a:lvl8pPr marL="13441848" algn="l" defTabSz="3840528" rtl="0" eaLnBrk="1" latinLnBrk="0" hangingPunct="1">
        <a:defRPr sz="7560" kern="1200">
          <a:solidFill>
            <a:schemeClr val="tx1"/>
          </a:solidFill>
          <a:latin typeface="+mn-lt"/>
          <a:ea typeface="+mn-ea"/>
          <a:cs typeface="+mn-cs"/>
        </a:defRPr>
      </a:lvl8pPr>
      <a:lvl9pPr marL="15362112" algn="l" defTabSz="3840528"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2AFF6D2E-278E-81FB-1EDB-F7C43410B91E}"/>
              </a:ext>
            </a:extLst>
          </p:cNvPr>
          <p:cNvSpPr txBox="1"/>
          <p:nvPr/>
        </p:nvSpPr>
        <p:spPr>
          <a:xfrm>
            <a:off x="16755907" y="27929370"/>
            <a:ext cx="6110515" cy="498663"/>
          </a:xfrm>
          <a:prstGeom prst="rect">
            <a:avLst/>
          </a:prstGeom>
          <a:noFill/>
        </p:spPr>
        <p:txBody>
          <a:bodyPr wrap="square" rtlCol="0">
            <a:spAutoFit/>
          </a:bodyPr>
          <a:lstStyle/>
          <a:p>
            <a:pPr>
              <a:lnSpc>
                <a:spcPct val="150000"/>
              </a:lnSpc>
            </a:pPr>
            <a:r>
              <a:rPr lang="pt-BR" sz="2000" dirty="0">
                <a:latin typeface="Times New Roman" panose="02020603050405020304" pitchFamily="18" charset="0"/>
                <a:cs typeface="Times New Roman" panose="02020603050405020304" pitchFamily="18" charset="0"/>
              </a:rPr>
              <a:t>Figura 02. Mapa de Uso da Terra e Cobertura Vegetal</a:t>
            </a:r>
          </a:p>
        </p:txBody>
      </p:sp>
      <p:sp>
        <p:nvSpPr>
          <p:cNvPr id="20" name="Título 1">
            <a:extLst>
              <a:ext uri="{FF2B5EF4-FFF2-40B4-BE49-F238E27FC236}">
                <a16:creationId xmlns:a16="http://schemas.microsoft.com/office/drawing/2014/main" id="{682FE1BE-36F4-322B-EA19-9FEA7C83FAD3}"/>
              </a:ext>
            </a:extLst>
          </p:cNvPr>
          <p:cNvSpPr txBox="1">
            <a:spLocks/>
          </p:cNvSpPr>
          <p:nvPr/>
        </p:nvSpPr>
        <p:spPr>
          <a:xfrm>
            <a:off x="1294923" y="565396"/>
            <a:ext cx="48616553" cy="1272632"/>
          </a:xfrm>
          <a:prstGeom prst="rect">
            <a:avLst/>
          </a:prstGeom>
          <a:noFill/>
        </p:spPr>
        <p:txBody>
          <a:bodyPr>
            <a:noAutofit/>
          </a:bodyPr>
          <a:lstStyle>
            <a:lvl1pPr algn="l" defTabSz="2429927" rtl="0" eaLnBrk="1" latinLnBrk="0" hangingPunct="1">
              <a:lnSpc>
                <a:spcPct val="90000"/>
              </a:lnSpc>
              <a:spcBef>
                <a:spcPct val="0"/>
              </a:spcBef>
              <a:buNone/>
              <a:defRPr sz="11693" kern="1200">
                <a:solidFill>
                  <a:schemeClr val="tx1"/>
                </a:solidFill>
                <a:latin typeface="+mj-lt"/>
                <a:ea typeface="+mj-ea"/>
                <a:cs typeface="+mj-cs"/>
              </a:defRPr>
            </a:lvl1pPr>
          </a:lstStyle>
          <a:p>
            <a:pPr algn="ctr"/>
            <a:r>
              <a:rPr lang="pt-BR" sz="4500" b="1" dirty="0">
                <a:latin typeface="Times New Roman" panose="02020603050405020304" pitchFamily="18" charset="0"/>
                <a:cs typeface="Times New Roman" panose="02020603050405020304" pitchFamily="18" charset="0"/>
              </a:rPr>
              <a:t>GOVERNANÇA E GESTÃO DE RECURSOS HÍDRICOS: INFLUÊNCIA DO USO DA TERRA NA BACIA HIDROGRÁFICA DA CIDADE DE SÃO GABRIEL DA CACHOEIRA – AM</a:t>
            </a:r>
          </a:p>
        </p:txBody>
      </p:sp>
      <p:sp>
        <p:nvSpPr>
          <p:cNvPr id="21" name="Subtítulo 2">
            <a:extLst>
              <a:ext uri="{FF2B5EF4-FFF2-40B4-BE49-F238E27FC236}">
                <a16:creationId xmlns:a16="http://schemas.microsoft.com/office/drawing/2014/main" id="{EE46936C-8B6D-C47C-4B0D-DEC1B53E850E}"/>
              </a:ext>
            </a:extLst>
          </p:cNvPr>
          <p:cNvSpPr txBox="1">
            <a:spLocks/>
          </p:cNvSpPr>
          <p:nvPr/>
        </p:nvSpPr>
        <p:spPr>
          <a:xfrm>
            <a:off x="1294923" y="2062864"/>
            <a:ext cx="48616552" cy="2000472"/>
          </a:xfrm>
          <a:prstGeom prst="rect">
            <a:avLst/>
          </a:prstGeom>
          <a:noFill/>
        </p:spPr>
        <p:txBody>
          <a:bodyPr anchor="ctr">
            <a:noAutofit/>
          </a:bodyPr>
          <a:lstStyle>
            <a:lvl1pPr marL="607482" indent="-607482" algn="l" defTabSz="2429927" rtl="0" eaLnBrk="1" latinLnBrk="0" hangingPunct="1">
              <a:lnSpc>
                <a:spcPct val="90000"/>
              </a:lnSpc>
              <a:spcBef>
                <a:spcPts val="2657"/>
              </a:spcBef>
              <a:buFont typeface="Arial" panose="020B0604020202020204" pitchFamily="34" charset="0"/>
              <a:buChar char="•"/>
              <a:defRPr sz="7441" kern="1200">
                <a:solidFill>
                  <a:schemeClr val="tx1"/>
                </a:solidFill>
                <a:latin typeface="+mn-lt"/>
                <a:ea typeface="+mn-ea"/>
                <a:cs typeface="+mn-cs"/>
              </a:defRPr>
            </a:lvl1pPr>
            <a:lvl2pPr marL="1822445" indent="-607482" algn="l" defTabSz="2429927" rtl="0" eaLnBrk="1" latinLnBrk="0" hangingPunct="1">
              <a:lnSpc>
                <a:spcPct val="90000"/>
              </a:lnSpc>
              <a:spcBef>
                <a:spcPts val="1329"/>
              </a:spcBef>
              <a:buFont typeface="Arial" panose="020B0604020202020204" pitchFamily="34" charset="0"/>
              <a:buChar char="•"/>
              <a:defRPr sz="6378" kern="1200">
                <a:solidFill>
                  <a:schemeClr val="tx1"/>
                </a:solidFill>
                <a:latin typeface="+mn-lt"/>
                <a:ea typeface="+mn-ea"/>
                <a:cs typeface="+mn-cs"/>
              </a:defRPr>
            </a:lvl2pPr>
            <a:lvl3pPr marL="3037408" indent="-607482" algn="l" defTabSz="2429927" rtl="0" eaLnBrk="1" latinLnBrk="0" hangingPunct="1">
              <a:lnSpc>
                <a:spcPct val="90000"/>
              </a:lnSpc>
              <a:spcBef>
                <a:spcPts val="1329"/>
              </a:spcBef>
              <a:buFont typeface="Arial" panose="020B0604020202020204" pitchFamily="34" charset="0"/>
              <a:buChar char="•"/>
              <a:defRPr sz="5315" kern="1200">
                <a:solidFill>
                  <a:schemeClr val="tx1"/>
                </a:solidFill>
                <a:latin typeface="+mn-lt"/>
                <a:ea typeface="+mn-ea"/>
                <a:cs typeface="+mn-cs"/>
              </a:defRPr>
            </a:lvl3pPr>
            <a:lvl4pPr marL="425237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4pPr>
            <a:lvl5pPr marL="546733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5pPr>
            <a:lvl6pPr marL="668229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6pPr>
            <a:lvl7pPr marL="789726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7pPr>
            <a:lvl8pPr marL="911222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8pPr>
            <a:lvl9pPr marL="1032718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9pPr>
          </a:lstStyle>
          <a:p>
            <a:pPr marL="0" algn="ctr">
              <a:lnSpc>
                <a:spcPct val="120000"/>
              </a:lnSpc>
              <a:spcBef>
                <a:spcPts val="800"/>
              </a:spcBef>
              <a:spcAft>
                <a:spcPts val="800"/>
              </a:spcAft>
              <a:buNone/>
            </a:pPr>
            <a:r>
              <a:rPr lang="pt-BR" sz="4000" i="1" dirty="0" err="1">
                <a:latin typeface="Times New Roman" panose="02020603050405020304" pitchFamily="18" charset="0"/>
                <a:cs typeface="Times New Roman" panose="02020603050405020304" pitchFamily="18" charset="0"/>
              </a:rPr>
              <a:t>Luam</a:t>
            </a:r>
            <a:r>
              <a:rPr lang="pt-BR" sz="4000" i="1" dirty="0">
                <a:latin typeface="Times New Roman" panose="02020603050405020304" pitchFamily="18" charset="0"/>
                <a:cs typeface="Times New Roman" panose="02020603050405020304" pitchFamily="18" charset="0"/>
              </a:rPr>
              <a:t> DA CONCEIÇÃO DA SILVA¹, Michelle MENDONÇA DE AGUIAR OLIVEIRA², Flávio WACHHOLZ³</a:t>
            </a:r>
          </a:p>
          <a:p>
            <a:pPr marL="0" algn="ctr">
              <a:lnSpc>
                <a:spcPct val="120000"/>
              </a:lnSpc>
              <a:spcBef>
                <a:spcPts val="800"/>
              </a:spcBef>
              <a:spcAft>
                <a:spcPts val="800"/>
              </a:spcAft>
              <a:buNone/>
            </a:pPr>
            <a:r>
              <a:rPr lang="pt-BR" sz="3000" i="1" dirty="0">
                <a:latin typeface="Times New Roman" panose="02020603050405020304" pitchFamily="18" charset="0"/>
                <a:cs typeface="Times New Roman" panose="02020603050405020304" pitchFamily="18" charset="0"/>
              </a:rPr>
              <a:t>1. Universidade do Estado do Amazonas – UEA, Manaus – AM, Brasil, ldcs.mgr21@uea.edu.br 1</a:t>
            </a:r>
          </a:p>
          <a:p>
            <a:pPr marL="0" algn="ctr">
              <a:lnSpc>
                <a:spcPct val="120000"/>
              </a:lnSpc>
              <a:spcBef>
                <a:spcPts val="800"/>
              </a:spcBef>
              <a:spcAft>
                <a:spcPts val="800"/>
              </a:spcAft>
              <a:buNone/>
            </a:pPr>
            <a:r>
              <a:rPr lang="pt-BR" sz="3000" i="1" dirty="0">
                <a:latin typeface="Times New Roman" panose="02020603050405020304" pitchFamily="18" charset="0"/>
                <a:cs typeface="Times New Roman" panose="02020603050405020304" pitchFamily="18" charset="0"/>
              </a:rPr>
              <a:t>2. Universidade do Estado do Amazonas – UEA, Manaus – AM, Brasil, mmdao.mgr21@uea.edu.br 2</a:t>
            </a:r>
          </a:p>
          <a:p>
            <a:pPr marL="0" algn="ctr">
              <a:lnSpc>
                <a:spcPct val="120000"/>
              </a:lnSpc>
              <a:spcBef>
                <a:spcPts val="800"/>
              </a:spcBef>
              <a:spcAft>
                <a:spcPts val="800"/>
              </a:spcAft>
              <a:buNone/>
            </a:pPr>
            <a:r>
              <a:rPr lang="pt-BR" sz="3000" i="1" dirty="0">
                <a:latin typeface="Times New Roman" panose="02020603050405020304" pitchFamily="18" charset="0"/>
                <a:cs typeface="Times New Roman" panose="02020603050405020304" pitchFamily="18" charset="0"/>
              </a:rPr>
              <a:t>3. Universidade do Estado do Amazonas – UEA, Manaus –AM, Brasil, fwalemao@gmail.com 3</a:t>
            </a:r>
          </a:p>
        </p:txBody>
      </p:sp>
      <p:cxnSp>
        <p:nvCxnSpPr>
          <p:cNvPr id="22" name="Conector Reto 2">
            <a:extLst>
              <a:ext uri="{FF2B5EF4-FFF2-40B4-BE49-F238E27FC236}">
                <a16:creationId xmlns:a16="http://schemas.microsoft.com/office/drawing/2014/main" id="{6D6BA8B2-CC98-5FDE-527F-953B78FAB980}"/>
              </a:ext>
            </a:extLst>
          </p:cNvPr>
          <p:cNvCxnSpPr>
            <a:cxnSpLocks/>
          </p:cNvCxnSpPr>
          <p:nvPr/>
        </p:nvCxnSpPr>
        <p:spPr>
          <a:xfrm>
            <a:off x="1456721" y="4845878"/>
            <a:ext cx="48694203"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DeTexto 23">
            <a:extLst>
              <a:ext uri="{FF2B5EF4-FFF2-40B4-BE49-F238E27FC236}">
                <a16:creationId xmlns:a16="http://schemas.microsoft.com/office/drawing/2014/main" id="{E55DAC61-E438-CA52-5BC7-5A9D2ADF1647}"/>
              </a:ext>
            </a:extLst>
          </p:cNvPr>
          <p:cNvSpPr txBox="1"/>
          <p:nvPr/>
        </p:nvSpPr>
        <p:spPr>
          <a:xfrm>
            <a:off x="1456721" y="4946893"/>
            <a:ext cx="11678400" cy="8017579"/>
          </a:xfrm>
          <a:prstGeom prst="rect">
            <a:avLst/>
          </a:prstGeom>
          <a:noFill/>
        </p:spPr>
        <p:txBody>
          <a:bodyPr wrap="square" rtlCol="0">
            <a:spAutoFit/>
          </a:bodyPr>
          <a:lstStyle/>
          <a:p>
            <a:pPr marL="514356" indent="-514356">
              <a:buAutoNum type="arabicPeriod"/>
            </a:pPr>
            <a:r>
              <a:rPr lang="pt-BR" sz="3000" b="1" dirty="0">
                <a:latin typeface="Times New Roman" panose="02020603050405020304" pitchFamily="18" charset="0"/>
                <a:cs typeface="Times New Roman" panose="02020603050405020304" pitchFamily="18" charset="0"/>
              </a:rPr>
              <a:t>INTRODUÇÃO</a:t>
            </a:r>
          </a:p>
          <a:p>
            <a:pPr marL="124462" marR="79376" algn="just">
              <a:spcBef>
                <a:spcPts val="605"/>
              </a:spcBef>
            </a:pPr>
            <a:r>
              <a:rPr lang="pt-BR" sz="3000" dirty="0">
                <a:latin typeface="Times New Roman" panose="02020603050405020304" pitchFamily="18" charset="0"/>
                <a:ea typeface="Times New Roman" panose="02020603050405020304" pitchFamily="18" charset="0"/>
              </a:rPr>
              <a:t>Segundo Tundisi (2016), a governança e a gestão das águas, é, consequentemente, de grande relevância no desenvolvimento territorial e econômico, tornando-se um componente estratégico essencial no que tange a gestão dos recursos hídricos. Conforme a economia das sociedades se desenvolve, maior a necessidade de uma gestão eficiente e participativa, de maneira a auxiliar no gerenciamento da escassez ou estresse hídrico, coordenar a demanda e ratear os usos múltiplos. Diante deste cenário, a Política Nacional dos Recursos Hídricos, criada pela lei n° 9.433/97, conhecida como Lei das águas, tem como principais objetivos assegurar a disponibilidade hídrica as futuras gerações, em padrões de qualidade e quantidade adequados aos respectivos usos e utilização racional dos recursos hídricos com vistas ao desenvolvimento sustentável (BRASIL, 1997). Neste contexto, o presente trabalho tem como objetivo verificar os conflitos/problemas oriundos do Uso da Terra e Cobertura Vegetal na Bacia Hidrográfica, relacionados a gestão de corpos hídricos no Município São Gabriel da Cachoeira – AM.</a:t>
            </a:r>
            <a:endParaRPr lang="pt-BR" sz="3000" b="1" dirty="0">
              <a:latin typeface="Times New Roman" panose="02020603050405020304" pitchFamily="18" charset="0"/>
              <a:cs typeface="Times New Roman" panose="02020603050405020304" pitchFamily="18" charset="0"/>
            </a:endParaRPr>
          </a:p>
        </p:txBody>
      </p:sp>
      <p:sp>
        <p:nvSpPr>
          <p:cNvPr id="40" name="CaixaDeTexto 39">
            <a:extLst>
              <a:ext uri="{FF2B5EF4-FFF2-40B4-BE49-F238E27FC236}">
                <a16:creationId xmlns:a16="http://schemas.microsoft.com/office/drawing/2014/main" id="{A538641E-A205-4361-98BE-C49F2777B48F}"/>
              </a:ext>
            </a:extLst>
          </p:cNvPr>
          <p:cNvSpPr txBox="1"/>
          <p:nvPr/>
        </p:nvSpPr>
        <p:spPr>
          <a:xfrm>
            <a:off x="1690525" y="26891592"/>
            <a:ext cx="11321237" cy="677108"/>
          </a:xfrm>
          <a:prstGeom prst="rect">
            <a:avLst/>
          </a:prstGeom>
          <a:noFill/>
        </p:spPr>
        <p:txBody>
          <a:bodyPr wrap="square">
            <a:spAutoFit/>
          </a:bodyPr>
          <a:lstStyle/>
          <a:p>
            <a:r>
              <a:rPr lang="pt-PT" sz="3800" dirty="0">
                <a:latin typeface="Times New Roman" panose="02020603050405020304" pitchFamily="18" charset="0"/>
                <a:ea typeface="Times New Roman" panose="02020603050405020304" pitchFamily="18" charset="0"/>
              </a:rPr>
              <a:t>Fig. 1. Localização da comunidade Nova Esperança</a:t>
            </a:r>
            <a:endParaRPr lang="pt-BR" sz="3800" dirty="0"/>
          </a:p>
        </p:txBody>
      </p:sp>
      <p:sp>
        <p:nvSpPr>
          <p:cNvPr id="41" name="CaixaDeTexto 40">
            <a:extLst>
              <a:ext uri="{FF2B5EF4-FFF2-40B4-BE49-F238E27FC236}">
                <a16:creationId xmlns:a16="http://schemas.microsoft.com/office/drawing/2014/main" id="{C386F98C-AD0A-F0BE-89A5-BDCFD2FC3A60}"/>
              </a:ext>
            </a:extLst>
          </p:cNvPr>
          <p:cNvSpPr txBox="1"/>
          <p:nvPr/>
        </p:nvSpPr>
        <p:spPr>
          <a:xfrm>
            <a:off x="14084261" y="5037661"/>
            <a:ext cx="11453808" cy="13018949"/>
          </a:xfrm>
          <a:prstGeom prst="rect">
            <a:avLst/>
          </a:prstGeom>
          <a:noFill/>
        </p:spPr>
        <p:txBody>
          <a:bodyPr wrap="square" rtlCol="0">
            <a:spAutoFit/>
          </a:bodyPr>
          <a:lstStyle/>
          <a:p>
            <a:pPr marL="514350" indent="-514350" algn="just">
              <a:buAutoNum type="arabicPeriod" startAt="3"/>
            </a:pPr>
            <a:r>
              <a:rPr lang="pt-BR" sz="3000" b="1" dirty="0">
                <a:latin typeface="Times New Roman" panose="02020603050405020304" pitchFamily="18" charset="0"/>
                <a:cs typeface="Times New Roman" panose="02020603050405020304" pitchFamily="18" charset="0"/>
              </a:rPr>
              <a:t>METODOLOGIA</a:t>
            </a:r>
          </a:p>
          <a:p>
            <a:pPr algn="just"/>
            <a:endParaRPr lang="pt-BR" sz="3000" b="1" dirty="0">
              <a:latin typeface="Times New Roman" panose="02020603050405020304" pitchFamily="18" charset="0"/>
              <a:cs typeface="Times New Roman" panose="02020603050405020304" pitchFamily="18" charset="0"/>
            </a:endParaRPr>
          </a:p>
          <a:p>
            <a:pPr algn="just"/>
            <a:r>
              <a:rPr lang="pt-BR" sz="3000" dirty="0">
                <a:latin typeface="Times New Roman" panose="02020603050405020304" pitchFamily="18" charset="0"/>
                <a:ea typeface="Times New Roman" panose="02020603050405020304" pitchFamily="18" charset="0"/>
              </a:rPr>
              <a:t>Para atingir os objetivos deste trabalho foram necessários necessário fazer aquisição de imagem de satélite Planet, com imageamento do dia 22 de novembro de 2020, sem a presença de nuvens, adquirida através do website da SCCON GEOSPATIAL. Com resolução espacial de 3 metros, possui 4 bandas espectrais (Azul, Vermelho, Verde e Infravermelho Próximo) e resolução </a:t>
            </a:r>
            <a:r>
              <a:rPr lang="pt-BR" sz="3000" dirty="0" err="1">
                <a:latin typeface="Times New Roman" panose="02020603050405020304" pitchFamily="18" charset="0"/>
                <a:ea typeface="Times New Roman" panose="02020603050405020304" pitchFamily="18" charset="0"/>
              </a:rPr>
              <a:t>radiométrica</a:t>
            </a:r>
            <a:r>
              <a:rPr lang="pt-BR" sz="3000" dirty="0">
                <a:latin typeface="Times New Roman" panose="02020603050405020304" pitchFamily="18" charset="0"/>
                <a:ea typeface="Times New Roman" panose="02020603050405020304" pitchFamily="18" charset="0"/>
              </a:rPr>
              <a:t> de 12 bits. Por meio das cartas topográficas foi possível fazer extração da malha hídrica da sede municipal de São Gabriel da Cachoeira – AM, através do Software </a:t>
            </a:r>
            <a:r>
              <a:rPr lang="pt-BR" sz="3000" dirty="0" err="1">
                <a:latin typeface="Times New Roman" panose="02020603050405020304" pitchFamily="18" charset="0"/>
                <a:ea typeface="Times New Roman" panose="02020603050405020304" pitchFamily="18" charset="0"/>
              </a:rPr>
              <a:t>Qgis</a:t>
            </a:r>
            <a:r>
              <a:rPr lang="pt-BR" sz="3000" dirty="0">
                <a:latin typeface="Times New Roman" panose="02020603050405020304" pitchFamily="18" charset="0"/>
                <a:ea typeface="Times New Roman" panose="02020603050405020304" pitchFamily="18" charset="0"/>
              </a:rPr>
              <a:t>. Sequencialmente foi criado um banco de dados no Software </a:t>
            </a:r>
            <a:r>
              <a:rPr lang="pt-BR" sz="3000" dirty="0" err="1">
                <a:latin typeface="Times New Roman" panose="02020603050405020304" pitchFamily="18" charset="0"/>
                <a:ea typeface="Times New Roman" panose="02020603050405020304" pitchFamily="18" charset="0"/>
              </a:rPr>
              <a:t>Qgis</a:t>
            </a:r>
            <a:r>
              <a:rPr lang="pt-BR" sz="3000" dirty="0">
                <a:latin typeface="Times New Roman" panose="02020603050405020304" pitchFamily="18" charset="0"/>
                <a:ea typeface="Times New Roman" panose="02020603050405020304" pitchFamily="18" charset="0"/>
              </a:rPr>
              <a:t> (versão 3.10.14), dentro desse banco de dados foi configurado um projeto para quantificar os dados de Uso da Terra e Cobertura Vegetal da área de estudo. Com base no Manual Técnico do Uso da Terra do IBGE (2013), foram definidas as classes de uso. Fazendo uso das bandas 1, 2, 3, e 4 foi realizada a composição cor verdadeira R (1) G (2) B (3) da imagem. Em seguida, por meio da ferramenta contraste, alterações se fizeram necessárias para melhor visualização das classes, esse processo se deu por meio do software </a:t>
            </a:r>
            <a:r>
              <a:rPr lang="pt-BR" sz="3000" dirty="0" err="1">
                <a:latin typeface="Times New Roman" panose="02020603050405020304" pitchFamily="18" charset="0"/>
                <a:ea typeface="Times New Roman" panose="02020603050405020304" pitchFamily="18" charset="0"/>
              </a:rPr>
              <a:t>Qgis</a:t>
            </a:r>
            <a:r>
              <a:rPr lang="pt-BR" sz="3000" dirty="0">
                <a:latin typeface="Times New Roman" panose="02020603050405020304" pitchFamily="18" charset="0"/>
                <a:ea typeface="Times New Roman" panose="02020603050405020304" pitchFamily="18" charset="0"/>
              </a:rPr>
              <a:t> 3.10.14. Por fim, através do plugin </a:t>
            </a:r>
            <a:r>
              <a:rPr lang="pt-BR" sz="3000" dirty="0" err="1">
                <a:latin typeface="Times New Roman" panose="02020603050405020304" pitchFamily="18" charset="0"/>
                <a:ea typeface="Times New Roman" panose="02020603050405020304" pitchFamily="18" charset="0"/>
              </a:rPr>
              <a:t>dezetsaka</a:t>
            </a:r>
            <a:r>
              <a:rPr lang="pt-BR" sz="3000" dirty="0">
                <a:latin typeface="Times New Roman" panose="02020603050405020304" pitchFamily="18" charset="0"/>
                <a:ea typeface="Times New Roman" panose="02020603050405020304" pitchFamily="18" charset="0"/>
              </a:rPr>
              <a:t>, foram criadas as amostras da classe e o recolhimento de amostras de dados na imagem, associando as classes: Vegetação, Área Construída, Terra Exposta e por fim Lâmina d’água. O classificador que se mostrou o mais indicado para ser utilizado para o trabalho foi o MAXVER. A produção cartográfica, assim como a geração de mapas se deu através da utilização do software </a:t>
            </a:r>
            <a:r>
              <a:rPr lang="pt-BR" sz="3000" dirty="0" err="1">
                <a:latin typeface="Times New Roman" panose="02020603050405020304" pitchFamily="18" charset="0"/>
                <a:ea typeface="Times New Roman" panose="02020603050405020304" pitchFamily="18" charset="0"/>
              </a:rPr>
              <a:t>Qgis</a:t>
            </a:r>
            <a:r>
              <a:rPr lang="pt-BR" sz="3000" dirty="0">
                <a:latin typeface="Times New Roman" panose="02020603050405020304" pitchFamily="18" charset="0"/>
                <a:ea typeface="Times New Roman" panose="02020603050405020304" pitchFamily="18" charset="0"/>
              </a:rPr>
              <a:t> 3.10.14, através do Compositor de Impressão.</a:t>
            </a:r>
          </a:p>
          <a:p>
            <a:pPr algn="just"/>
            <a:endParaRPr lang="pt-BR" sz="3000" dirty="0">
              <a:latin typeface="Times New Roman" panose="02020603050405020304" pitchFamily="18" charset="0"/>
            </a:endParaRPr>
          </a:p>
          <a:p>
            <a:pPr algn="just"/>
            <a:r>
              <a:rPr lang="pt-BR" sz="3000" b="1" dirty="0">
                <a:latin typeface="Times New Roman" panose="02020603050405020304" pitchFamily="18" charset="0"/>
              </a:rPr>
              <a:t>4. RESULTADOS</a:t>
            </a:r>
            <a:endParaRPr lang="pt-BR" sz="3000" b="1" dirty="0"/>
          </a:p>
        </p:txBody>
      </p:sp>
      <p:sp>
        <p:nvSpPr>
          <p:cNvPr id="42" name="Retângulo 41">
            <a:extLst>
              <a:ext uri="{FF2B5EF4-FFF2-40B4-BE49-F238E27FC236}">
                <a16:creationId xmlns:a16="http://schemas.microsoft.com/office/drawing/2014/main" id="{C2E7A5C9-3B2B-A448-8CA6-451089682668}"/>
              </a:ext>
            </a:extLst>
          </p:cNvPr>
          <p:cNvSpPr/>
          <p:nvPr/>
        </p:nvSpPr>
        <p:spPr>
          <a:xfrm>
            <a:off x="38268860" y="12249163"/>
            <a:ext cx="11678322" cy="4492127"/>
          </a:xfrm>
          <a:prstGeom prst="rect">
            <a:avLst/>
          </a:prstGeom>
        </p:spPr>
        <p:txBody>
          <a:bodyPr wrap="square">
            <a:spAutoFit/>
          </a:bodyPr>
          <a:lstStyle/>
          <a:p>
            <a:pPr algn="just"/>
            <a:r>
              <a:rPr lang="pt-BR" sz="2599" b="1" dirty="0">
                <a:latin typeface="Times New Roman" panose="02020603050405020304" pitchFamily="18" charset="0"/>
                <a:cs typeface="Times New Roman" panose="02020603050405020304" pitchFamily="18" charset="0"/>
              </a:rPr>
              <a:t>AGRADECIMENTOS</a:t>
            </a:r>
          </a:p>
          <a:p>
            <a:pPr algn="just"/>
            <a:endParaRPr lang="pt-BR" sz="2599" b="1" dirty="0">
              <a:latin typeface="Times New Roman" panose="02020603050405020304" pitchFamily="18" charset="0"/>
              <a:cs typeface="Times New Roman" panose="02020603050405020304" pitchFamily="18" charset="0"/>
            </a:endParaRPr>
          </a:p>
          <a:p>
            <a:pPr algn="just"/>
            <a:r>
              <a:rPr lang="pt-BR" sz="2599" dirty="0">
                <a:latin typeface="Times New Roman" panose="02020603050405020304" pitchFamily="18" charset="0"/>
                <a:cs typeface="Times New Roman" panose="02020603050405020304" pitchFamily="18" charset="0"/>
              </a:rPr>
              <a:t>À Universidade do Estado do Amazonas – UEA por oportunizar aos discentes crescimento acadêmico, profissional e pessoal. À Agência Nacional de Águas e Saneamento – ANA, por meio do projeto CAPES/ANA AUXPE n° 2717/2015, que financia o programa de Mestrado Profissional em Rede Nacional em Gestão e Regulação de Recursos Hídricos – </a:t>
            </a:r>
            <a:r>
              <a:rPr lang="pt-BR" sz="2599" dirty="0" err="1">
                <a:latin typeface="Times New Roman" panose="02020603050405020304" pitchFamily="18" charset="0"/>
                <a:cs typeface="Times New Roman" panose="02020603050405020304" pitchFamily="18" charset="0"/>
              </a:rPr>
              <a:t>Profágua</a:t>
            </a:r>
            <a:r>
              <a:rPr lang="pt-BR" sz="2599" dirty="0">
                <a:latin typeface="Times New Roman" panose="02020603050405020304" pitchFamily="18" charset="0"/>
                <a:cs typeface="Times New Roman" panose="02020603050405020304" pitchFamily="18" charset="0"/>
              </a:rPr>
              <a:t>, a Coordenação de Aperfeiçoamento de Pessoal de Nível Superior – CAPES, código de financiamento 001, por disseminar e solidificar a pós-graduação stricto sensu em todos os Estados do país, a Fundação de Amparo à Pesquisa do Estado do Amazonas – FAPEAM, por conceder bolsas de estudos para produção de minha pesquisa.</a:t>
            </a:r>
          </a:p>
        </p:txBody>
      </p:sp>
      <p:sp>
        <p:nvSpPr>
          <p:cNvPr id="29" name="CaixaDeTexto 28">
            <a:extLst>
              <a:ext uri="{FF2B5EF4-FFF2-40B4-BE49-F238E27FC236}">
                <a16:creationId xmlns:a16="http://schemas.microsoft.com/office/drawing/2014/main" id="{FB60CAF4-A1C3-A929-AAF3-C85E36DC014A}"/>
              </a:ext>
            </a:extLst>
          </p:cNvPr>
          <p:cNvSpPr txBox="1"/>
          <p:nvPr/>
        </p:nvSpPr>
        <p:spPr>
          <a:xfrm>
            <a:off x="1456720" y="13255393"/>
            <a:ext cx="11707819" cy="5170646"/>
          </a:xfrm>
          <a:prstGeom prst="rect">
            <a:avLst/>
          </a:prstGeom>
          <a:noFill/>
        </p:spPr>
        <p:txBody>
          <a:bodyPr wrap="square">
            <a:spAutoFit/>
          </a:bodyPr>
          <a:lstStyle/>
          <a:p>
            <a:r>
              <a:rPr lang="pt-BR" sz="3000" b="1" dirty="0">
                <a:latin typeface="Times New Roman" panose="02020603050405020304" pitchFamily="18" charset="0"/>
                <a:cs typeface="Times New Roman" panose="02020603050405020304" pitchFamily="18" charset="0"/>
              </a:rPr>
              <a:t>2 . LOCALIZAÇÃO DA ÁREA DE ESTUDO</a:t>
            </a:r>
          </a:p>
          <a:p>
            <a:pPr algn="just"/>
            <a:r>
              <a:rPr lang="pt-BR" sz="3000" dirty="0">
                <a:latin typeface="Times New Roman" panose="02020603050405020304" pitchFamily="18" charset="0"/>
                <a:cs typeface="Times New Roman" panose="02020603050405020304" pitchFamily="18" charset="0"/>
              </a:rPr>
              <a:t>São Gabriel da Cachoeira é um dos 62 municípios do Estado do Amazonas. Localizado na porção noroeste do estado seu território está situado na fronteira com a Colômbia e Venezuela, o município também é conhecido como “Cabeça do Cachorro”, uma vez que seu território apresenta semelhança com a cabeça desse animal (Latitude: 0° 7’ 48” Norte, Longitude: 67° 5’ 20” Oeste). A distância da capital Manaus para sede municipal é de 852 km em linha reta e de 1.061 km pelo Rio Negro. Segundo estimativas do Instituto Brasileiro de Geografia e Estatística (IBGE), sua população em 2020 é de 46.303 habitantes, aproximadamente 50,3% residem na sede municipal.</a:t>
            </a:r>
            <a:endParaRPr lang="pt-BR" sz="3000" dirty="0"/>
          </a:p>
        </p:txBody>
      </p:sp>
      <p:sp>
        <p:nvSpPr>
          <p:cNvPr id="39" name="CaixaDeTexto 38">
            <a:extLst>
              <a:ext uri="{FF2B5EF4-FFF2-40B4-BE49-F238E27FC236}">
                <a16:creationId xmlns:a16="http://schemas.microsoft.com/office/drawing/2014/main" id="{4CBC66E8-FB37-8932-89C0-90E2D32DE6E1}"/>
              </a:ext>
            </a:extLst>
          </p:cNvPr>
          <p:cNvSpPr txBox="1"/>
          <p:nvPr/>
        </p:nvSpPr>
        <p:spPr>
          <a:xfrm>
            <a:off x="38287903" y="5090541"/>
            <a:ext cx="11500956" cy="6555641"/>
          </a:xfrm>
          <a:prstGeom prst="rect">
            <a:avLst/>
          </a:prstGeom>
          <a:noFill/>
        </p:spPr>
        <p:txBody>
          <a:bodyPr wrap="square">
            <a:spAutoFit/>
          </a:bodyPr>
          <a:lstStyle/>
          <a:p>
            <a:pPr algn="just">
              <a:buSzPts val="1000"/>
              <a:tabLst>
                <a:tab pos="304169" algn="l"/>
                <a:tab pos="304804" algn="l"/>
              </a:tabLst>
            </a:pPr>
            <a:r>
              <a:rPr lang="pt-PT" sz="3000" b="1" kern="0" dirty="0">
                <a:latin typeface="Times New Roman" panose="02020603050405020304" pitchFamily="18" charset="0"/>
                <a:ea typeface="Times New Roman" panose="02020603050405020304" pitchFamily="18" charset="0"/>
              </a:rPr>
              <a:t>5 . CONCLUSÕES</a:t>
            </a:r>
            <a:endParaRPr lang="pt-BR" sz="3000" b="1" kern="0" dirty="0">
              <a:latin typeface="Times New Roman" panose="02020603050405020304" pitchFamily="18" charset="0"/>
              <a:ea typeface="Times New Roman" panose="02020603050405020304" pitchFamily="18" charset="0"/>
            </a:endParaRPr>
          </a:p>
          <a:p>
            <a:pPr algn="just">
              <a:spcBef>
                <a:spcPts val="5"/>
              </a:spcBef>
            </a:pPr>
            <a:endParaRPr lang="pt-PT" sz="3000" b="1" dirty="0">
              <a:latin typeface="Times New Roman" panose="02020603050405020304" pitchFamily="18" charset="0"/>
              <a:ea typeface="Times New Roman" panose="02020603050405020304" pitchFamily="18" charset="0"/>
            </a:endParaRPr>
          </a:p>
          <a:p>
            <a:pPr algn="just">
              <a:spcBef>
                <a:spcPts val="5"/>
              </a:spcBef>
            </a:pPr>
            <a:r>
              <a:rPr lang="pt-BR" sz="3000" dirty="0">
                <a:latin typeface="Times New Roman" panose="02020603050405020304" pitchFamily="18" charset="0"/>
                <a:ea typeface="Times New Roman" panose="02020603050405020304" pitchFamily="18" charset="0"/>
              </a:rPr>
              <a:t>Os resíduos sólidos e o esgoto produzido nas áreas construídas direcionados aos igarapés causam mudanças nas propriedades físicas e químicas da água. Tal problemática apresenta intima relação com o uso da Terra na bacia hidrográfica do território da cidade de São Gabriel da Cachoeira, objeto de estudo deste trabalho. A falta de saneamento básico e ausência de tratamento do esgoto contribuem negativamente para com os corpos hídricos do perímetro urbano. Diante destes fatos, faz-se necessário que o saneamento básico seja estendido a todos os bairros da cidade de São Gabriel da Cachoeira, e que de fato os efluentes sejam tratados em sua totalidade antes de serem despejados na rede de drenagem. E, ainda os fragmentos florestais, principalmente nas margens de cursos d’água, devem ser preservados sem ocupação antrópica.</a:t>
            </a:r>
          </a:p>
        </p:txBody>
      </p:sp>
      <p:sp>
        <p:nvSpPr>
          <p:cNvPr id="44" name="CaixaDeTexto 43">
            <a:extLst>
              <a:ext uri="{FF2B5EF4-FFF2-40B4-BE49-F238E27FC236}">
                <a16:creationId xmlns:a16="http://schemas.microsoft.com/office/drawing/2014/main" id="{8019CA2B-67BD-CC1D-2FE6-DB3EDF70FB0B}"/>
              </a:ext>
            </a:extLst>
          </p:cNvPr>
          <p:cNvSpPr txBox="1"/>
          <p:nvPr/>
        </p:nvSpPr>
        <p:spPr>
          <a:xfrm>
            <a:off x="38268860" y="16863096"/>
            <a:ext cx="12085807" cy="9187130"/>
          </a:xfrm>
          <a:prstGeom prst="rect">
            <a:avLst/>
          </a:prstGeom>
          <a:noFill/>
        </p:spPr>
        <p:txBody>
          <a:bodyPr wrap="square">
            <a:spAutoFit/>
          </a:bodyPr>
          <a:lstStyle/>
          <a:p>
            <a:pPr marL="124462">
              <a:spcBef>
                <a:spcPts val="5"/>
              </a:spcBef>
            </a:pPr>
            <a:r>
              <a:rPr lang="pt-PT" sz="3000" b="1" kern="0" dirty="0">
                <a:latin typeface="Times New Roman" panose="02020603050405020304" pitchFamily="18" charset="0"/>
                <a:ea typeface="Times New Roman" panose="02020603050405020304" pitchFamily="18" charset="0"/>
              </a:rPr>
              <a:t>REFERÊNCIAS</a:t>
            </a:r>
            <a:r>
              <a:rPr lang="pt-PT" sz="3000" b="1" kern="0" spc="-10" dirty="0">
                <a:latin typeface="Times New Roman" panose="02020603050405020304" pitchFamily="18" charset="0"/>
                <a:ea typeface="Times New Roman" panose="02020603050405020304" pitchFamily="18" charset="0"/>
              </a:rPr>
              <a:t> </a:t>
            </a:r>
            <a:r>
              <a:rPr lang="pt-PT" sz="3000" b="1" kern="0" dirty="0">
                <a:latin typeface="Times New Roman" panose="02020603050405020304" pitchFamily="18" charset="0"/>
                <a:ea typeface="Times New Roman" panose="02020603050405020304" pitchFamily="18" charset="0"/>
              </a:rPr>
              <a:t>BIBLIOGRÁFICAS</a:t>
            </a:r>
          </a:p>
          <a:p>
            <a:pPr marL="124462">
              <a:spcBef>
                <a:spcPts val="5"/>
              </a:spcBef>
            </a:pPr>
            <a:endParaRPr lang="pt-PT" sz="3000" b="1" kern="0" dirty="0">
              <a:latin typeface="Times New Roman" panose="02020603050405020304" pitchFamily="18" charset="0"/>
              <a:ea typeface="Times New Roman" panose="02020603050405020304" pitchFamily="18" charset="0"/>
            </a:endParaRPr>
          </a:p>
          <a:p>
            <a:pPr marL="124462">
              <a:spcBef>
                <a:spcPts val="5"/>
              </a:spcBef>
            </a:pPr>
            <a:r>
              <a:rPr lang="pt-BR" sz="3000" kern="0" dirty="0">
                <a:latin typeface="Times New Roman" panose="02020603050405020304" pitchFamily="18" charset="0"/>
                <a:ea typeface="Times New Roman" panose="02020603050405020304" pitchFamily="18" charset="0"/>
              </a:rPr>
              <a:t>TOMAZ, P. Poluição Difusa. 1 ed. São Paulo: Navegar, 2006.</a:t>
            </a:r>
          </a:p>
          <a:p>
            <a:pPr marL="124462">
              <a:spcBef>
                <a:spcPts val="5"/>
              </a:spcBef>
            </a:pPr>
            <a:endParaRPr lang="pt-BR" sz="3000" kern="0" dirty="0">
              <a:latin typeface="Times New Roman" panose="02020603050405020304" pitchFamily="18" charset="0"/>
              <a:ea typeface="Times New Roman" panose="02020603050405020304" pitchFamily="18" charset="0"/>
            </a:endParaRPr>
          </a:p>
          <a:p>
            <a:pPr marL="124462" marR="103506">
              <a:lnSpc>
                <a:spcPct val="98000"/>
              </a:lnSpc>
              <a:spcBef>
                <a:spcPts val="610"/>
              </a:spcBef>
            </a:pPr>
            <a:r>
              <a:rPr lang="pt-BR" sz="3000" dirty="0">
                <a:latin typeface="Times New Roman" panose="02020603050405020304" pitchFamily="18" charset="0"/>
                <a:ea typeface="Times New Roman" panose="02020603050405020304" pitchFamily="18" charset="0"/>
              </a:rPr>
              <a:t>TUNDISI, J. G. Governança da água. Revista da Universidade Federal de Minas Gerais, Belo Horizonte, v. 20, n. 2, p. 222–235, 2016. DOI: 10.35699/2316-770X.2013.2698. Disponível em: https://periodicos.ufmg.br/</a:t>
            </a:r>
            <a:r>
              <a:rPr lang="pt-BR" sz="3000" dirty="0" err="1">
                <a:latin typeface="Times New Roman" panose="02020603050405020304" pitchFamily="18" charset="0"/>
                <a:ea typeface="Times New Roman" panose="02020603050405020304" pitchFamily="18" charset="0"/>
              </a:rPr>
              <a:t>index.php</a:t>
            </a:r>
            <a:r>
              <a:rPr lang="pt-BR" sz="3000" dirty="0">
                <a:latin typeface="Times New Roman" panose="02020603050405020304" pitchFamily="18" charset="0"/>
                <a:ea typeface="Times New Roman" panose="02020603050405020304" pitchFamily="18" charset="0"/>
              </a:rPr>
              <a:t>/</a:t>
            </a:r>
            <a:r>
              <a:rPr lang="pt-BR" sz="3000" dirty="0" err="1">
                <a:latin typeface="Times New Roman" panose="02020603050405020304" pitchFamily="18" charset="0"/>
                <a:ea typeface="Times New Roman" panose="02020603050405020304" pitchFamily="18" charset="0"/>
              </a:rPr>
              <a:t>revistadaufmg</a:t>
            </a:r>
            <a:r>
              <a:rPr lang="pt-BR" sz="3000" dirty="0">
                <a:latin typeface="Times New Roman" panose="02020603050405020304" pitchFamily="18" charset="0"/>
                <a:ea typeface="Times New Roman" panose="02020603050405020304" pitchFamily="18" charset="0"/>
              </a:rPr>
              <a:t>/</a:t>
            </a:r>
            <a:r>
              <a:rPr lang="pt-BR" sz="3000" dirty="0" err="1">
                <a:latin typeface="Times New Roman" panose="02020603050405020304" pitchFamily="18" charset="0"/>
                <a:ea typeface="Times New Roman" panose="02020603050405020304" pitchFamily="18" charset="0"/>
              </a:rPr>
              <a:t>article</a:t>
            </a:r>
            <a:r>
              <a:rPr lang="pt-BR" sz="3000" dirty="0">
                <a:latin typeface="Times New Roman" panose="02020603050405020304" pitchFamily="18" charset="0"/>
                <a:ea typeface="Times New Roman" panose="02020603050405020304" pitchFamily="18" charset="0"/>
              </a:rPr>
              <a:t>/</a:t>
            </a:r>
            <a:r>
              <a:rPr lang="pt-BR" sz="3000" dirty="0" err="1">
                <a:latin typeface="Times New Roman" panose="02020603050405020304" pitchFamily="18" charset="0"/>
                <a:ea typeface="Times New Roman" panose="02020603050405020304" pitchFamily="18" charset="0"/>
              </a:rPr>
              <a:t>view</a:t>
            </a:r>
            <a:r>
              <a:rPr lang="pt-BR" sz="3000" dirty="0">
                <a:latin typeface="Times New Roman" panose="02020603050405020304" pitchFamily="18" charset="0"/>
                <a:ea typeface="Times New Roman" panose="02020603050405020304" pitchFamily="18" charset="0"/>
              </a:rPr>
              <a:t>/2698. Acesso em: 18 dez. 2021.</a:t>
            </a:r>
          </a:p>
          <a:p>
            <a:pPr marL="124462" marR="103506">
              <a:lnSpc>
                <a:spcPct val="98000"/>
              </a:lnSpc>
              <a:spcBef>
                <a:spcPts val="610"/>
              </a:spcBef>
            </a:pPr>
            <a:endParaRPr lang="pt-BR" sz="3000" dirty="0">
              <a:latin typeface="Times New Roman" panose="02020603050405020304" pitchFamily="18" charset="0"/>
              <a:ea typeface="Times New Roman" panose="02020603050405020304" pitchFamily="18" charset="0"/>
            </a:endParaRPr>
          </a:p>
          <a:p>
            <a:pPr marL="124462" marR="103506">
              <a:lnSpc>
                <a:spcPct val="98000"/>
              </a:lnSpc>
              <a:spcBef>
                <a:spcPts val="610"/>
              </a:spcBef>
            </a:pPr>
            <a:r>
              <a:rPr lang="pt-BR" sz="3000" dirty="0">
                <a:latin typeface="Times New Roman" panose="02020603050405020304" pitchFamily="18" charset="0"/>
                <a:ea typeface="Times New Roman" panose="02020603050405020304" pitchFamily="18" charset="0"/>
              </a:rPr>
              <a:t>BRASIL. Lei Federal 9.433 de 8 de janeiro de 1997. Política Nacional dos Recursos Hídricos. 1997.</a:t>
            </a:r>
          </a:p>
          <a:p>
            <a:pPr marL="124462" marR="103506">
              <a:lnSpc>
                <a:spcPct val="98000"/>
              </a:lnSpc>
              <a:spcBef>
                <a:spcPts val="610"/>
              </a:spcBef>
            </a:pPr>
            <a:r>
              <a:rPr lang="pt-BR" sz="3000" dirty="0">
                <a:latin typeface="Times New Roman" panose="02020603050405020304" pitchFamily="18" charset="0"/>
                <a:ea typeface="Times New Roman" panose="02020603050405020304" pitchFamily="18" charset="0"/>
              </a:rPr>
              <a:t>Disponível em: http:// www.planalto.gov.br/ccivil_03/leis/L9433.htm. Acesso em: 16 dez. 2021.</a:t>
            </a:r>
            <a:r>
              <a:rPr lang="pt-PT" sz="3000" dirty="0">
                <a:latin typeface="Times New Roman" panose="02020603050405020304" pitchFamily="18" charset="0"/>
                <a:ea typeface="Times New Roman" panose="02020603050405020304" pitchFamily="18" charset="0"/>
              </a:rPr>
              <a:t> </a:t>
            </a:r>
          </a:p>
          <a:p>
            <a:pPr marL="124462" marR="103506">
              <a:lnSpc>
                <a:spcPct val="98000"/>
              </a:lnSpc>
              <a:spcBef>
                <a:spcPts val="610"/>
              </a:spcBef>
            </a:pPr>
            <a:endParaRPr lang="pt-PT" sz="3000" dirty="0">
              <a:latin typeface="Times New Roman" panose="02020603050405020304" pitchFamily="18" charset="0"/>
              <a:ea typeface="Times New Roman" panose="02020603050405020304" pitchFamily="18" charset="0"/>
            </a:endParaRPr>
          </a:p>
          <a:p>
            <a:pPr marL="124462" marR="103506">
              <a:lnSpc>
                <a:spcPct val="98000"/>
              </a:lnSpc>
              <a:spcBef>
                <a:spcPts val="610"/>
              </a:spcBef>
            </a:pPr>
            <a:r>
              <a:rPr lang="pt-BR" sz="3000" dirty="0">
                <a:latin typeface="Times New Roman" panose="02020603050405020304" pitchFamily="18" charset="0"/>
                <a:ea typeface="Times New Roman" panose="02020603050405020304" pitchFamily="18" charset="0"/>
              </a:rPr>
              <a:t>SÃO GABRIEL DA CACHOEIRA (Cidade). Relatório do Plano Diretor da Cidade de São Gabriel da Cachoeira. São Gabriel da Cachoeira: 2006. Disponível em: &amp;</a:t>
            </a:r>
            <a:r>
              <a:rPr lang="pt-BR" sz="3000" dirty="0" err="1">
                <a:latin typeface="Times New Roman" panose="02020603050405020304" pitchFamily="18" charset="0"/>
                <a:ea typeface="Times New Roman" panose="02020603050405020304" pitchFamily="18" charset="0"/>
              </a:rPr>
              <a:t>lt;encurtador.com.br</a:t>
            </a:r>
            <a:r>
              <a:rPr lang="pt-BR" sz="3000" dirty="0">
                <a:latin typeface="Times New Roman" panose="02020603050405020304" pitchFamily="18" charset="0"/>
                <a:ea typeface="Times New Roman" panose="02020603050405020304" pitchFamily="18" charset="0"/>
              </a:rPr>
              <a:t>/dowO4&amp;gt;. Acesso em: 21 out. 2021.</a:t>
            </a:r>
          </a:p>
        </p:txBody>
      </p:sp>
      <p:pic>
        <p:nvPicPr>
          <p:cNvPr id="18" name="Imagem 17">
            <a:extLst>
              <a:ext uri="{FF2B5EF4-FFF2-40B4-BE49-F238E27FC236}">
                <a16:creationId xmlns:a16="http://schemas.microsoft.com/office/drawing/2014/main" id="{3C87C3D8-3A3B-4838-B490-960AAA3D33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56721" y="18443453"/>
            <a:ext cx="11849555" cy="97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Imagem 18">
            <a:extLst>
              <a:ext uri="{FF2B5EF4-FFF2-40B4-BE49-F238E27FC236}">
                <a16:creationId xmlns:a16="http://schemas.microsoft.com/office/drawing/2014/main" id="{197AEA87-0F99-4F82-A726-8CBE6D77048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051165" y="18209370"/>
            <a:ext cx="11520000" cy="97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aixaDeTexto 15">
            <a:extLst>
              <a:ext uri="{FF2B5EF4-FFF2-40B4-BE49-F238E27FC236}">
                <a16:creationId xmlns:a16="http://schemas.microsoft.com/office/drawing/2014/main" id="{D431E6CB-15EC-41BF-B269-EFC9D1AFD536}"/>
              </a:ext>
            </a:extLst>
          </p:cNvPr>
          <p:cNvSpPr txBox="1"/>
          <p:nvPr/>
        </p:nvSpPr>
        <p:spPr>
          <a:xfrm>
            <a:off x="26152986" y="5139952"/>
            <a:ext cx="11500956" cy="4708981"/>
          </a:xfrm>
          <a:prstGeom prst="rect">
            <a:avLst/>
          </a:prstGeom>
          <a:noFill/>
        </p:spPr>
        <p:txBody>
          <a:bodyPr wrap="square">
            <a:spAutoFit/>
          </a:bodyPr>
          <a:lstStyle/>
          <a:p>
            <a:pPr algn="just">
              <a:spcBef>
                <a:spcPts val="5"/>
              </a:spcBef>
            </a:pPr>
            <a:r>
              <a:rPr lang="pt-BR" sz="3000" dirty="0">
                <a:latin typeface="Times New Roman" panose="02020603050405020304" pitchFamily="18" charset="0"/>
                <a:ea typeface="Times New Roman" panose="02020603050405020304" pitchFamily="18" charset="0"/>
              </a:rPr>
              <a:t>Os dados apresentados são relacionados aos usos da terra e cobertura vegetal da bacia hidrográfica do </a:t>
            </a:r>
            <a:r>
              <a:rPr lang="pt-BR" sz="3000" dirty="0" err="1">
                <a:latin typeface="Times New Roman" panose="02020603050405020304" pitchFamily="18" charset="0"/>
                <a:ea typeface="Times New Roman" panose="02020603050405020304" pitchFamily="18" charset="0"/>
              </a:rPr>
              <a:t>tOs</a:t>
            </a:r>
            <a:r>
              <a:rPr lang="pt-BR" sz="3000" dirty="0">
                <a:latin typeface="Times New Roman" panose="02020603050405020304" pitchFamily="18" charset="0"/>
                <a:ea typeface="Times New Roman" panose="02020603050405020304" pitchFamily="18" charset="0"/>
              </a:rPr>
              <a:t> dados apresentados são relacionados aos usos da terra e cobertura vegetal da bacia hidrográfica do território</a:t>
            </a:r>
          </a:p>
          <a:p>
            <a:pPr algn="just">
              <a:spcBef>
                <a:spcPts val="5"/>
              </a:spcBef>
            </a:pPr>
            <a:r>
              <a:rPr lang="pt-BR" sz="3000" dirty="0">
                <a:latin typeface="Times New Roman" panose="02020603050405020304" pitchFamily="18" charset="0"/>
                <a:ea typeface="Times New Roman" panose="02020603050405020304" pitchFamily="18" charset="0"/>
              </a:rPr>
              <a:t>da cidade de São Gabriel da Cachoeira pelas classes Vegetação, Área Construída, Solo Exposto e Lâmina</a:t>
            </a:r>
          </a:p>
          <a:p>
            <a:pPr algn="just">
              <a:spcBef>
                <a:spcPts val="5"/>
              </a:spcBef>
            </a:pPr>
            <a:r>
              <a:rPr lang="pt-BR" sz="3000" dirty="0">
                <a:latin typeface="Times New Roman" panose="02020603050405020304" pitchFamily="18" charset="0"/>
                <a:ea typeface="Times New Roman" panose="02020603050405020304" pitchFamily="18" charset="0"/>
              </a:rPr>
              <a:t>d’água. Os dados quantitativos são apresentados na Tabela 1.erritório da cidade de São Gabriel da Cachoeira pelas classes Vegetação, Área Construída, Solo Exposto e Lâmina d’água. Os dados quantitativos são apresentados na Tabela 1.</a:t>
            </a:r>
          </a:p>
          <a:p>
            <a:pPr algn="just">
              <a:spcBef>
                <a:spcPts val="5"/>
              </a:spcBef>
            </a:pPr>
            <a:endParaRPr lang="pt-BR" sz="3000" dirty="0">
              <a:latin typeface="Times New Roman" panose="02020603050405020304" pitchFamily="18" charset="0"/>
              <a:ea typeface="Times New Roman" panose="02020603050405020304" pitchFamily="18" charset="0"/>
            </a:endParaRPr>
          </a:p>
        </p:txBody>
      </p:sp>
      <p:graphicFrame>
        <p:nvGraphicFramePr>
          <p:cNvPr id="4" name="Tabela 4">
            <a:extLst>
              <a:ext uri="{FF2B5EF4-FFF2-40B4-BE49-F238E27FC236}">
                <a16:creationId xmlns:a16="http://schemas.microsoft.com/office/drawing/2014/main" id="{B21E6ED3-088B-4DDA-9599-59FA25C8CDD8}"/>
              </a:ext>
            </a:extLst>
          </p:cNvPr>
          <p:cNvGraphicFramePr>
            <a:graphicFrameLocks noGrp="1"/>
          </p:cNvGraphicFramePr>
          <p:nvPr>
            <p:extLst>
              <p:ext uri="{D42A27DB-BD31-4B8C-83A1-F6EECF244321}">
                <p14:modId xmlns:p14="http://schemas.microsoft.com/office/powerpoint/2010/main" val="1477440549"/>
              </p:ext>
            </p:extLst>
          </p:nvPr>
        </p:nvGraphicFramePr>
        <p:xfrm>
          <a:off x="26152986" y="10103390"/>
          <a:ext cx="11520000" cy="3291840"/>
        </p:xfrm>
        <a:graphic>
          <a:graphicData uri="http://schemas.openxmlformats.org/drawingml/2006/table">
            <a:tbl>
              <a:tblPr firstRow="1" bandRow="1">
                <a:tableStyleId>{5C22544A-7EE6-4342-B048-85BDC9FD1C3A}</a:tableStyleId>
              </a:tblPr>
              <a:tblGrid>
                <a:gridCol w="3840000">
                  <a:extLst>
                    <a:ext uri="{9D8B030D-6E8A-4147-A177-3AD203B41FA5}">
                      <a16:colId xmlns:a16="http://schemas.microsoft.com/office/drawing/2014/main" val="1685531433"/>
                    </a:ext>
                  </a:extLst>
                </a:gridCol>
                <a:gridCol w="3840000">
                  <a:extLst>
                    <a:ext uri="{9D8B030D-6E8A-4147-A177-3AD203B41FA5}">
                      <a16:colId xmlns:a16="http://schemas.microsoft.com/office/drawing/2014/main" val="3107026948"/>
                    </a:ext>
                  </a:extLst>
                </a:gridCol>
                <a:gridCol w="3840000">
                  <a:extLst>
                    <a:ext uri="{9D8B030D-6E8A-4147-A177-3AD203B41FA5}">
                      <a16:colId xmlns:a16="http://schemas.microsoft.com/office/drawing/2014/main" val="1216412920"/>
                    </a:ext>
                  </a:extLst>
                </a:gridCol>
              </a:tblGrid>
              <a:tr h="517212">
                <a:tc>
                  <a:txBody>
                    <a:bodyPr/>
                    <a:lstStyle/>
                    <a:p>
                      <a:pPr algn="ctr"/>
                      <a:r>
                        <a:rPr lang="pt-BR" sz="3000" dirty="0">
                          <a:latin typeface="Times New Roman" panose="02020603050405020304" pitchFamily="18" charset="0"/>
                          <a:cs typeface="Times New Roman" panose="02020603050405020304" pitchFamily="18" charset="0"/>
                        </a:rPr>
                        <a:t>CLASSES DE USO </a:t>
                      </a:r>
                    </a:p>
                  </a:txBody>
                  <a:tcPr anchor="b"/>
                </a:tc>
                <a:tc>
                  <a:txBody>
                    <a:bodyPr/>
                    <a:lstStyle/>
                    <a:p>
                      <a:pPr algn="ctr"/>
                      <a:r>
                        <a:rPr lang="pt-BR" sz="3000" dirty="0">
                          <a:latin typeface="Times New Roman" panose="02020603050405020304" pitchFamily="18" charset="0"/>
                          <a:cs typeface="Times New Roman" panose="02020603050405020304" pitchFamily="18" charset="0"/>
                        </a:rPr>
                        <a:t>ÁREA KM²</a:t>
                      </a:r>
                    </a:p>
                  </a:txBody>
                  <a:tcPr anchor="b"/>
                </a:tc>
                <a:tc>
                  <a:txBody>
                    <a:bodyPr/>
                    <a:lstStyle/>
                    <a:p>
                      <a:pPr algn="ctr"/>
                      <a:r>
                        <a:rPr lang="pt-BR" sz="3000" dirty="0">
                          <a:latin typeface="Times New Roman" panose="02020603050405020304" pitchFamily="18" charset="0"/>
                          <a:cs typeface="Times New Roman" panose="02020603050405020304" pitchFamily="18" charset="0"/>
                        </a:rPr>
                        <a:t>%</a:t>
                      </a:r>
                    </a:p>
                  </a:txBody>
                  <a:tcPr anchor="b"/>
                </a:tc>
                <a:extLst>
                  <a:ext uri="{0D108BD9-81ED-4DB2-BD59-A6C34878D82A}">
                    <a16:rowId xmlns:a16="http://schemas.microsoft.com/office/drawing/2014/main" val="3823821362"/>
                  </a:ext>
                </a:extLst>
              </a:tr>
              <a:tr h="517212">
                <a:tc>
                  <a:txBody>
                    <a:bodyPr/>
                    <a:lstStyle/>
                    <a:p>
                      <a:r>
                        <a:rPr lang="pt-BR" sz="3000" dirty="0">
                          <a:latin typeface="Times New Roman" panose="02020603050405020304" pitchFamily="18" charset="0"/>
                          <a:cs typeface="Times New Roman" panose="02020603050405020304" pitchFamily="18" charset="0"/>
                        </a:rPr>
                        <a:t>Vegetação</a:t>
                      </a:r>
                    </a:p>
                  </a:txBody>
                  <a:tcPr anchor="b"/>
                </a:tc>
                <a:tc>
                  <a:txBody>
                    <a:bodyPr/>
                    <a:lstStyle/>
                    <a:p>
                      <a:pPr algn="ctr"/>
                      <a:r>
                        <a:rPr lang="pt-BR" sz="3000" dirty="0">
                          <a:latin typeface="Times New Roman" panose="02020603050405020304" pitchFamily="18" charset="0"/>
                          <a:cs typeface="Times New Roman" panose="02020603050405020304" pitchFamily="18" charset="0"/>
                        </a:rPr>
                        <a:t>89,70 </a:t>
                      </a:r>
                    </a:p>
                  </a:txBody>
                  <a:tcPr anchor="b"/>
                </a:tc>
                <a:tc>
                  <a:txBody>
                    <a:bodyPr/>
                    <a:lstStyle/>
                    <a:p>
                      <a:pPr algn="ctr"/>
                      <a:r>
                        <a:rPr lang="pt-BR" sz="3000" dirty="0">
                          <a:latin typeface="Times New Roman" panose="02020603050405020304" pitchFamily="18" charset="0"/>
                          <a:cs typeface="Times New Roman" panose="02020603050405020304" pitchFamily="18" charset="0"/>
                        </a:rPr>
                        <a:t>82,34</a:t>
                      </a:r>
                    </a:p>
                  </a:txBody>
                  <a:tcPr anchor="b"/>
                </a:tc>
                <a:extLst>
                  <a:ext uri="{0D108BD9-81ED-4DB2-BD59-A6C34878D82A}">
                    <a16:rowId xmlns:a16="http://schemas.microsoft.com/office/drawing/2014/main" val="548912554"/>
                  </a:ext>
                </a:extLst>
              </a:tr>
              <a:tr h="517212">
                <a:tc>
                  <a:txBody>
                    <a:bodyPr/>
                    <a:lstStyle/>
                    <a:p>
                      <a:r>
                        <a:rPr lang="pt-BR" sz="3000" dirty="0">
                          <a:latin typeface="Times New Roman" panose="02020603050405020304" pitchFamily="18" charset="0"/>
                          <a:cs typeface="Times New Roman" panose="02020603050405020304" pitchFamily="18" charset="0"/>
                        </a:rPr>
                        <a:t>Área Construída</a:t>
                      </a:r>
                    </a:p>
                  </a:txBody>
                  <a:tcPr anchor="b"/>
                </a:tc>
                <a:tc>
                  <a:txBody>
                    <a:bodyPr/>
                    <a:lstStyle/>
                    <a:p>
                      <a:pPr algn="ctr"/>
                      <a:r>
                        <a:rPr lang="pt-BR" sz="3000" dirty="0">
                          <a:latin typeface="Times New Roman" panose="02020603050405020304" pitchFamily="18" charset="0"/>
                          <a:cs typeface="Times New Roman" panose="02020603050405020304" pitchFamily="18" charset="0"/>
                        </a:rPr>
                        <a:t>6,71</a:t>
                      </a:r>
                    </a:p>
                  </a:txBody>
                  <a:tcPr anchor="b"/>
                </a:tc>
                <a:tc>
                  <a:txBody>
                    <a:bodyPr/>
                    <a:lstStyle/>
                    <a:p>
                      <a:pPr algn="ctr"/>
                      <a:r>
                        <a:rPr lang="pt-BR" sz="3000" dirty="0">
                          <a:latin typeface="Times New Roman" panose="02020603050405020304" pitchFamily="18" charset="0"/>
                          <a:cs typeface="Times New Roman" panose="02020603050405020304" pitchFamily="18" charset="0"/>
                        </a:rPr>
                        <a:t>6,17 </a:t>
                      </a:r>
                    </a:p>
                  </a:txBody>
                  <a:tcPr anchor="b"/>
                </a:tc>
                <a:extLst>
                  <a:ext uri="{0D108BD9-81ED-4DB2-BD59-A6C34878D82A}">
                    <a16:rowId xmlns:a16="http://schemas.microsoft.com/office/drawing/2014/main" val="2491000736"/>
                  </a:ext>
                </a:extLst>
              </a:tr>
              <a:tr h="517212">
                <a:tc>
                  <a:txBody>
                    <a:bodyPr/>
                    <a:lstStyle/>
                    <a:p>
                      <a:r>
                        <a:rPr lang="pt-BR" sz="3000" dirty="0">
                          <a:latin typeface="Times New Roman" panose="02020603050405020304" pitchFamily="18" charset="0"/>
                          <a:cs typeface="Times New Roman" panose="02020603050405020304" pitchFamily="18" charset="0"/>
                        </a:rPr>
                        <a:t>Solo Exposto</a:t>
                      </a:r>
                    </a:p>
                  </a:txBody>
                  <a:tcPr anchor="b"/>
                </a:tc>
                <a:tc>
                  <a:txBody>
                    <a:bodyPr/>
                    <a:lstStyle/>
                    <a:p>
                      <a:pPr algn="ctr"/>
                      <a:r>
                        <a:rPr lang="pt-BR" sz="3000" dirty="0">
                          <a:latin typeface="Times New Roman" panose="02020603050405020304" pitchFamily="18" charset="0"/>
                          <a:cs typeface="Times New Roman" panose="02020603050405020304" pitchFamily="18" charset="0"/>
                        </a:rPr>
                        <a:t>1,09</a:t>
                      </a:r>
                    </a:p>
                  </a:txBody>
                  <a:tcPr anchor="b"/>
                </a:tc>
                <a:tc>
                  <a:txBody>
                    <a:bodyPr/>
                    <a:lstStyle/>
                    <a:p>
                      <a:pPr algn="ctr"/>
                      <a:r>
                        <a:rPr lang="pt-BR" sz="3000" dirty="0">
                          <a:latin typeface="Times New Roman" panose="02020603050405020304" pitchFamily="18" charset="0"/>
                          <a:cs typeface="Times New Roman" panose="02020603050405020304" pitchFamily="18" charset="0"/>
                        </a:rPr>
                        <a:t>1</a:t>
                      </a:r>
                    </a:p>
                  </a:txBody>
                  <a:tcPr anchor="b"/>
                </a:tc>
                <a:extLst>
                  <a:ext uri="{0D108BD9-81ED-4DB2-BD59-A6C34878D82A}">
                    <a16:rowId xmlns:a16="http://schemas.microsoft.com/office/drawing/2014/main" val="4217251200"/>
                  </a:ext>
                </a:extLst>
              </a:tr>
              <a:tr h="517212">
                <a:tc>
                  <a:txBody>
                    <a:bodyPr/>
                    <a:lstStyle/>
                    <a:p>
                      <a:r>
                        <a:rPr lang="pt-BR" sz="3000" dirty="0">
                          <a:latin typeface="Times New Roman" panose="02020603050405020304" pitchFamily="18" charset="0"/>
                          <a:cs typeface="Times New Roman" panose="02020603050405020304" pitchFamily="18" charset="0"/>
                        </a:rPr>
                        <a:t>Lâmina d’água</a:t>
                      </a:r>
                    </a:p>
                  </a:txBody>
                  <a:tcPr anchor="b"/>
                </a:tc>
                <a:tc>
                  <a:txBody>
                    <a:bodyPr/>
                    <a:lstStyle/>
                    <a:p>
                      <a:pPr algn="ctr"/>
                      <a:r>
                        <a:rPr lang="pt-BR" sz="3000" dirty="0">
                          <a:latin typeface="Times New Roman" panose="02020603050405020304" pitchFamily="18" charset="0"/>
                          <a:cs typeface="Times New Roman" panose="02020603050405020304" pitchFamily="18" charset="0"/>
                        </a:rPr>
                        <a:t>11,42</a:t>
                      </a:r>
                    </a:p>
                  </a:txBody>
                  <a:tcPr anchor="b"/>
                </a:tc>
                <a:tc>
                  <a:txBody>
                    <a:bodyPr/>
                    <a:lstStyle/>
                    <a:p>
                      <a:pPr algn="ctr"/>
                      <a:r>
                        <a:rPr lang="pt-BR" sz="3000" dirty="0">
                          <a:latin typeface="Times New Roman" panose="02020603050405020304" pitchFamily="18" charset="0"/>
                          <a:cs typeface="Times New Roman" panose="02020603050405020304" pitchFamily="18" charset="0"/>
                        </a:rPr>
                        <a:t>10,49</a:t>
                      </a:r>
                    </a:p>
                  </a:txBody>
                  <a:tcPr anchor="b"/>
                </a:tc>
                <a:extLst>
                  <a:ext uri="{0D108BD9-81ED-4DB2-BD59-A6C34878D82A}">
                    <a16:rowId xmlns:a16="http://schemas.microsoft.com/office/drawing/2014/main" val="822591082"/>
                  </a:ext>
                </a:extLst>
              </a:tr>
              <a:tr h="517212">
                <a:tc>
                  <a:txBody>
                    <a:bodyPr/>
                    <a:lstStyle/>
                    <a:p>
                      <a:pPr algn="r"/>
                      <a:r>
                        <a:rPr lang="pt-BR" sz="3000" b="1" dirty="0">
                          <a:latin typeface="Times New Roman" panose="02020603050405020304" pitchFamily="18" charset="0"/>
                          <a:cs typeface="Times New Roman" panose="02020603050405020304" pitchFamily="18" charset="0"/>
                        </a:rPr>
                        <a:t>Total</a:t>
                      </a:r>
                    </a:p>
                  </a:txBody>
                  <a:tcPr anchor="b"/>
                </a:tc>
                <a:tc>
                  <a:txBody>
                    <a:bodyPr/>
                    <a:lstStyle/>
                    <a:p>
                      <a:pPr algn="ctr"/>
                      <a:r>
                        <a:rPr lang="pt-BR" sz="3000" b="1" dirty="0">
                          <a:latin typeface="Times New Roman" panose="02020603050405020304" pitchFamily="18" charset="0"/>
                          <a:cs typeface="Times New Roman" panose="02020603050405020304" pitchFamily="18" charset="0"/>
                        </a:rPr>
                        <a:t>108,92</a:t>
                      </a:r>
                    </a:p>
                  </a:txBody>
                  <a:tcPr anchor="b"/>
                </a:tc>
                <a:tc>
                  <a:txBody>
                    <a:bodyPr/>
                    <a:lstStyle/>
                    <a:p>
                      <a:pPr algn="ctr"/>
                      <a:r>
                        <a:rPr lang="pt-BR" sz="3000" b="1" dirty="0">
                          <a:latin typeface="Times New Roman" panose="02020603050405020304" pitchFamily="18" charset="0"/>
                          <a:cs typeface="Times New Roman" panose="02020603050405020304" pitchFamily="18" charset="0"/>
                        </a:rPr>
                        <a:t>100</a:t>
                      </a:r>
                    </a:p>
                  </a:txBody>
                  <a:tcPr anchor="b"/>
                </a:tc>
                <a:extLst>
                  <a:ext uri="{0D108BD9-81ED-4DB2-BD59-A6C34878D82A}">
                    <a16:rowId xmlns:a16="http://schemas.microsoft.com/office/drawing/2014/main" val="3904201516"/>
                  </a:ext>
                </a:extLst>
              </a:tr>
            </a:tbl>
          </a:graphicData>
        </a:graphic>
      </p:graphicFrame>
      <p:sp>
        <p:nvSpPr>
          <p:cNvPr id="23" name="CaixaDeTexto 22">
            <a:extLst>
              <a:ext uri="{FF2B5EF4-FFF2-40B4-BE49-F238E27FC236}">
                <a16:creationId xmlns:a16="http://schemas.microsoft.com/office/drawing/2014/main" id="{05C18D1E-4B2B-4442-A255-85F54F58CFB0}"/>
              </a:ext>
            </a:extLst>
          </p:cNvPr>
          <p:cNvSpPr txBox="1"/>
          <p:nvPr/>
        </p:nvSpPr>
        <p:spPr>
          <a:xfrm>
            <a:off x="26172030" y="13988177"/>
            <a:ext cx="11500956" cy="14865608"/>
          </a:xfrm>
          <a:prstGeom prst="rect">
            <a:avLst/>
          </a:prstGeom>
          <a:noFill/>
        </p:spPr>
        <p:txBody>
          <a:bodyPr wrap="square">
            <a:spAutoFit/>
          </a:bodyPr>
          <a:lstStyle/>
          <a:p>
            <a:pPr algn="just">
              <a:buSzPts val="1000"/>
              <a:tabLst>
                <a:tab pos="304169" algn="l"/>
                <a:tab pos="304804" algn="l"/>
              </a:tabLst>
            </a:pPr>
            <a:r>
              <a:rPr lang="pt-PT" sz="3000" b="1" kern="0" dirty="0">
                <a:latin typeface="Times New Roman" panose="02020603050405020304" pitchFamily="18" charset="0"/>
                <a:ea typeface="Times New Roman" panose="02020603050405020304" pitchFamily="18" charset="0"/>
              </a:rPr>
              <a:t>4.1 PRINCIPAIS FONTES POLUIDORAS PONTUAIS E DIFUSAS</a:t>
            </a:r>
          </a:p>
          <a:p>
            <a:pPr algn="just">
              <a:spcBef>
                <a:spcPts val="5"/>
              </a:spcBef>
            </a:pPr>
            <a:r>
              <a:rPr lang="pt-BR" sz="3000" dirty="0">
                <a:latin typeface="Times New Roman" panose="02020603050405020304" pitchFamily="18" charset="0"/>
                <a:ea typeface="Times New Roman" panose="02020603050405020304" pitchFamily="18" charset="0"/>
              </a:rPr>
              <a:t>Através do trabalho de campo foram observadas e identificadas as principais fontes poluidoras que contribuem para a degradação ambiental do ambiente aquático em questão. Segundo Porto (1995 apud TOMAZ, 2006) fonte de poluição difusa são pequenos resíduos sólidos oriundos de diversas atividades humanas e animais como: queima de combustíveis fósseis, detritos de borracha do desgaste de pneus, fezes e urina de animais domésticos, ou seja, todo tipo de material que é levado pelo escoamento superficial. Já as pontuais, são caracterizadas pelo direcionamento dos efluentes domésticos e esgoto sanitário aos cursos d’água sem qualquer tratamento. Identificado como fonte de poluição pontual posto de lavagem de veículos localizado no km 1 da BR-307, dentro do perímetro urbano. Os efluentes, resultado da lavagem dos veículos automotores não recebem qualquer tipo de tratamento, são canalizados e direcionados aos corpos hídricos.</a:t>
            </a:r>
          </a:p>
          <a:p>
            <a:pPr algn="just">
              <a:spcBef>
                <a:spcPts val="5"/>
              </a:spcBef>
            </a:pPr>
            <a:endParaRPr lang="pt-BR" sz="3000" dirty="0">
              <a:latin typeface="Times New Roman" panose="02020603050405020304" pitchFamily="18" charset="0"/>
              <a:ea typeface="Times New Roman" panose="02020603050405020304" pitchFamily="18" charset="0"/>
            </a:endParaRPr>
          </a:p>
          <a:p>
            <a:pPr algn="just">
              <a:spcBef>
                <a:spcPts val="5"/>
              </a:spcBef>
            </a:pPr>
            <a:r>
              <a:rPr lang="pt-BR" sz="3000" b="1" dirty="0">
                <a:latin typeface="Times New Roman" panose="02020603050405020304" pitchFamily="18" charset="0"/>
                <a:ea typeface="Times New Roman" panose="02020603050405020304" pitchFamily="18" charset="0"/>
              </a:rPr>
              <a:t>4.2 POLÍTICAS PÚBLICAS DA ESFERA MUNICIPAL RELACIONADAS A GESTÃO HÍDRICA E TERRITORIAL</a:t>
            </a:r>
          </a:p>
          <a:p>
            <a:pPr algn="just">
              <a:spcBef>
                <a:spcPts val="5"/>
              </a:spcBef>
            </a:pPr>
            <a:r>
              <a:rPr lang="pt-BR" sz="3000" dirty="0">
                <a:latin typeface="Times New Roman" panose="02020603050405020304" pitchFamily="18" charset="0"/>
                <a:ea typeface="Times New Roman" panose="02020603050405020304" pitchFamily="18" charset="0"/>
              </a:rPr>
              <a:t>O Plano Diretor de São Gabriel da Cachoeira (2006), segundo consta em seu artigo 2° é um instrumento básico de política pública de desenvolvimento territorial do Município. Segundo consta no Plano Diretor de São Gabriel da Cachoeira (2006), o Plano Municipal de Saneamento Básico - PMSB deveria ser elaborado 12 meses após aprovação do referido documento (2006), porém até o presente momento não foi elaborado. No dia 24 de março de 2021, o governador do estado do Amazonas, Wilson Lima, assinou um Termo de</a:t>
            </a:r>
          </a:p>
          <a:p>
            <a:pPr algn="just">
              <a:spcBef>
                <a:spcPts val="5"/>
              </a:spcBef>
            </a:pPr>
            <a:r>
              <a:rPr lang="pt-BR" sz="3000" dirty="0">
                <a:latin typeface="Times New Roman" panose="02020603050405020304" pitchFamily="18" charset="0"/>
                <a:ea typeface="Times New Roman" panose="02020603050405020304" pitchFamily="18" charset="0"/>
              </a:rPr>
              <a:t>Cooperação Técnica que formaliza uma parceria entre a Companhia de Saneamento do Amazonas – COSAMA e a Prefeitura Municipal de São Gabriel da Cachoeira com objetivo de analisar o sistema de abastecimento de água do município. Após a análise a COSAMA irá assumir o serviço de abastecimento.</a:t>
            </a:r>
          </a:p>
          <a:p>
            <a:pPr algn="just">
              <a:spcBef>
                <a:spcPts val="5"/>
              </a:spcBef>
            </a:pPr>
            <a:endParaRPr lang="pt-BR" sz="3000" dirty="0">
              <a:latin typeface="Times New Roman" panose="02020603050405020304" pitchFamily="18" charset="0"/>
              <a:ea typeface="Times New Roman" panose="02020603050405020304" pitchFamily="18" charset="0"/>
            </a:endParaRPr>
          </a:p>
        </p:txBody>
      </p:sp>
      <p:sp>
        <p:nvSpPr>
          <p:cNvPr id="25" name="CaixaDeTexto 24">
            <a:extLst>
              <a:ext uri="{FF2B5EF4-FFF2-40B4-BE49-F238E27FC236}">
                <a16:creationId xmlns:a16="http://schemas.microsoft.com/office/drawing/2014/main" id="{94526D9B-2E42-42B5-AD31-067F02DF6185}"/>
              </a:ext>
            </a:extLst>
          </p:cNvPr>
          <p:cNvSpPr txBox="1"/>
          <p:nvPr/>
        </p:nvSpPr>
        <p:spPr>
          <a:xfrm>
            <a:off x="4295885" y="28186619"/>
            <a:ext cx="6110515" cy="498663"/>
          </a:xfrm>
          <a:prstGeom prst="rect">
            <a:avLst/>
          </a:prstGeom>
          <a:noFill/>
        </p:spPr>
        <p:txBody>
          <a:bodyPr wrap="square" rtlCol="0">
            <a:spAutoFit/>
          </a:bodyPr>
          <a:lstStyle/>
          <a:p>
            <a:pPr>
              <a:lnSpc>
                <a:spcPct val="150000"/>
              </a:lnSpc>
            </a:pPr>
            <a:r>
              <a:rPr lang="pt-BR" sz="2000" dirty="0">
                <a:latin typeface="Times New Roman" panose="02020603050405020304" pitchFamily="18" charset="0"/>
                <a:cs typeface="Times New Roman" panose="02020603050405020304" pitchFamily="18" charset="0"/>
              </a:rPr>
              <a:t>Figura 01. Mapa de Uso da Terra e Cobertura Vegetal</a:t>
            </a:r>
          </a:p>
        </p:txBody>
      </p:sp>
      <p:sp>
        <p:nvSpPr>
          <p:cNvPr id="26" name="CaixaDeTexto 25">
            <a:extLst>
              <a:ext uri="{FF2B5EF4-FFF2-40B4-BE49-F238E27FC236}">
                <a16:creationId xmlns:a16="http://schemas.microsoft.com/office/drawing/2014/main" id="{58250E13-3EA4-4421-91F1-E3A633D1CE4C}"/>
              </a:ext>
            </a:extLst>
          </p:cNvPr>
          <p:cNvSpPr txBox="1"/>
          <p:nvPr/>
        </p:nvSpPr>
        <p:spPr>
          <a:xfrm>
            <a:off x="28867250" y="9398607"/>
            <a:ext cx="6110515" cy="498663"/>
          </a:xfrm>
          <a:prstGeom prst="rect">
            <a:avLst/>
          </a:prstGeom>
          <a:noFill/>
        </p:spPr>
        <p:txBody>
          <a:bodyPr wrap="square" rtlCol="0">
            <a:spAutoFit/>
          </a:bodyPr>
          <a:lstStyle/>
          <a:p>
            <a:pPr>
              <a:lnSpc>
                <a:spcPct val="150000"/>
              </a:lnSpc>
            </a:pPr>
            <a:r>
              <a:rPr lang="pt-BR" sz="2000" dirty="0">
                <a:latin typeface="Times New Roman" panose="02020603050405020304" pitchFamily="18" charset="0"/>
                <a:cs typeface="Times New Roman" panose="02020603050405020304" pitchFamily="18" charset="0"/>
              </a:rPr>
              <a:t>Tabela 01. Mapa de Uso da Terra e Cobertura Vegetal</a:t>
            </a:r>
          </a:p>
        </p:txBody>
      </p:sp>
    </p:spTree>
    <p:extLst>
      <p:ext uri="{BB962C8B-B14F-4D97-AF65-F5344CB8AC3E}">
        <p14:creationId xmlns:p14="http://schemas.microsoft.com/office/powerpoint/2010/main" val="371835198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1666</Words>
  <Application>Microsoft Office PowerPoint</Application>
  <PresentationFormat>Personalizar</PresentationFormat>
  <Paragraphs>61</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Times New Roman</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Frank Teixeira</dc:creator>
  <cp:lastModifiedBy>seduc</cp:lastModifiedBy>
  <cp:revision>21</cp:revision>
  <dcterms:created xsi:type="dcterms:W3CDTF">2022-06-14T15:36:10Z</dcterms:created>
  <dcterms:modified xsi:type="dcterms:W3CDTF">2022-06-15T21:01:47Z</dcterms:modified>
</cp:coreProperties>
</file>