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7000"/>
  <p:notesSz cx="18288000" cy="10287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4" y="5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706390" y="3601086"/>
            <a:ext cx="3175" cy="2521585"/>
          </a:xfrm>
          <a:custGeom>
            <a:avLst/>
            <a:gdLst/>
            <a:ahLst/>
            <a:cxnLst/>
            <a:rect l="l" t="t" r="r" b="b"/>
            <a:pathLst>
              <a:path w="3175" h="2521585">
                <a:moveTo>
                  <a:pt x="3112" y="2521199"/>
                </a:moveTo>
                <a:lnTo>
                  <a:pt x="0" y="2521199"/>
                </a:lnTo>
                <a:lnTo>
                  <a:pt x="0" y="0"/>
                </a:lnTo>
                <a:lnTo>
                  <a:pt x="3112" y="0"/>
                </a:lnTo>
                <a:lnTo>
                  <a:pt x="3112" y="2521199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336690" y="3601086"/>
            <a:ext cx="3175" cy="2521585"/>
          </a:xfrm>
          <a:custGeom>
            <a:avLst/>
            <a:gdLst/>
            <a:ahLst/>
            <a:cxnLst/>
            <a:rect l="l" t="t" r="r" b="b"/>
            <a:pathLst>
              <a:path w="3175" h="2521585">
                <a:moveTo>
                  <a:pt x="3112" y="2521199"/>
                </a:moveTo>
                <a:lnTo>
                  <a:pt x="0" y="2521199"/>
                </a:lnTo>
                <a:lnTo>
                  <a:pt x="0" y="0"/>
                </a:lnTo>
                <a:lnTo>
                  <a:pt x="3112" y="0"/>
                </a:lnTo>
                <a:lnTo>
                  <a:pt x="3112" y="2521199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966989" y="3601086"/>
            <a:ext cx="3175" cy="2521585"/>
          </a:xfrm>
          <a:custGeom>
            <a:avLst/>
            <a:gdLst/>
            <a:ahLst/>
            <a:cxnLst/>
            <a:rect l="l" t="t" r="r" b="b"/>
            <a:pathLst>
              <a:path w="3175" h="2521585">
                <a:moveTo>
                  <a:pt x="3112" y="2521199"/>
                </a:moveTo>
                <a:lnTo>
                  <a:pt x="0" y="2521199"/>
                </a:lnTo>
                <a:lnTo>
                  <a:pt x="0" y="0"/>
                </a:lnTo>
                <a:lnTo>
                  <a:pt x="3112" y="0"/>
                </a:lnTo>
                <a:lnTo>
                  <a:pt x="3112" y="2521199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597289" y="3601086"/>
            <a:ext cx="3175" cy="2521585"/>
          </a:xfrm>
          <a:custGeom>
            <a:avLst/>
            <a:gdLst/>
            <a:ahLst/>
            <a:cxnLst/>
            <a:rect l="l" t="t" r="r" b="b"/>
            <a:pathLst>
              <a:path w="3175" h="2521585">
                <a:moveTo>
                  <a:pt x="3112" y="2521199"/>
                </a:moveTo>
                <a:lnTo>
                  <a:pt x="0" y="2521199"/>
                </a:lnTo>
                <a:lnTo>
                  <a:pt x="0" y="0"/>
                </a:lnTo>
                <a:lnTo>
                  <a:pt x="3112" y="0"/>
                </a:lnTo>
                <a:lnTo>
                  <a:pt x="3112" y="2521199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227590" y="3601086"/>
            <a:ext cx="3175" cy="2521585"/>
          </a:xfrm>
          <a:custGeom>
            <a:avLst/>
            <a:gdLst/>
            <a:ahLst/>
            <a:cxnLst/>
            <a:rect l="l" t="t" r="r" b="b"/>
            <a:pathLst>
              <a:path w="3175" h="2521585">
                <a:moveTo>
                  <a:pt x="3112" y="2521199"/>
                </a:moveTo>
                <a:lnTo>
                  <a:pt x="0" y="2521199"/>
                </a:lnTo>
                <a:lnTo>
                  <a:pt x="0" y="0"/>
                </a:lnTo>
                <a:lnTo>
                  <a:pt x="3112" y="0"/>
                </a:lnTo>
                <a:lnTo>
                  <a:pt x="3112" y="2521199"/>
                </a:lnTo>
                <a:close/>
              </a:path>
            </a:pathLst>
          </a:custGeom>
          <a:solidFill>
            <a:srgbClr val="000000">
              <a:alpha val="2470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707946" y="4247144"/>
            <a:ext cx="2524760" cy="583565"/>
          </a:xfrm>
          <a:custGeom>
            <a:avLst/>
            <a:gdLst/>
            <a:ahLst/>
            <a:cxnLst/>
            <a:rect l="l" t="t" r="r" b="b"/>
            <a:pathLst>
              <a:path w="2524759" h="583564">
                <a:moveTo>
                  <a:pt x="2483830" y="583027"/>
                </a:moveTo>
                <a:lnTo>
                  <a:pt x="0" y="583027"/>
                </a:lnTo>
                <a:lnTo>
                  <a:pt x="0" y="0"/>
                </a:lnTo>
                <a:lnTo>
                  <a:pt x="2483830" y="0"/>
                </a:lnTo>
                <a:lnTo>
                  <a:pt x="2489783" y="1183"/>
                </a:lnTo>
                <a:lnTo>
                  <a:pt x="2523128" y="34507"/>
                </a:lnTo>
                <a:lnTo>
                  <a:pt x="2524312" y="40457"/>
                </a:lnTo>
                <a:lnTo>
                  <a:pt x="2524312" y="542570"/>
                </a:lnTo>
                <a:lnTo>
                  <a:pt x="2501219" y="577110"/>
                </a:lnTo>
                <a:lnTo>
                  <a:pt x="2483830" y="583027"/>
                </a:lnTo>
                <a:close/>
              </a:path>
            </a:pathLst>
          </a:custGeom>
          <a:solidFill>
            <a:srgbClr val="CC62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1707946" y="4893201"/>
            <a:ext cx="1263015" cy="583565"/>
          </a:xfrm>
          <a:custGeom>
            <a:avLst/>
            <a:gdLst/>
            <a:ahLst/>
            <a:cxnLst/>
            <a:rect l="l" t="t" r="r" b="b"/>
            <a:pathLst>
              <a:path w="1263015" h="583564">
                <a:moveTo>
                  <a:pt x="1222452" y="583027"/>
                </a:moveTo>
                <a:lnTo>
                  <a:pt x="0" y="583027"/>
                </a:lnTo>
                <a:lnTo>
                  <a:pt x="0" y="0"/>
                </a:lnTo>
                <a:lnTo>
                  <a:pt x="1222452" y="0"/>
                </a:lnTo>
                <a:lnTo>
                  <a:pt x="1228406" y="1183"/>
                </a:lnTo>
                <a:lnTo>
                  <a:pt x="1261750" y="34507"/>
                </a:lnTo>
                <a:lnTo>
                  <a:pt x="1262934" y="40456"/>
                </a:lnTo>
                <a:lnTo>
                  <a:pt x="1262934" y="542570"/>
                </a:lnTo>
                <a:lnTo>
                  <a:pt x="1239841" y="577110"/>
                </a:lnTo>
                <a:lnTo>
                  <a:pt x="1222452" y="583027"/>
                </a:lnTo>
                <a:close/>
              </a:path>
            </a:pathLst>
          </a:custGeom>
          <a:solidFill>
            <a:srgbClr val="8766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1707946" y="5539258"/>
            <a:ext cx="2524760" cy="583565"/>
          </a:xfrm>
          <a:custGeom>
            <a:avLst/>
            <a:gdLst/>
            <a:ahLst/>
            <a:cxnLst/>
            <a:rect l="l" t="t" r="r" b="b"/>
            <a:pathLst>
              <a:path w="2524759" h="583564">
                <a:moveTo>
                  <a:pt x="2483830" y="583027"/>
                </a:moveTo>
                <a:lnTo>
                  <a:pt x="0" y="583027"/>
                </a:lnTo>
                <a:lnTo>
                  <a:pt x="0" y="0"/>
                </a:lnTo>
                <a:lnTo>
                  <a:pt x="2483830" y="0"/>
                </a:lnTo>
                <a:lnTo>
                  <a:pt x="2489783" y="1183"/>
                </a:lnTo>
                <a:lnTo>
                  <a:pt x="2523128" y="34506"/>
                </a:lnTo>
                <a:lnTo>
                  <a:pt x="2524312" y="40456"/>
                </a:lnTo>
                <a:lnTo>
                  <a:pt x="2524312" y="542570"/>
                </a:lnTo>
                <a:lnTo>
                  <a:pt x="2501219" y="577109"/>
                </a:lnTo>
                <a:lnTo>
                  <a:pt x="2483830" y="583027"/>
                </a:lnTo>
                <a:close/>
              </a:path>
            </a:pathLst>
          </a:custGeom>
          <a:solidFill>
            <a:srgbClr val="0066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3104" y="79762"/>
            <a:ext cx="18067020" cy="367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ichardbrauer17@usp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17660" y="6149756"/>
            <a:ext cx="3724910" cy="371165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061720">
              <a:lnSpc>
                <a:spcPct val="100000"/>
              </a:lnSpc>
              <a:spcBef>
                <a:spcPts val="175"/>
              </a:spcBef>
              <a:tabLst>
                <a:tab pos="1649095" algn="l"/>
                <a:tab pos="2322195" algn="l"/>
                <a:tab pos="2910205" algn="l"/>
                <a:tab pos="3554729" algn="l"/>
              </a:tabLst>
            </a:pPr>
            <a:r>
              <a:rPr sz="750" b="1" spc="25" dirty="0">
                <a:latin typeface="Arial"/>
                <a:cs typeface="Arial"/>
              </a:rPr>
              <a:t>0	</a:t>
            </a:r>
            <a:r>
              <a:rPr sz="750" b="1" spc="20" dirty="0">
                <a:latin typeface="Arial"/>
                <a:cs typeface="Arial"/>
              </a:rPr>
              <a:t>2,5	</a:t>
            </a:r>
            <a:r>
              <a:rPr sz="750" b="1" spc="25" dirty="0">
                <a:latin typeface="Arial"/>
                <a:cs typeface="Arial"/>
              </a:rPr>
              <a:t>5	</a:t>
            </a:r>
            <a:r>
              <a:rPr sz="750" b="1" spc="20" dirty="0">
                <a:latin typeface="Arial"/>
                <a:cs typeface="Arial"/>
              </a:rPr>
              <a:t>7,5	</a:t>
            </a:r>
            <a:r>
              <a:rPr sz="750" b="1" spc="25" dirty="0">
                <a:latin typeface="Arial"/>
                <a:cs typeface="Arial"/>
              </a:rPr>
              <a:t>10</a:t>
            </a:r>
            <a:endParaRPr sz="75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0"/>
              </a:spcBef>
            </a:pPr>
            <a:r>
              <a:rPr sz="1600" spc="-85" dirty="0">
                <a:latin typeface="Microsoft Sans Serif"/>
                <a:cs typeface="Microsoft Sans Serif"/>
              </a:rPr>
              <a:t>As</a:t>
            </a:r>
            <a:r>
              <a:rPr sz="1600" spc="29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pesquisas</a:t>
            </a:r>
            <a:r>
              <a:rPr sz="1600" spc="295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mostram</a:t>
            </a:r>
            <a:r>
              <a:rPr sz="1600" spc="290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</a:t>
            </a:r>
            <a:r>
              <a:rPr sz="1600" spc="295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spc="29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PSA</a:t>
            </a:r>
            <a:r>
              <a:rPr sz="1600" spc="295" dirty="0">
                <a:latin typeface="Microsoft Sans Serif"/>
                <a:cs typeface="Microsoft Sans Serif"/>
              </a:rPr>
              <a:t> </a:t>
            </a:r>
            <a:r>
              <a:rPr sz="1600" spc="50" dirty="0">
                <a:latin typeface="Microsoft Sans Serif"/>
                <a:cs typeface="Microsoft Sans Serif"/>
              </a:rPr>
              <a:t>tem</a:t>
            </a:r>
            <a:endParaRPr sz="1600" dirty="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3300"/>
              </a:lnSpc>
            </a:pPr>
            <a:r>
              <a:rPr sz="1600" spc="10" dirty="0">
                <a:latin typeface="Microsoft Sans Serif"/>
                <a:cs typeface="Microsoft Sans Serif"/>
              </a:rPr>
              <a:t>potencial para </a:t>
            </a:r>
            <a:r>
              <a:rPr sz="1600" spc="30" dirty="0">
                <a:latin typeface="Microsoft Sans Serif"/>
                <a:cs typeface="Microsoft Sans Serif"/>
              </a:rPr>
              <a:t>implementar </a:t>
            </a:r>
            <a:r>
              <a:rPr sz="1600" spc="-15" dirty="0">
                <a:latin typeface="Microsoft Sans Serif"/>
                <a:cs typeface="Microsoft Sans Serif"/>
              </a:rPr>
              <a:t>alguns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objetivos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da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Política</a:t>
            </a:r>
            <a:r>
              <a:rPr sz="1600" spc="-10" dirty="0">
                <a:latin typeface="Microsoft Sans Serif"/>
                <a:cs typeface="Microsoft Sans Serif"/>
              </a:rPr>
              <a:t> Nacional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Resíduos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Sólidos,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principalmente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 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estímulo </a:t>
            </a:r>
            <a:r>
              <a:rPr sz="1600" spc="5" dirty="0">
                <a:latin typeface="Microsoft Sans Serif"/>
                <a:cs typeface="Microsoft Sans Serif"/>
              </a:rPr>
              <a:t>da </a:t>
            </a:r>
            <a:r>
              <a:rPr sz="1600" spc="-10" dirty="0">
                <a:latin typeface="Microsoft Sans Serif"/>
                <a:cs typeface="Microsoft Sans Serif"/>
              </a:rPr>
              <a:t>reciclagem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-5" dirty="0">
                <a:latin typeface="Microsoft Sans Serif"/>
                <a:cs typeface="Microsoft Sans Serif"/>
              </a:rPr>
              <a:t>inclusão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catadores </a:t>
            </a:r>
            <a:r>
              <a:rPr sz="1600" dirty="0">
                <a:latin typeface="Microsoft Sans Serif"/>
                <a:cs typeface="Microsoft Sans Serif"/>
              </a:rPr>
              <a:t>ao </a:t>
            </a:r>
            <a:r>
              <a:rPr sz="1600" spc="35" dirty="0">
                <a:latin typeface="Microsoft Sans Serif"/>
                <a:cs typeface="Microsoft Sans Serif"/>
              </a:rPr>
              <a:t>remunerar </a:t>
            </a:r>
            <a:r>
              <a:rPr sz="1600" spc="-55" dirty="0">
                <a:latin typeface="Microsoft Sans Serif"/>
                <a:cs typeface="Microsoft Sans Serif"/>
              </a:rPr>
              <a:t>as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ações </a:t>
            </a:r>
            <a:r>
              <a:rPr sz="1600" spc="30" dirty="0">
                <a:latin typeface="Microsoft Sans Serif"/>
                <a:cs typeface="Microsoft Sans Serif"/>
              </a:rPr>
              <a:t>que 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promovam</a:t>
            </a:r>
            <a:r>
              <a:rPr sz="1600" spc="-10" dirty="0">
                <a:latin typeface="Microsoft Sans Serif"/>
                <a:cs typeface="Microsoft Sans Serif"/>
              </a:rPr>
              <a:t> os </a:t>
            </a:r>
            <a:r>
              <a:rPr sz="1600" spc="-20" dirty="0">
                <a:latin typeface="Microsoft Sans Serif"/>
                <a:cs typeface="Microsoft Sans Serif"/>
              </a:rPr>
              <a:t>serviços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ambientais.</a:t>
            </a:r>
          </a:p>
          <a:p>
            <a:pPr marL="12700" marR="5080" algn="just">
              <a:lnSpc>
                <a:spcPct val="113300"/>
              </a:lnSpc>
            </a:pPr>
            <a:r>
              <a:rPr sz="1600" spc="10" dirty="0">
                <a:latin typeface="Microsoft Sans Serif"/>
                <a:cs typeface="Microsoft Sans Serif"/>
              </a:rPr>
              <a:t>Entretanto,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lang="pt-BR" sz="1600" dirty="0" smtClean="0">
                <a:latin typeface="Microsoft Sans Serif"/>
                <a:cs typeface="Microsoft Sans Serif"/>
              </a:rPr>
              <a:t>há </a:t>
            </a:r>
            <a:r>
              <a:rPr sz="1600" spc="-20" dirty="0" err="1" smtClean="0">
                <a:latin typeface="Microsoft Sans Serif"/>
                <a:cs typeface="Microsoft Sans Serif"/>
              </a:rPr>
              <a:t>desa</a:t>
            </a:r>
            <a:r>
              <a:rPr sz="1600" spc="5" dirty="0" err="1" smtClean="0">
                <a:latin typeface="Microsoft Sans Serif"/>
                <a:cs typeface="Microsoft Sans Serif"/>
              </a:rPr>
              <a:t>fios</a:t>
            </a:r>
            <a:r>
              <a:rPr sz="1600" spc="5" dirty="0" smtClean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como: </a:t>
            </a:r>
            <a:r>
              <a:rPr sz="1600" spc="5" dirty="0">
                <a:latin typeface="Microsoft Sans Serif"/>
                <a:cs typeface="Microsoft Sans Serif"/>
              </a:rPr>
              <a:t>falta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5" dirty="0">
                <a:latin typeface="Microsoft Sans Serif"/>
                <a:cs typeface="Microsoft Sans Serif"/>
              </a:rPr>
              <a:t>mensuração </a:t>
            </a:r>
            <a:r>
              <a:rPr sz="1600" spc="50" dirty="0">
                <a:latin typeface="Microsoft Sans Serif"/>
                <a:cs typeface="Microsoft Sans Serif"/>
              </a:rPr>
              <a:t>do </a:t>
            </a:r>
            <a:r>
              <a:rPr sz="1600" dirty="0">
                <a:latin typeface="Microsoft Sans Serif"/>
                <a:cs typeface="Microsoft Sans Serif"/>
              </a:rPr>
              <a:t>valor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ecossistêmico </a:t>
            </a:r>
            <a:r>
              <a:rPr sz="1600" spc="5" dirty="0">
                <a:latin typeface="Microsoft Sans Serif"/>
                <a:cs typeface="Microsoft Sans Serif"/>
              </a:rPr>
              <a:t>da </a:t>
            </a:r>
            <a:r>
              <a:rPr sz="1600" dirty="0">
                <a:latin typeface="Microsoft Sans Serif"/>
                <a:cs typeface="Microsoft Sans Serif"/>
              </a:rPr>
              <a:t>atividade </a:t>
            </a:r>
            <a:r>
              <a:rPr sz="1600" spc="50" dirty="0">
                <a:latin typeface="Microsoft Sans Serif"/>
                <a:cs typeface="Microsoft Sans Serif"/>
              </a:rPr>
              <a:t>do </a:t>
            </a:r>
            <a:r>
              <a:rPr sz="1600" dirty="0" err="1">
                <a:latin typeface="Microsoft Sans Serif"/>
                <a:cs typeface="Microsoft Sans Serif"/>
              </a:rPr>
              <a:t>catador</a:t>
            </a:r>
            <a:r>
              <a:rPr sz="1600" dirty="0" smtClean="0">
                <a:latin typeface="Microsoft Sans Serif"/>
                <a:cs typeface="Microsoft Sans Serif"/>
              </a:rPr>
              <a:t>,</a:t>
            </a:r>
            <a:r>
              <a:rPr sz="1600" spc="-409" dirty="0" smtClean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ausência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40" dirty="0" err="1" smtClean="0">
                <a:latin typeface="Microsoft Sans Serif"/>
                <a:cs typeface="Microsoft Sans Serif"/>
              </a:rPr>
              <a:t>norma</a:t>
            </a:r>
            <a:r>
              <a:rPr sz="1600" spc="45" dirty="0" smtClean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federal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regulamentar </a:t>
            </a:r>
            <a:r>
              <a:rPr sz="1600" spc="45" dirty="0">
                <a:latin typeface="Microsoft Sans Serif"/>
                <a:cs typeface="Microsoft Sans Serif"/>
              </a:rPr>
              <a:t>o </a:t>
            </a:r>
            <a:r>
              <a:rPr sz="1600" spc="-150" dirty="0">
                <a:latin typeface="Microsoft Sans Serif"/>
                <a:cs typeface="Microsoft Sans Serif"/>
              </a:rPr>
              <a:t>PSA</a:t>
            </a:r>
            <a:r>
              <a:rPr sz="1600" spc="-14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10" dirty="0">
                <a:latin typeface="Microsoft Sans Serif"/>
                <a:cs typeface="Microsoft Sans Serif"/>
              </a:rPr>
              <a:t>desenvolvimento 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metodologias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aplicação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instrumentos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econômicos.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24105" y="3818209"/>
            <a:ext cx="1021715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dirty="0">
                <a:latin typeface="Arial"/>
                <a:cs typeface="Arial"/>
              </a:rPr>
              <a:t>Serviços</a:t>
            </a:r>
            <a:r>
              <a:rPr sz="750" b="1" spc="-45" dirty="0">
                <a:latin typeface="Arial"/>
                <a:cs typeface="Arial"/>
              </a:rPr>
              <a:t> </a:t>
            </a:r>
            <a:r>
              <a:rPr sz="750" b="1" spc="35" dirty="0">
                <a:latin typeface="Arial"/>
                <a:cs typeface="Arial"/>
              </a:rPr>
              <a:t>Ambientais</a:t>
            </a:r>
            <a:endParaRPr sz="7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81647" y="4464266"/>
            <a:ext cx="106426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5" dirty="0">
                <a:latin typeface="Arial"/>
                <a:cs typeface="Arial"/>
              </a:rPr>
              <a:t>Renda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dos</a:t>
            </a:r>
            <a:r>
              <a:rPr sz="750" b="1" spc="-30" dirty="0">
                <a:latin typeface="Arial"/>
                <a:cs typeface="Arial"/>
              </a:rPr>
              <a:t> </a:t>
            </a:r>
            <a:r>
              <a:rPr sz="750" b="1" spc="25" dirty="0">
                <a:latin typeface="Arial"/>
                <a:cs typeface="Arial"/>
              </a:rPr>
              <a:t>Catadores</a:t>
            </a:r>
            <a:endParaRPr sz="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92955" y="5110323"/>
            <a:ext cx="75311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20" dirty="0">
                <a:latin typeface="Arial"/>
                <a:cs typeface="Arial"/>
              </a:rPr>
              <a:t>Inclusão</a:t>
            </a:r>
            <a:r>
              <a:rPr sz="750" b="1" spc="-40" dirty="0">
                <a:latin typeface="Arial"/>
                <a:cs typeface="Arial"/>
              </a:rPr>
              <a:t> </a:t>
            </a:r>
            <a:r>
              <a:rPr sz="750" b="1" dirty="0">
                <a:latin typeface="Arial"/>
                <a:cs typeface="Arial"/>
              </a:rPr>
              <a:t>Social</a:t>
            </a:r>
            <a:endParaRPr sz="7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68119" y="5756381"/>
            <a:ext cx="97790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Condições</a:t>
            </a:r>
            <a:r>
              <a:rPr sz="750" b="1" spc="-35" dirty="0">
                <a:latin typeface="Arial"/>
                <a:cs typeface="Arial"/>
              </a:rPr>
              <a:t> </a:t>
            </a:r>
            <a:r>
              <a:rPr sz="750" b="1" spc="20" dirty="0">
                <a:latin typeface="Arial"/>
                <a:cs typeface="Arial"/>
              </a:rPr>
              <a:t>Laborais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707946" y="3601086"/>
            <a:ext cx="2019935" cy="583565"/>
          </a:xfrm>
          <a:custGeom>
            <a:avLst/>
            <a:gdLst/>
            <a:ahLst/>
            <a:cxnLst/>
            <a:rect l="l" t="t" r="r" b="b"/>
            <a:pathLst>
              <a:path w="2019934" h="583564">
                <a:moveTo>
                  <a:pt x="1979279" y="583027"/>
                </a:moveTo>
                <a:lnTo>
                  <a:pt x="0" y="583027"/>
                </a:lnTo>
                <a:lnTo>
                  <a:pt x="0" y="0"/>
                </a:lnTo>
                <a:lnTo>
                  <a:pt x="1979279" y="0"/>
                </a:lnTo>
                <a:lnTo>
                  <a:pt x="2013840" y="23078"/>
                </a:lnTo>
                <a:lnTo>
                  <a:pt x="2019761" y="40457"/>
                </a:lnTo>
                <a:lnTo>
                  <a:pt x="2019761" y="542570"/>
                </a:lnTo>
                <a:lnTo>
                  <a:pt x="1996668" y="577110"/>
                </a:lnTo>
                <a:lnTo>
                  <a:pt x="1979279" y="583027"/>
                </a:lnTo>
                <a:close/>
              </a:path>
            </a:pathLst>
          </a:custGeom>
          <a:solidFill>
            <a:srgbClr val="FF66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59954" y="1170356"/>
            <a:ext cx="2438400" cy="466725"/>
          </a:xfrm>
          <a:prstGeom prst="rect">
            <a:avLst/>
          </a:prstGeom>
          <a:solidFill>
            <a:srgbClr val="3DD9D8"/>
          </a:solidFill>
        </p:spPr>
        <p:txBody>
          <a:bodyPr vert="horz" wrap="square" lIns="0" tIns="73025" rIns="0" bIns="0" rtlCol="0">
            <a:spAutoFit/>
          </a:bodyPr>
          <a:lstStyle/>
          <a:p>
            <a:pPr marL="633730">
              <a:lnSpc>
                <a:spcPct val="100000"/>
              </a:lnSpc>
              <a:spcBef>
                <a:spcPts val="575"/>
              </a:spcBef>
            </a:pPr>
            <a:r>
              <a:rPr sz="1900" b="1" spc="55" dirty="0">
                <a:latin typeface="Trebuchet MS"/>
                <a:cs typeface="Trebuchet MS"/>
              </a:rPr>
              <a:t>OBJETIVO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37821" y="1170356"/>
            <a:ext cx="11334115" cy="466725"/>
          </a:xfrm>
          <a:prstGeom prst="rect">
            <a:avLst/>
          </a:prstGeom>
          <a:solidFill>
            <a:srgbClr val="3DD9D8"/>
          </a:solidFill>
        </p:spPr>
        <p:txBody>
          <a:bodyPr vert="horz" wrap="square" lIns="0" tIns="730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1900" b="1" spc="150" dirty="0">
                <a:latin typeface="Trebuchet MS"/>
                <a:cs typeface="Trebuchet MS"/>
              </a:rPr>
              <a:t>RESULTADOS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606" y="2832101"/>
            <a:ext cx="2438400" cy="533400"/>
          </a:xfrm>
          <a:prstGeom prst="rect">
            <a:avLst/>
          </a:prstGeom>
          <a:solidFill>
            <a:srgbClr val="3DD9D8"/>
          </a:solidFill>
        </p:spPr>
        <p:txBody>
          <a:bodyPr vert="horz" wrap="square" lIns="0" tIns="11112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875"/>
              </a:spcBef>
            </a:pPr>
            <a:r>
              <a:rPr sz="1900" b="1" spc="145" dirty="0">
                <a:latin typeface="Trebuchet MS"/>
                <a:cs typeface="Trebuchet MS"/>
              </a:rPr>
              <a:t>ENQUADRAMENTO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4776589" y="1161045"/>
            <a:ext cx="3352165" cy="476250"/>
          </a:xfrm>
          <a:custGeom>
            <a:avLst/>
            <a:gdLst/>
            <a:ahLst/>
            <a:cxnLst/>
            <a:rect l="l" t="t" r="r" b="b"/>
            <a:pathLst>
              <a:path w="3352165" h="476250">
                <a:moveTo>
                  <a:pt x="3352047" y="476249"/>
                </a:moveTo>
                <a:lnTo>
                  <a:pt x="0" y="476249"/>
                </a:lnTo>
                <a:lnTo>
                  <a:pt x="0" y="0"/>
                </a:lnTo>
                <a:lnTo>
                  <a:pt x="3352047" y="0"/>
                </a:lnTo>
                <a:lnTo>
                  <a:pt x="3352047" y="476249"/>
                </a:lnTo>
                <a:close/>
              </a:path>
            </a:pathLst>
          </a:custGeom>
          <a:solidFill>
            <a:srgbClr val="3DD9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4763512" y="1116590"/>
            <a:ext cx="3329940" cy="76962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50165" algn="ctr">
              <a:lnSpc>
                <a:spcPct val="100000"/>
              </a:lnSpc>
              <a:spcBef>
                <a:spcPts val="1000"/>
              </a:spcBef>
            </a:pPr>
            <a:r>
              <a:rPr sz="1900" b="1" spc="160" dirty="0">
                <a:latin typeface="Trebuchet MS"/>
                <a:cs typeface="Trebuchet MS"/>
              </a:rPr>
              <a:t>CONCLUSÃO</a:t>
            </a:r>
            <a:endParaRPr sz="19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755"/>
              </a:spcBef>
              <a:tabLst>
                <a:tab pos="648335" algn="l"/>
                <a:tab pos="1841500" algn="l"/>
                <a:tab pos="2982595" algn="l"/>
              </a:tabLst>
            </a:pPr>
            <a:r>
              <a:rPr sz="1600" spc="-45" dirty="0">
                <a:latin typeface="Microsoft Sans Serif"/>
                <a:cs typeface="Microsoft Sans Serif"/>
              </a:rPr>
              <a:t>Os	</a:t>
            </a:r>
            <a:r>
              <a:rPr sz="1600" spc="10" dirty="0">
                <a:latin typeface="Microsoft Sans Serif"/>
                <a:cs typeface="Microsoft Sans Serif"/>
              </a:rPr>
              <a:t>recursos	</a:t>
            </a:r>
            <a:r>
              <a:rPr sz="1600" spc="15" dirty="0">
                <a:latin typeface="Microsoft Sans Serif"/>
                <a:cs typeface="Microsoft Sans Serif"/>
              </a:rPr>
              <a:t>naturais	</a:t>
            </a:r>
            <a:r>
              <a:rPr sz="1600" spc="-20" dirty="0">
                <a:latin typeface="Microsoft Sans Serif"/>
                <a:cs typeface="Microsoft Sans Serif"/>
              </a:rPr>
              <a:t>são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13083" y="5994063"/>
            <a:ext cx="46355" cy="46355"/>
          </a:xfrm>
          <a:custGeom>
            <a:avLst/>
            <a:gdLst/>
            <a:ahLst/>
            <a:cxnLst/>
            <a:rect l="l" t="t" r="r" b="b"/>
            <a:pathLst>
              <a:path w="46354" h="46354">
                <a:moveTo>
                  <a:pt x="44410" y="46131"/>
                </a:moveTo>
                <a:lnTo>
                  <a:pt x="1721" y="46131"/>
                </a:lnTo>
                <a:lnTo>
                  <a:pt x="0" y="44410"/>
                </a:lnTo>
                <a:lnTo>
                  <a:pt x="0" y="1721"/>
                </a:lnTo>
                <a:lnTo>
                  <a:pt x="1721" y="0"/>
                </a:lnTo>
                <a:lnTo>
                  <a:pt x="44410" y="0"/>
                </a:lnTo>
                <a:lnTo>
                  <a:pt x="46131" y="1721"/>
                </a:lnTo>
                <a:lnTo>
                  <a:pt x="46131" y="42287"/>
                </a:lnTo>
                <a:lnTo>
                  <a:pt x="46131" y="44410"/>
                </a:lnTo>
                <a:lnTo>
                  <a:pt x="44410" y="46131"/>
                </a:lnTo>
                <a:close/>
              </a:path>
            </a:pathLst>
          </a:custGeom>
          <a:solidFill>
            <a:srgbClr val="FF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 rot="18900000">
            <a:off x="6663831" y="9526950"/>
            <a:ext cx="636244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950" spc="-5" dirty="0">
                <a:latin typeface="Microsoft Sans Serif"/>
                <a:cs typeface="Microsoft Sans Serif"/>
              </a:rPr>
              <a:t>Financeiras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 rot="18900000">
            <a:off x="7275373" y="9577431"/>
            <a:ext cx="776908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950" spc="25" dirty="0">
                <a:latin typeface="Microsoft Sans Serif"/>
                <a:cs typeface="Microsoft Sans Serif"/>
              </a:rPr>
              <a:t>Infraestrutura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 rot="18900000">
            <a:off x="8100140" y="9538801"/>
            <a:ext cx="669294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950" spc="10" dirty="0">
                <a:latin typeface="Microsoft Sans Serif"/>
                <a:cs typeface="Microsoft Sans Serif"/>
              </a:rPr>
              <a:t>Preconceito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 rot="18900000">
            <a:off x="8871706" y="9522362"/>
            <a:ext cx="623790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950" spc="5" dirty="0">
                <a:latin typeface="Microsoft Sans Serif"/>
                <a:cs typeface="Microsoft Sans Serif"/>
              </a:rPr>
              <a:t>Exploração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 rot="18900000">
            <a:off x="9269447" y="9661934"/>
            <a:ext cx="1013355" cy="123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950" spc="15" dirty="0">
                <a:latin typeface="Microsoft Sans Serif"/>
                <a:cs typeface="Microsoft Sans Serif"/>
              </a:rPr>
              <a:t>Apoio</a:t>
            </a:r>
            <a:r>
              <a:rPr sz="950" spc="-45" dirty="0">
                <a:latin typeface="Microsoft Sans Serif"/>
                <a:cs typeface="Microsoft Sans Serif"/>
              </a:rPr>
              <a:t> </a:t>
            </a:r>
            <a:r>
              <a:rPr sz="950" spc="40" dirty="0">
                <a:latin typeface="Microsoft Sans Serif"/>
                <a:cs typeface="Microsoft Sans Serif"/>
              </a:rPr>
              <a:t>do</a:t>
            </a:r>
            <a:r>
              <a:rPr sz="950" spc="-40" dirty="0">
                <a:latin typeface="Microsoft Sans Serif"/>
                <a:cs typeface="Microsoft Sans Serif"/>
              </a:rPr>
              <a:t> </a:t>
            </a:r>
            <a:r>
              <a:rPr sz="950" spc="15" dirty="0">
                <a:latin typeface="Microsoft Sans Serif"/>
                <a:cs typeface="Microsoft Sans Serif"/>
              </a:rPr>
              <a:t>Governo</a:t>
            </a:r>
            <a:endParaRPr sz="950">
              <a:latin typeface="Microsoft Sans Serif"/>
              <a:cs typeface="Microsoft Sans Serif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830986" y="6179744"/>
            <a:ext cx="3571875" cy="3056255"/>
            <a:chOff x="6830986" y="6179744"/>
            <a:chExt cx="3571875" cy="3056255"/>
          </a:xfrm>
        </p:grpSpPr>
        <p:sp>
          <p:nvSpPr>
            <p:cNvPr id="20" name="object 20"/>
            <p:cNvSpPr/>
            <p:nvPr/>
          </p:nvSpPr>
          <p:spPr>
            <a:xfrm>
              <a:off x="6830974" y="6179756"/>
              <a:ext cx="3571875" cy="2293620"/>
            </a:xfrm>
            <a:custGeom>
              <a:avLst/>
              <a:gdLst/>
              <a:ahLst/>
              <a:cxnLst/>
              <a:rect l="l" t="t" r="r" b="b"/>
              <a:pathLst>
                <a:path w="3571875" h="2293620">
                  <a:moveTo>
                    <a:pt x="3571341" y="2289289"/>
                  </a:moveTo>
                  <a:lnTo>
                    <a:pt x="0" y="2289289"/>
                  </a:lnTo>
                  <a:lnTo>
                    <a:pt x="0" y="2293137"/>
                  </a:lnTo>
                  <a:lnTo>
                    <a:pt x="3571341" y="2293137"/>
                  </a:lnTo>
                  <a:lnTo>
                    <a:pt x="3571341" y="2289289"/>
                  </a:lnTo>
                  <a:close/>
                </a:path>
                <a:path w="3571875" h="2293620">
                  <a:moveTo>
                    <a:pt x="3571341" y="1526197"/>
                  </a:moveTo>
                  <a:lnTo>
                    <a:pt x="0" y="1526197"/>
                  </a:lnTo>
                  <a:lnTo>
                    <a:pt x="0" y="1530032"/>
                  </a:lnTo>
                  <a:lnTo>
                    <a:pt x="3571341" y="1530032"/>
                  </a:lnTo>
                  <a:lnTo>
                    <a:pt x="3571341" y="1526197"/>
                  </a:lnTo>
                  <a:close/>
                </a:path>
                <a:path w="3571875" h="2293620">
                  <a:moveTo>
                    <a:pt x="3571341" y="763092"/>
                  </a:moveTo>
                  <a:lnTo>
                    <a:pt x="0" y="763092"/>
                  </a:lnTo>
                  <a:lnTo>
                    <a:pt x="0" y="766940"/>
                  </a:lnTo>
                  <a:lnTo>
                    <a:pt x="3571341" y="766940"/>
                  </a:lnTo>
                  <a:lnTo>
                    <a:pt x="3571341" y="763092"/>
                  </a:lnTo>
                  <a:close/>
                </a:path>
                <a:path w="3571875" h="2293620">
                  <a:moveTo>
                    <a:pt x="3571341" y="0"/>
                  </a:moveTo>
                  <a:lnTo>
                    <a:pt x="0" y="0"/>
                  </a:lnTo>
                  <a:lnTo>
                    <a:pt x="0" y="3835"/>
                  </a:lnTo>
                  <a:lnTo>
                    <a:pt x="3571341" y="3835"/>
                  </a:lnTo>
                  <a:lnTo>
                    <a:pt x="3571341" y="0"/>
                  </a:lnTo>
                  <a:close/>
                </a:path>
              </a:pathLst>
            </a:custGeom>
            <a:solidFill>
              <a:srgbClr val="000000">
                <a:alpha val="2470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830986" y="9232139"/>
              <a:ext cx="3571875" cy="4445"/>
            </a:xfrm>
            <a:custGeom>
              <a:avLst/>
              <a:gdLst/>
              <a:ahLst/>
              <a:cxnLst/>
              <a:rect l="l" t="t" r="r" b="b"/>
              <a:pathLst>
                <a:path w="3571875" h="4445">
                  <a:moveTo>
                    <a:pt x="3571331" y="3842"/>
                  </a:moveTo>
                  <a:lnTo>
                    <a:pt x="0" y="3842"/>
                  </a:lnTo>
                  <a:lnTo>
                    <a:pt x="0" y="0"/>
                  </a:lnTo>
                  <a:lnTo>
                    <a:pt x="3571331" y="0"/>
                  </a:lnTo>
                  <a:lnTo>
                    <a:pt x="3571331" y="3842"/>
                  </a:lnTo>
                  <a:close/>
                </a:path>
              </a:pathLst>
            </a:custGeom>
            <a:solidFill>
              <a:srgbClr val="000000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830974" y="6179756"/>
              <a:ext cx="3571875" cy="3056255"/>
            </a:xfrm>
            <a:custGeom>
              <a:avLst/>
              <a:gdLst/>
              <a:ahLst/>
              <a:cxnLst/>
              <a:rect l="l" t="t" r="r" b="b"/>
              <a:pathLst>
                <a:path w="3571875" h="3056254">
                  <a:moveTo>
                    <a:pt x="642848" y="51447"/>
                  </a:moveTo>
                  <a:lnTo>
                    <a:pt x="638797" y="31419"/>
                  </a:lnTo>
                  <a:lnTo>
                    <a:pt x="627786" y="15062"/>
                  </a:lnTo>
                  <a:lnTo>
                    <a:pt x="611441" y="4038"/>
                  </a:lnTo>
                  <a:lnTo>
                    <a:pt x="591413" y="0"/>
                  </a:lnTo>
                  <a:lnTo>
                    <a:pt x="51435" y="0"/>
                  </a:lnTo>
                  <a:lnTo>
                    <a:pt x="31419" y="4038"/>
                  </a:lnTo>
                  <a:lnTo>
                    <a:pt x="15062" y="15062"/>
                  </a:lnTo>
                  <a:lnTo>
                    <a:pt x="4051" y="31419"/>
                  </a:lnTo>
                  <a:lnTo>
                    <a:pt x="0" y="51447"/>
                  </a:lnTo>
                  <a:lnTo>
                    <a:pt x="0" y="3056229"/>
                  </a:lnTo>
                  <a:lnTo>
                    <a:pt x="642848" y="3056229"/>
                  </a:lnTo>
                  <a:lnTo>
                    <a:pt x="642848" y="51447"/>
                  </a:lnTo>
                  <a:close/>
                </a:path>
                <a:path w="3571875" h="3056254">
                  <a:moveTo>
                    <a:pt x="1374965" y="1273175"/>
                  </a:moveTo>
                  <a:lnTo>
                    <a:pt x="1359903" y="1236789"/>
                  </a:lnTo>
                  <a:lnTo>
                    <a:pt x="1323543" y="1221714"/>
                  </a:lnTo>
                  <a:lnTo>
                    <a:pt x="783551" y="1221714"/>
                  </a:lnTo>
                  <a:lnTo>
                    <a:pt x="763536" y="1225765"/>
                  </a:lnTo>
                  <a:lnTo>
                    <a:pt x="747191" y="1236789"/>
                  </a:lnTo>
                  <a:lnTo>
                    <a:pt x="736168" y="1253147"/>
                  </a:lnTo>
                  <a:lnTo>
                    <a:pt x="732129" y="1273175"/>
                  </a:lnTo>
                  <a:lnTo>
                    <a:pt x="732129" y="3056229"/>
                  </a:lnTo>
                  <a:lnTo>
                    <a:pt x="1374965" y="3056229"/>
                  </a:lnTo>
                  <a:lnTo>
                    <a:pt x="1374965" y="1273175"/>
                  </a:lnTo>
                  <a:close/>
                </a:path>
                <a:path w="3571875" h="3056254">
                  <a:moveTo>
                    <a:pt x="2107095" y="967740"/>
                  </a:moveTo>
                  <a:lnTo>
                    <a:pt x="2092032" y="931354"/>
                  </a:lnTo>
                  <a:lnTo>
                    <a:pt x="2055660" y="916292"/>
                  </a:lnTo>
                  <a:lnTo>
                    <a:pt x="1515681" y="916292"/>
                  </a:lnTo>
                  <a:lnTo>
                    <a:pt x="1479308" y="931354"/>
                  </a:lnTo>
                  <a:lnTo>
                    <a:pt x="1464246" y="967740"/>
                  </a:lnTo>
                  <a:lnTo>
                    <a:pt x="1464246" y="3056229"/>
                  </a:lnTo>
                  <a:lnTo>
                    <a:pt x="2107095" y="3056229"/>
                  </a:lnTo>
                  <a:lnTo>
                    <a:pt x="2107095" y="967740"/>
                  </a:lnTo>
                  <a:close/>
                </a:path>
                <a:path w="3571875" h="3056254">
                  <a:moveTo>
                    <a:pt x="2839212" y="1884032"/>
                  </a:moveTo>
                  <a:lnTo>
                    <a:pt x="2824149" y="1847659"/>
                  </a:lnTo>
                  <a:lnTo>
                    <a:pt x="2787789" y="1832584"/>
                  </a:lnTo>
                  <a:lnTo>
                    <a:pt x="2247798" y="1832584"/>
                  </a:lnTo>
                  <a:lnTo>
                    <a:pt x="2211438" y="1847659"/>
                  </a:lnTo>
                  <a:lnTo>
                    <a:pt x="2196376" y="1884032"/>
                  </a:lnTo>
                  <a:lnTo>
                    <a:pt x="2196376" y="3056229"/>
                  </a:lnTo>
                  <a:lnTo>
                    <a:pt x="2839212" y="3056229"/>
                  </a:lnTo>
                  <a:lnTo>
                    <a:pt x="2839212" y="1884032"/>
                  </a:lnTo>
                  <a:close/>
                </a:path>
                <a:path w="3571875" h="3056254">
                  <a:moveTo>
                    <a:pt x="3571341" y="356882"/>
                  </a:moveTo>
                  <a:lnTo>
                    <a:pt x="3567290" y="336854"/>
                  </a:lnTo>
                  <a:lnTo>
                    <a:pt x="3556279" y="320497"/>
                  </a:lnTo>
                  <a:lnTo>
                    <a:pt x="3539921" y="309473"/>
                  </a:lnTo>
                  <a:lnTo>
                    <a:pt x="3519906" y="305422"/>
                  </a:lnTo>
                  <a:lnTo>
                    <a:pt x="2979928" y="305422"/>
                  </a:lnTo>
                  <a:lnTo>
                    <a:pt x="2959900" y="309473"/>
                  </a:lnTo>
                  <a:lnTo>
                    <a:pt x="2943555" y="320497"/>
                  </a:lnTo>
                  <a:lnTo>
                    <a:pt x="2932544" y="336854"/>
                  </a:lnTo>
                  <a:lnTo>
                    <a:pt x="2928493" y="356882"/>
                  </a:lnTo>
                  <a:lnTo>
                    <a:pt x="2928493" y="3056229"/>
                  </a:lnTo>
                  <a:lnTo>
                    <a:pt x="3571341" y="3056229"/>
                  </a:lnTo>
                  <a:lnTo>
                    <a:pt x="3571341" y="356882"/>
                  </a:lnTo>
                  <a:close/>
                </a:path>
              </a:pathLst>
            </a:custGeom>
            <a:solidFill>
              <a:srgbClr val="FF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6584360" y="6092080"/>
            <a:ext cx="166370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20" dirty="0">
                <a:latin typeface="Microsoft Sans Serif"/>
                <a:cs typeface="Microsoft Sans Serif"/>
              </a:rPr>
              <a:t>10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557929" y="6855462"/>
            <a:ext cx="19240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5" dirty="0">
                <a:latin typeface="Microsoft Sans Serif"/>
                <a:cs typeface="Microsoft Sans Serif"/>
              </a:rPr>
              <a:t>7,5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54579" y="7618844"/>
            <a:ext cx="9588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20" dirty="0">
                <a:latin typeface="Microsoft Sans Serif"/>
                <a:cs typeface="Microsoft Sans Serif"/>
              </a:rPr>
              <a:t>5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57929" y="8382227"/>
            <a:ext cx="19240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-5" dirty="0">
                <a:latin typeface="Microsoft Sans Serif"/>
                <a:cs typeface="Microsoft Sans Serif"/>
              </a:rPr>
              <a:t>2,5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54579" y="9145609"/>
            <a:ext cx="95885" cy="1733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950" spc="20" dirty="0">
                <a:latin typeface="Microsoft Sans Serif"/>
                <a:cs typeface="Microsoft Sans Serif"/>
              </a:rPr>
              <a:t>0</a:t>
            </a:r>
            <a:endParaRPr sz="95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4776760" y="9839409"/>
            <a:ext cx="3304540" cy="381000"/>
          </a:xfrm>
          <a:custGeom>
            <a:avLst/>
            <a:gdLst/>
            <a:ahLst/>
            <a:cxnLst/>
            <a:rect l="l" t="t" r="r" b="b"/>
            <a:pathLst>
              <a:path w="3304540" h="381000">
                <a:moveTo>
                  <a:pt x="3304079" y="380999"/>
                </a:moveTo>
                <a:lnTo>
                  <a:pt x="0" y="380999"/>
                </a:lnTo>
                <a:lnTo>
                  <a:pt x="0" y="0"/>
                </a:lnTo>
                <a:lnTo>
                  <a:pt x="3304079" y="0"/>
                </a:lnTo>
                <a:lnTo>
                  <a:pt x="3304079" y="380999"/>
                </a:lnTo>
                <a:close/>
              </a:path>
            </a:pathLst>
          </a:custGeom>
          <a:solidFill>
            <a:srgbClr val="3DD9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4801612" y="9899766"/>
            <a:ext cx="29451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latin typeface="Microsoft Sans Serif"/>
                <a:cs typeface="Microsoft Sans Serif"/>
              </a:rPr>
              <a:t>e-mail: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  <a:hlinkClick r:id="rId2"/>
              </a:rPr>
              <a:t>richardbrauer17@usp.br</a:t>
            </a:r>
            <a:endParaRPr sz="1600">
              <a:latin typeface="Microsoft Sans Serif"/>
              <a:cs typeface="Microsoft Sans Serif"/>
            </a:endParaRPr>
          </a:p>
        </p:txBody>
      </p:sp>
      <p:pic>
        <p:nvPicPr>
          <p:cNvPr id="30" name="object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2583182"/>
            <a:ext cx="76200" cy="76199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3411857"/>
            <a:ext cx="76200" cy="76199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3688082"/>
            <a:ext cx="76200" cy="76199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4240531"/>
            <a:ext cx="76200" cy="76199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4792981"/>
            <a:ext cx="76200" cy="76199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6557929" y="1651630"/>
            <a:ext cx="3858260" cy="3299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795" algn="just">
              <a:lnSpc>
                <a:spcPct val="113300"/>
              </a:lnSpc>
              <a:spcBef>
                <a:spcPts val="100"/>
              </a:spcBef>
            </a:pPr>
            <a:r>
              <a:rPr sz="1600" b="1" spc="25" dirty="0">
                <a:latin typeface="Arial"/>
                <a:cs typeface="Arial"/>
              </a:rPr>
              <a:t>Contudo, </a:t>
            </a:r>
            <a:r>
              <a:rPr sz="1600" b="1" spc="-40" dirty="0">
                <a:latin typeface="Arial"/>
                <a:cs typeface="Arial"/>
              </a:rPr>
              <a:t>esses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15" dirty="0">
                <a:latin typeface="Arial"/>
                <a:cs typeface="Arial"/>
              </a:rPr>
              <a:t>profissionais </a:t>
            </a:r>
            <a:r>
              <a:rPr sz="1600" b="1" spc="55" dirty="0">
                <a:latin typeface="Arial"/>
                <a:cs typeface="Arial"/>
              </a:rPr>
              <a:t>enfren- </a:t>
            </a:r>
            <a:r>
              <a:rPr sz="1600" b="1" spc="60" dirty="0">
                <a:latin typeface="Arial"/>
                <a:cs typeface="Arial"/>
              </a:rPr>
              <a:t> </a:t>
            </a:r>
            <a:r>
              <a:rPr sz="1600" b="1" spc="125" dirty="0">
                <a:latin typeface="Arial"/>
                <a:cs typeface="Arial"/>
              </a:rPr>
              <a:t>tam </a:t>
            </a:r>
            <a:r>
              <a:rPr sz="1600" b="1" spc="20" dirty="0">
                <a:latin typeface="Arial"/>
                <a:cs typeface="Arial"/>
              </a:rPr>
              <a:t>vários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10" dirty="0">
                <a:latin typeface="Arial"/>
                <a:cs typeface="Arial"/>
              </a:rPr>
              <a:t>desafios</a:t>
            </a:r>
            <a:r>
              <a:rPr sz="1600" b="1" spc="15" dirty="0">
                <a:latin typeface="Arial"/>
                <a:cs typeface="Arial"/>
              </a:rPr>
              <a:t> </a:t>
            </a:r>
            <a:r>
              <a:rPr sz="1600" b="1" spc="40" dirty="0">
                <a:latin typeface="Arial"/>
                <a:cs typeface="Arial"/>
              </a:rPr>
              <a:t>ao exercer </a:t>
            </a:r>
            <a:r>
              <a:rPr sz="1600" b="1" spc="5" dirty="0">
                <a:latin typeface="Arial"/>
                <a:cs typeface="Arial"/>
              </a:rPr>
              <a:t>seu </a:t>
            </a:r>
            <a:r>
              <a:rPr sz="1600" b="1" spc="10" dirty="0">
                <a:latin typeface="Arial"/>
                <a:cs typeface="Arial"/>
              </a:rPr>
              <a:t> </a:t>
            </a:r>
            <a:r>
              <a:rPr sz="1600" b="1" spc="45" dirty="0">
                <a:latin typeface="Arial"/>
                <a:cs typeface="Arial"/>
              </a:rPr>
              <a:t>labor,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40" dirty="0">
                <a:latin typeface="Arial"/>
                <a:cs typeface="Arial"/>
              </a:rPr>
              <a:t>tais</a:t>
            </a:r>
            <a:r>
              <a:rPr sz="1600" b="1" spc="-30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como:</a:t>
            </a:r>
            <a:endParaRPr sz="1600">
              <a:latin typeface="Arial"/>
              <a:cs typeface="Arial"/>
            </a:endParaRPr>
          </a:p>
          <a:p>
            <a:pPr marL="357505">
              <a:lnSpc>
                <a:spcPts val="1855"/>
              </a:lnSpc>
            </a:pPr>
            <a:r>
              <a:rPr sz="1600" spc="5" dirty="0">
                <a:latin typeface="Microsoft Sans Serif"/>
                <a:cs typeface="Microsoft Sans Serif"/>
              </a:rPr>
              <a:t>Instabilidade</a:t>
            </a:r>
            <a:r>
              <a:rPr sz="1600" spc="36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da</a:t>
            </a:r>
            <a:r>
              <a:rPr sz="1600" spc="36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renda,</a:t>
            </a:r>
            <a:r>
              <a:rPr sz="1600" spc="36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acidentes</a:t>
            </a:r>
            <a:r>
              <a:rPr sz="1600" spc="360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endParaRPr sz="1600">
              <a:latin typeface="Microsoft Sans Serif"/>
              <a:cs typeface="Microsoft Sans Serif"/>
            </a:endParaRPr>
          </a:p>
          <a:p>
            <a:pPr marL="357505" marR="12065">
              <a:lnSpc>
                <a:spcPct val="113300"/>
              </a:lnSpc>
              <a:tabLst>
                <a:tab pos="1473200" algn="l"/>
                <a:tab pos="2482215" algn="l"/>
                <a:tab pos="3726179" algn="l"/>
              </a:tabLst>
            </a:pP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55" dirty="0">
                <a:latin typeface="Microsoft Sans Serif"/>
                <a:cs typeface="Microsoft Sans Serif"/>
              </a:rPr>
              <a:t>b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45" dirty="0">
                <a:latin typeface="Microsoft Sans Serif"/>
                <a:cs typeface="Microsoft Sans Serif"/>
              </a:rPr>
              <a:t>h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105" dirty="0">
                <a:latin typeface="Microsoft Sans Serif"/>
                <a:cs typeface="Microsoft Sans Serif"/>
              </a:rPr>
              <a:t>,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60" dirty="0">
                <a:latin typeface="Microsoft Sans Serif"/>
                <a:cs typeface="Microsoft Sans Serif"/>
              </a:rPr>
              <a:t>g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40" dirty="0">
                <a:latin typeface="Microsoft Sans Serif"/>
                <a:cs typeface="Microsoft Sans Serif"/>
              </a:rPr>
              <a:t>õ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55" dirty="0">
                <a:latin typeface="Microsoft Sans Serif"/>
                <a:cs typeface="Microsoft Sans Serif"/>
              </a:rPr>
              <a:t>b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10" dirty="0">
                <a:latin typeface="Microsoft Sans Serif"/>
                <a:cs typeface="Microsoft Sans Serif"/>
              </a:rPr>
              <a:t>e  </a:t>
            </a:r>
            <a:r>
              <a:rPr sz="1600" spc="5" dirty="0">
                <a:latin typeface="Microsoft Sans Serif"/>
                <a:cs typeface="Microsoft Sans Serif"/>
              </a:rPr>
              <a:t>inoperacionais</a:t>
            </a:r>
            <a:endParaRPr sz="1600">
              <a:latin typeface="Microsoft Sans Serif"/>
              <a:cs typeface="Microsoft Sans Serif"/>
            </a:endParaRPr>
          </a:p>
          <a:p>
            <a:pPr marL="357505" marR="12700">
              <a:lnSpc>
                <a:spcPct val="113300"/>
              </a:lnSpc>
              <a:tabLst>
                <a:tab pos="1359535" algn="l"/>
                <a:tab pos="1783080" algn="l"/>
                <a:tab pos="2588895" algn="l"/>
                <a:tab pos="3187700" algn="l"/>
              </a:tabLst>
            </a:pPr>
            <a:r>
              <a:rPr sz="1600" spc="-25" dirty="0">
                <a:latin typeface="Microsoft Sans Serif"/>
                <a:cs typeface="Microsoft Sans Serif"/>
              </a:rPr>
              <a:t>Venda </a:t>
            </a:r>
            <a:r>
              <a:rPr sz="1600" spc="-10" dirty="0">
                <a:latin typeface="Microsoft Sans Serif"/>
                <a:cs typeface="Microsoft Sans Serif"/>
              </a:rPr>
              <a:t>através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-10" dirty="0">
                <a:latin typeface="Microsoft Sans Serif"/>
                <a:cs typeface="Microsoft Sans Serif"/>
              </a:rPr>
              <a:t>atravessadores. 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114" dirty="0">
                <a:latin typeface="Microsoft Sans Serif"/>
                <a:cs typeface="Microsoft Sans Serif"/>
              </a:rPr>
              <a:t>A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20" dirty="0">
                <a:latin typeface="Microsoft Sans Serif"/>
                <a:cs typeface="Microsoft Sans Serif"/>
              </a:rPr>
              <a:t>ê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190" dirty="0">
                <a:latin typeface="Microsoft Sans Serif"/>
                <a:cs typeface="Microsoft Sans Serif"/>
              </a:rPr>
              <a:t>E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60" dirty="0">
                <a:latin typeface="Microsoft Sans Serif"/>
                <a:cs typeface="Microsoft Sans Serif"/>
              </a:rPr>
              <a:t>g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75" dirty="0">
                <a:latin typeface="Microsoft Sans Serif"/>
                <a:cs typeface="Microsoft Sans Serif"/>
              </a:rPr>
              <a:t>r  </a:t>
            </a:r>
            <a:r>
              <a:rPr sz="1600" dirty="0">
                <a:latin typeface="Microsoft Sans Serif"/>
                <a:cs typeface="Microsoft Sans Serif"/>
              </a:rPr>
              <a:t>políticas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trabalhistas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aos</a:t>
            </a:r>
            <a:r>
              <a:rPr sz="1600" spc="-5" dirty="0">
                <a:latin typeface="Microsoft Sans Serif"/>
                <a:cs typeface="Microsoft Sans Serif"/>
              </a:rPr>
              <a:t> catadores.</a:t>
            </a:r>
            <a:endParaRPr sz="1600">
              <a:latin typeface="Microsoft Sans Serif"/>
              <a:cs typeface="Microsoft Sans Serif"/>
            </a:endParaRPr>
          </a:p>
          <a:p>
            <a:pPr marL="357505" marR="5080">
              <a:lnSpc>
                <a:spcPct val="113300"/>
              </a:lnSpc>
            </a:pPr>
            <a:r>
              <a:rPr sz="1600" spc="-35" dirty="0">
                <a:latin typeface="Microsoft Sans Serif"/>
                <a:cs typeface="Microsoft Sans Serif"/>
              </a:rPr>
              <a:t>Baixa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participação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da</a:t>
            </a:r>
            <a:r>
              <a:rPr sz="1600" spc="10" dirty="0">
                <a:latin typeface="Microsoft Sans Serif"/>
                <a:cs typeface="Microsoft Sans Serif"/>
              </a:rPr>
              <a:t> população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na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coleta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seletiva.</a:t>
            </a:r>
            <a:endParaRPr sz="1600">
              <a:latin typeface="Microsoft Sans Serif"/>
              <a:cs typeface="Microsoft Sans Serif"/>
            </a:endParaRPr>
          </a:p>
          <a:p>
            <a:pPr marL="357505">
              <a:lnSpc>
                <a:spcPct val="100000"/>
              </a:lnSpc>
              <a:spcBef>
                <a:spcPts val="250"/>
              </a:spcBef>
              <a:tabLst>
                <a:tab pos="2025650" algn="l"/>
                <a:tab pos="3599179" algn="l"/>
              </a:tabLst>
            </a:pPr>
            <a:r>
              <a:rPr sz="1600" spc="-10" dirty="0">
                <a:latin typeface="Microsoft Sans Serif"/>
                <a:cs typeface="Microsoft Sans Serif"/>
              </a:rPr>
              <a:t>Característica	</a:t>
            </a:r>
            <a:r>
              <a:rPr sz="1600" spc="25" dirty="0">
                <a:latin typeface="Microsoft Sans Serif"/>
                <a:cs typeface="Microsoft Sans Serif"/>
              </a:rPr>
              <a:t>monopolista	</a:t>
            </a:r>
            <a:r>
              <a:rPr sz="1600" spc="50" dirty="0">
                <a:latin typeface="Microsoft Sans Serif"/>
                <a:cs typeface="Microsoft Sans Serif"/>
              </a:rPr>
              <a:t>do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903360" y="4958113"/>
            <a:ext cx="213868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5" dirty="0">
                <a:latin typeface="Microsoft Sans Serif"/>
                <a:cs typeface="Microsoft Sans Serif"/>
              </a:rPr>
              <a:t>comércio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recicláveis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03360" y="5201915"/>
            <a:ext cx="3507740" cy="89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  <a:tabLst>
                <a:tab pos="1236345" algn="l"/>
                <a:tab pos="1483995" algn="l"/>
                <a:tab pos="2103120" algn="l"/>
                <a:tab pos="3254375" algn="l"/>
              </a:tabLst>
            </a:pPr>
            <a:r>
              <a:rPr lang="pt-BR" sz="1600" spc="55" dirty="0">
                <a:latin typeface="Microsoft Sans Serif"/>
                <a:cs typeface="Microsoft Sans Serif"/>
              </a:rPr>
              <a:t>P</a:t>
            </a:r>
            <a:r>
              <a:rPr sz="1600" spc="80" dirty="0" err="1" smtClean="0">
                <a:latin typeface="Microsoft Sans Serif"/>
                <a:cs typeface="Microsoft Sans Serif"/>
              </a:rPr>
              <a:t>r</a:t>
            </a:r>
            <a:r>
              <a:rPr sz="1600" spc="-20" dirty="0" err="1" smtClean="0">
                <a:latin typeface="Microsoft Sans Serif"/>
                <a:cs typeface="Microsoft Sans Serif"/>
              </a:rPr>
              <a:t>e</a:t>
            </a:r>
            <a:r>
              <a:rPr sz="1600" spc="-45" dirty="0" err="1" smtClean="0">
                <a:latin typeface="Microsoft Sans Serif"/>
                <a:cs typeface="Microsoft Sans Serif"/>
              </a:rPr>
              <a:t>c</a:t>
            </a:r>
            <a:r>
              <a:rPr sz="1600" spc="40" dirty="0" err="1" smtClean="0">
                <a:latin typeface="Microsoft Sans Serif"/>
                <a:cs typeface="Microsoft Sans Serif"/>
              </a:rPr>
              <a:t>o</a:t>
            </a:r>
            <a:r>
              <a:rPr sz="1600" spc="45" dirty="0" err="1" smtClean="0">
                <a:latin typeface="Microsoft Sans Serif"/>
                <a:cs typeface="Microsoft Sans Serif"/>
              </a:rPr>
              <a:t>n</a:t>
            </a:r>
            <a:r>
              <a:rPr sz="1600" spc="-45" dirty="0" err="1" smtClean="0">
                <a:latin typeface="Microsoft Sans Serif"/>
                <a:cs typeface="Microsoft Sans Serif"/>
              </a:rPr>
              <a:t>c</a:t>
            </a:r>
            <a:r>
              <a:rPr sz="1600" spc="-20" dirty="0" err="1" smtClean="0">
                <a:latin typeface="Microsoft Sans Serif"/>
                <a:cs typeface="Microsoft Sans Serif"/>
              </a:rPr>
              <a:t>e</a:t>
            </a:r>
            <a:r>
              <a:rPr sz="1600" spc="-5" dirty="0" err="1" smtClean="0">
                <a:latin typeface="Microsoft Sans Serif"/>
                <a:cs typeface="Microsoft Sans Serif"/>
              </a:rPr>
              <a:t>i</a:t>
            </a:r>
            <a:r>
              <a:rPr sz="1600" spc="90" dirty="0" err="1" smtClean="0">
                <a:latin typeface="Microsoft Sans Serif"/>
                <a:cs typeface="Microsoft Sans Serif"/>
              </a:rPr>
              <a:t>t</a:t>
            </a:r>
            <a:r>
              <a:rPr sz="1600" spc="45" dirty="0" err="1" smtClean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55" dirty="0">
                <a:latin typeface="Microsoft Sans Serif"/>
                <a:cs typeface="Microsoft Sans Serif"/>
              </a:rPr>
              <a:t>b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10" dirty="0">
                <a:latin typeface="Microsoft Sans Serif"/>
                <a:cs typeface="Microsoft Sans Serif"/>
              </a:rPr>
              <a:t>x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70" dirty="0">
                <a:latin typeface="Microsoft Sans Serif"/>
                <a:cs typeface="Microsoft Sans Serif"/>
              </a:rPr>
              <a:t>z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-50" dirty="0">
                <a:latin typeface="Microsoft Sans Serif"/>
                <a:cs typeface="Microsoft Sans Serif"/>
              </a:rPr>
              <a:t>ã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30" dirty="0">
                <a:latin typeface="Microsoft Sans Serif"/>
                <a:cs typeface="Microsoft Sans Serif"/>
              </a:rPr>
              <a:t>o  </a:t>
            </a:r>
            <a:r>
              <a:rPr sz="1600" spc="15" dirty="0">
                <a:latin typeface="Microsoft Sans Serif"/>
                <a:cs typeface="Microsoft Sans Serif"/>
              </a:rPr>
              <a:t>trabalho.</a:t>
            </a:r>
            <a:endParaRPr sz="1600" dirty="0">
              <a:latin typeface="Microsoft Sans Serif"/>
              <a:cs typeface="Microsoft Sans Serif"/>
            </a:endParaRPr>
          </a:p>
          <a:p>
            <a:pPr marL="101600">
              <a:lnSpc>
                <a:spcPct val="100000"/>
              </a:lnSpc>
              <a:spcBef>
                <a:spcPts val="1380"/>
              </a:spcBef>
            </a:pPr>
            <a:r>
              <a:rPr sz="950" spc="10" dirty="0">
                <a:latin typeface="Microsoft Sans Serif"/>
                <a:cs typeface="Microsoft Sans Serif"/>
              </a:rPr>
              <a:t>Dificuldades</a:t>
            </a:r>
            <a:r>
              <a:rPr sz="950" spc="-10" dirty="0">
                <a:latin typeface="Microsoft Sans Serif"/>
                <a:cs typeface="Microsoft Sans Serif"/>
              </a:rPr>
              <a:t> </a:t>
            </a:r>
            <a:r>
              <a:rPr sz="950" spc="20" dirty="0">
                <a:latin typeface="Microsoft Sans Serif"/>
                <a:cs typeface="Microsoft Sans Serif"/>
              </a:rPr>
              <a:t>enfrentadas</a:t>
            </a:r>
            <a:r>
              <a:rPr sz="950" spc="-10" dirty="0">
                <a:latin typeface="Microsoft Sans Serif"/>
                <a:cs typeface="Microsoft Sans Serif"/>
              </a:rPr>
              <a:t> </a:t>
            </a:r>
            <a:r>
              <a:rPr sz="950" dirty="0">
                <a:latin typeface="Microsoft Sans Serif"/>
                <a:cs typeface="Microsoft Sans Serif"/>
              </a:rPr>
              <a:t>pelas</a:t>
            </a:r>
            <a:r>
              <a:rPr sz="950" spc="-10" dirty="0">
                <a:latin typeface="Microsoft Sans Serif"/>
                <a:cs typeface="Microsoft Sans Serif"/>
              </a:rPr>
              <a:t> </a:t>
            </a:r>
            <a:r>
              <a:rPr sz="950" spc="5" dirty="0">
                <a:latin typeface="Microsoft Sans Serif"/>
                <a:cs typeface="Microsoft Sans Serif"/>
              </a:rPr>
              <a:t>organizações</a:t>
            </a:r>
            <a:r>
              <a:rPr sz="950" spc="-10" dirty="0">
                <a:latin typeface="Microsoft Sans Serif"/>
                <a:cs typeface="Microsoft Sans Serif"/>
              </a:rPr>
              <a:t> </a:t>
            </a:r>
            <a:r>
              <a:rPr sz="950" spc="5" dirty="0">
                <a:latin typeface="Microsoft Sans Serif"/>
                <a:cs typeface="Microsoft Sans Serif"/>
              </a:rPr>
              <a:t>pesquisadas</a:t>
            </a:r>
            <a:endParaRPr sz="950" dirty="0">
              <a:latin typeface="Microsoft Sans Serif"/>
              <a:cs typeface="Microsoft Sans Serif"/>
            </a:endParaRPr>
          </a:p>
        </p:txBody>
      </p:sp>
      <p:pic>
        <p:nvPicPr>
          <p:cNvPr id="38" name="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03979" y="5345431"/>
            <a:ext cx="76200" cy="76199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14763512" y="1892954"/>
            <a:ext cx="33299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latin typeface="Microsoft Sans Serif"/>
                <a:cs typeface="Microsoft Sans Serif"/>
              </a:rPr>
              <a:t>indispensáveis</a:t>
            </a:r>
            <a:r>
              <a:rPr sz="1600" spc="130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</a:t>
            </a:r>
            <a:r>
              <a:rPr sz="1600" spc="130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spc="13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sobrevivência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4763512" y="2136756"/>
            <a:ext cx="3333115" cy="168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300"/>
              </a:lnSpc>
              <a:spcBef>
                <a:spcPts val="100"/>
              </a:spcBef>
            </a:pPr>
            <a:r>
              <a:rPr sz="1600" spc="20" dirty="0">
                <a:latin typeface="Microsoft Sans Serif"/>
                <a:cs typeface="Microsoft Sans Serif"/>
              </a:rPr>
              <a:t>humana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ações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conservação 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devem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ser</a:t>
            </a:r>
            <a:r>
              <a:rPr sz="1600" spc="5" dirty="0">
                <a:latin typeface="Microsoft Sans Serif"/>
                <a:cs typeface="Microsoft Sans Serif"/>
              </a:rPr>
              <a:t> recompensadas</a:t>
            </a:r>
            <a:r>
              <a:rPr sz="1600" spc="440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por 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25" dirty="0" err="1">
                <a:latin typeface="Microsoft Sans Serif"/>
                <a:cs typeface="Microsoft Sans Serif"/>
              </a:rPr>
              <a:t>meio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20" dirty="0" smtClean="0">
                <a:latin typeface="Microsoft Sans Serif"/>
                <a:cs typeface="Microsoft Sans Serif"/>
              </a:rPr>
              <a:t>d</a:t>
            </a:r>
            <a:r>
              <a:rPr lang="pt-BR" sz="1600" spc="20" dirty="0" smtClean="0">
                <a:latin typeface="Microsoft Sans Serif"/>
                <a:cs typeface="Microsoft Sans Serif"/>
              </a:rPr>
              <a:t>o</a:t>
            </a:r>
            <a:r>
              <a:rPr sz="1600" spc="65" dirty="0" smtClean="0">
                <a:latin typeface="Microsoft Sans Serif"/>
                <a:cs typeface="Microsoft Sans Serif"/>
              </a:rPr>
              <a:t> </a:t>
            </a:r>
            <a:r>
              <a:rPr sz="1600" spc="40" dirty="0" err="1">
                <a:latin typeface="Microsoft Sans Serif"/>
                <a:cs typeface="Microsoft Sans Serif"/>
              </a:rPr>
              <a:t>instrumento</a:t>
            </a:r>
            <a:r>
              <a:rPr sz="1600" spc="45" dirty="0">
                <a:latin typeface="Microsoft Sans Serif"/>
                <a:cs typeface="Microsoft Sans Serif"/>
              </a:rPr>
              <a:t> </a:t>
            </a:r>
            <a:r>
              <a:rPr sz="1600" spc="5" dirty="0" err="1" smtClean="0">
                <a:latin typeface="Microsoft Sans Serif"/>
                <a:cs typeface="Microsoft Sans Serif"/>
              </a:rPr>
              <a:t>econô</a:t>
            </a:r>
            <a:r>
              <a:rPr sz="1600" spc="15" dirty="0" err="1" smtClean="0">
                <a:latin typeface="Microsoft Sans Serif"/>
                <a:cs typeface="Microsoft Sans Serif"/>
              </a:rPr>
              <a:t>mico</a:t>
            </a:r>
            <a:r>
              <a:rPr sz="1600" spc="15" dirty="0" smtClean="0">
                <a:latin typeface="Microsoft Sans Serif"/>
                <a:cs typeface="Microsoft Sans Serif"/>
              </a:rPr>
              <a:t> </a:t>
            </a:r>
            <a:r>
              <a:rPr sz="1600" spc="-140" dirty="0" smtClean="0">
                <a:latin typeface="Microsoft Sans Serif"/>
                <a:cs typeface="Microsoft Sans Serif"/>
              </a:rPr>
              <a:t>PSA</a:t>
            </a:r>
            <a:r>
              <a:rPr sz="1600" spc="-140" dirty="0">
                <a:latin typeface="Microsoft Sans Serif"/>
                <a:cs typeface="Microsoft Sans Serif"/>
              </a:rPr>
              <a:t>,</a:t>
            </a:r>
            <a:r>
              <a:rPr sz="1600" spc="-135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 </a:t>
            </a:r>
            <a:r>
              <a:rPr sz="1600" spc="35" dirty="0">
                <a:latin typeface="Microsoft Sans Serif"/>
                <a:cs typeface="Microsoft Sans Serif"/>
              </a:rPr>
              <a:t>introduz </a:t>
            </a:r>
            <a:r>
              <a:rPr sz="1600" spc="45" dirty="0">
                <a:latin typeface="Microsoft Sans Serif"/>
                <a:cs typeface="Microsoft Sans Serif"/>
              </a:rPr>
              <a:t>o 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princípio </a:t>
            </a:r>
            <a:r>
              <a:rPr sz="1600" spc="50" dirty="0">
                <a:latin typeface="Microsoft Sans Serif"/>
                <a:cs typeface="Microsoft Sans Serif"/>
              </a:rPr>
              <a:t>do </a:t>
            </a:r>
            <a:r>
              <a:rPr sz="1600" spc="60" dirty="0">
                <a:latin typeface="Microsoft Sans Serif"/>
                <a:cs typeface="Microsoft Sans Serif"/>
              </a:rPr>
              <a:t>protetor </a:t>
            </a:r>
            <a:r>
              <a:rPr sz="1600" spc="25" dirty="0">
                <a:latin typeface="Microsoft Sans Serif"/>
                <a:cs typeface="Microsoft Sans Serif"/>
              </a:rPr>
              <a:t>recebedor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valoriza</a:t>
            </a:r>
            <a:r>
              <a:rPr sz="1600" spc="300" dirty="0">
                <a:latin typeface="Microsoft Sans Serif"/>
                <a:cs typeface="Microsoft Sans Serif"/>
              </a:rPr>
              <a:t> </a:t>
            </a:r>
            <a:r>
              <a:rPr sz="1600" spc="40" dirty="0">
                <a:latin typeface="Microsoft Sans Serif"/>
                <a:cs typeface="Microsoft Sans Serif"/>
              </a:rPr>
              <a:t>quem</a:t>
            </a:r>
            <a:r>
              <a:rPr sz="1600" spc="19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protege</a:t>
            </a:r>
            <a:r>
              <a:rPr sz="1600" spc="220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spc="180" dirty="0">
                <a:latin typeface="Microsoft Sans Serif"/>
                <a:cs typeface="Microsoft Sans Serif"/>
              </a:rPr>
              <a:t> </a:t>
            </a:r>
            <a:r>
              <a:rPr sz="1600" spc="25" dirty="0" err="1" smtClean="0">
                <a:latin typeface="Microsoft Sans Serif"/>
                <a:cs typeface="Microsoft Sans Serif"/>
              </a:rPr>
              <a:t>meio</a:t>
            </a:r>
            <a:r>
              <a:rPr lang="pt-BR" sz="1600" spc="25" dirty="0" smtClean="0">
                <a:latin typeface="Microsoft Sans Serif"/>
                <a:cs typeface="Microsoft Sans Serif"/>
              </a:rPr>
              <a:t> ambiente.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4763512" y="3826529"/>
            <a:ext cx="33305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9345" algn="l"/>
                <a:tab pos="1447800" algn="l"/>
                <a:tab pos="1983105" algn="l"/>
                <a:tab pos="2513330" algn="l"/>
              </a:tabLst>
            </a:pPr>
            <a:r>
              <a:rPr sz="1600" spc="-25" dirty="0" smtClean="0">
                <a:latin typeface="Microsoft Sans Serif"/>
                <a:cs typeface="Microsoft Sans Serif"/>
              </a:rPr>
              <a:t>O</a:t>
            </a:r>
            <a:r>
              <a:rPr sz="1600" spc="-25" dirty="0">
                <a:latin typeface="Microsoft Sans Serif"/>
                <a:cs typeface="Microsoft Sans Serif"/>
              </a:rPr>
              <a:t>	</a:t>
            </a:r>
            <a:r>
              <a:rPr sz="1600" spc="-150" dirty="0">
                <a:latin typeface="Microsoft Sans Serif"/>
                <a:cs typeface="Microsoft Sans Serif"/>
              </a:rPr>
              <a:t>PSA	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763512" y="4102754"/>
            <a:ext cx="33235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4130" algn="l"/>
                <a:tab pos="1637664" algn="l"/>
                <a:tab pos="2308860" algn="l"/>
              </a:tabLst>
            </a:pP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70" dirty="0">
                <a:latin typeface="Microsoft Sans Serif"/>
                <a:cs typeface="Microsoft Sans Serif"/>
              </a:rPr>
              <a:t>m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40" dirty="0">
                <a:latin typeface="Microsoft Sans Serif"/>
                <a:cs typeface="Microsoft Sans Serif"/>
              </a:rPr>
              <a:t>õ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70" dirty="0">
                <a:latin typeface="Microsoft Sans Serif"/>
                <a:cs typeface="Microsoft Sans Serif"/>
              </a:rPr>
              <a:t>m</a:t>
            </a:r>
            <a:r>
              <a:rPr sz="1600" spc="55" dirty="0">
                <a:latin typeface="Microsoft Sans Serif"/>
                <a:cs typeface="Microsoft Sans Serif"/>
              </a:rPr>
              <a:t>b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4763512" y="4346556"/>
            <a:ext cx="3332479" cy="3364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300"/>
              </a:lnSpc>
              <a:spcBef>
                <a:spcPts val="100"/>
              </a:spcBef>
            </a:pPr>
            <a:r>
              <a:rPr lang="pt-BR" sz="1600" spc="10" dirty="0" smtClean="0">
                <a:latin typeface="Microsoft Sans Serif"/>
                <a:cs typeface="Microsoft Sans Serif"/>
              </a:rPr>
              <a:t>de </a:t>
            </a:r>
            <a:r>
              <a:rPr sz="1600" spc="10" dirty="0" err="1" smtClean="0">
                <a:latin typeface="Microsoft Sans Serif"/>
                <a:cs typeface="Microsoft Sans Serif"/>
              </a:rPr>
              <a:t>população</a:t>
            </a:r>
            <a:r>
              <a:rPr sz="1600" spc="15" dirty="0" smtClean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em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5" dirty="0" err="1">
                <a:latin typeface="Microsoft Sans Serif"/>
                <a:cs typeface="Microsoft Sans Serif"/>
              </a:rPr>
              <a:t>situação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5" dirty="0" err="1" smtClean="0">
                <a:latin typeface="Microsoft Sans Serif"/>
                <a:cs typeface="Microsoft Sans Serif"/>
              </a:rPr>
              <a:t>precária</a:t>
            </a:r>
            <a:r>
              <a:rPr lang="pt-BR" sz="1600" spc="5" dirty="0" smtClean="0">
                <a:latin typeface="Microsoft Sans Serif"/>
                <a:cs typeface="Microsoft Sans Serif"/>
              </a:rPr>
              <a:t>, contribui</a:t>
            </a:r>
            <a:r>
              <a:rPr sz="1600" spc="10" dirty="0" smtClean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cidadãos</a:t>
            </a:r>
            <a:r>
              <a:rPr sz="1600" spc="42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mais 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estáveis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financeiramente, </a:t>
            </a:r>
            <a:r>
              <a:rPr sz="1600" spc="-10" dirty="0">
                <a:latin typeface="Microsoft Sans Serif"/>
                <a:cs typeface="Microsoft Sans Serif"/>
              </a:rPr>
              <a:t>organiza- 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preparados,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incluídos</a:t>
            </a:r>
            <a:r>
              <a:rPr sz="1600" spc="1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na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sociedade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com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consciência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benefícios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</a:t>
            </a:r>
            <a:r>
              <a:rPr sz="1600" spc="35" dirty="0">
                <a:latin typeface="Microsoft Sans Serif"/>
                <a:cs typeface="Microsoft Sans Serif"/>
              </a:rPr>
              <a:t> proporcionam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aos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 err="1">
                <a:latin typeface="Microsoft Sans Serif"/>
                <a:cs typeface="Microsoft Sans Serif"/>
              </a:rPr>
              <a:t>ecossistemas</a:t>
            </a:r>
            <a:r>
              <a:rPr sz="1600" spc="-20" dirty="0" smtClean="0">
                <a:latin typeface="Microsoft Sans Serif"/>
                <a:cs typeface="Microsoft Sans Serif"/>
              </a:rPr>
              <a:t>.</a:t>
            </a:r>
            <a:r>
              <a:rPr lang="pt-BR" sz="1600" spc="-20" dirty="0" smtClean="0">
                <a:latin typeface="Microsoft Sans Serif"/>
                <a:cs typeface="Microsoft Sans Serif"/>
              </a:rPr>
              <a:t> </a:t>
            </a:r>
          </a:p>
          <a:p>
            <a:pPr marL="12700" marR="5080" algn="just">
              <a:lnSpc>
                <a:spcPct val="113300"/>
              </a:lnSpc>
              <a:spcBef>
                <a:spcPts val="100"/>
              </a:spcBef>
            </a:pPr>
            <a:r>
              <a:rPr lang="pt-BR" sz="1600" spc="-20" dirty="0" smtClean="0">
                <a:latin typeface="Microsoft Sans Serif"/>
                <a:cs typeface="Microsoft Sans Serif"/>
              </a:rPr>
              <a:t>Entretanto, o instrumento ainda é escassamente utilizado e precisa do desenvolvimento de técnicas e métricas de avaliação dos serviços prestados </a:t>
            </a:r>
            <a:r>
              <a:rPr lang="pt-BR" sz="1600" spc="-20" smtClean="0">
                <a:latin typeface="Microsoft Sans Serif"/>
                <a:cs typeface="Microsoft Sans Serif"/>
              </a:rPr>
              <a:t>para sua precificação.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4776291" y="7714634"/>
            <a:ext cx="3305175" cy="466725"/>
          </a:xfrm>
          <a:prstGeom prst="rect">
            <a:avLst/>
          </a:prstGeom>
          <a:solidFill>
            <a:srgbClr val="3DD9D8"/>
          </a:solidFill>
        </p:spPr>
        <p:txBody>
          <a:bodyPr vert="horz" wrap="square" lIns="0" tIns="73025" rIns="0" bIns="0" rtlCol="0">
            <a:spAutoFit/>
          </a:bodyPr>
          <a:lstStyle/>
          <a:p>
            <a:pPr marL="792480">
              <a:lnSpc>
                <a:spcPct val="100000"/>
              </a:lnSpc>
              <a:spcBef>
                <a:spcPts val="575"/>
              </a:spcBef>
            </a:pPr>
            <a:r>
              <a:rPr sz="1900" b="1" spc="155" dirty="0">
                <a:latin typeface="Trebuchet MS"/>
                <a:cs typeface="Trebuchet MS"/>
              </a:rPr>
              <a:t>REFERÊNCIAS</a:t>
            </a:r>
            <a:endParaRPr sz="19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150" dirty="0"/>
              <a:t>POTENCIAL</a:t>
            </a:r>
            <a:r>
              <a:rPr spc="-160" dirty="0"/>
              <a:t> </a:t>
            </a:r>
            <a:r>
              <a:rPr spc="150" dirty="0" smtClean="0"/>
              <a:t>DO</a:t>
            </a:r>
            <a:r>
              <a:rPr spc="-160" dirty="0" smtClean="0"/>
              <a:t> </a:t>
            </a:r>
            <a:r>
              <a:rPr spc="195" dirty="0"/>
              <a:t>PAGAMENTO</a:t>
            </a:r>
            <a:r>
              <a:rPr spc="-160" dirty="0"/>
              <a:t> </a:t>
            </a:r>
            <a:r>
              <a:rPr spc="165" dirty="0"/>
              <a:t>POR</a:t>
            </a:r>
            <a:r>
              <a:rPr spc="-160" dirty="0"/>
              <a:t> </a:t>
            </a:r>
            <a:r>
              <a:rPr spc="215" dirty="0"/>
              <a:t>SERVIÇOS</a:t>
            </a:r>
            <a:r>
              <a:rPr spc="-160" dirty="0"/>
              <a:t> </a:t>
            </a:r>
            <a:r>
              <a:rPr spc="200" dirty="0"/>
              <a:t>AMBIENTAIS</a:t>
            </a:r>
            <a:r>
              <a:rPr spc="-160" dirty="0"/>
              <a:t> </a:t>
            </a:r>
            <a:r>
              <a:rPr spc="225" dirty="0"/>
              <a:t>PARA</a:t>
            </a:r>
            <a:r>
              <a:rPr spc="-160" dirty="0"/>
              <a:t> </a:t>
            </a:r>
            <a:r>
              <a:rPr spc="204" dirty="0"/>
              <a:t>CATADORES</a:t>
            </a:r>
            <a:r>
              <a:rPr spc="-160" dirty="0"/>
              <a:t> </a:t>
            </a:r>
            <a:r>
              <a:rPr spc="175" dirty="0"/>
              <a:t>DE</a:t>
            </a:r>
            <a:r>
              <a:rPr spc="-160" dirty="0"/>
              <a:t> </a:t>
            </a:r>
            <a:r>
              <a:rPr spc="185" dirty="0"/>
              <a:t>MATERIAL</a:t>
            </a:r>
            <a:r>
              <a:rPr spc="-160" dirty="0"/>
              <a:t> </a:t>
            </a:r>
            <a:r>
              <a:rPr spc="170" dirty="0"/>
              <a:t>RECICLÁVEL</a:t>
            </a:r>
            <a:r>
              <a:rPr spc="-160" dirty="0"/>
              <a:t> </a:t>
            </a:r>
            <a:r>
              <a:rPr spc="190" dirty="0"/>
              <a:t>NO</a:t>
            </a:r>
            <a:r>
              <a:rPr spc="-160" dirty="0"/>
              <a:t> </a:t>
            </a:r>
            <a:r>
              <a:rPr spc="210" dirty="0"/>
              <a:t>BRASIL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699134" y="426246"/>
            <a:ext cx="8755380" cy="749300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sz="2050" spc="170" dirty="0">
                <a:latin typeface="Trebuchet MS"/>
                <a:cs typeface="Trebuchet MS"/>
              </a:rPr>
              <a:t>SALES,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45" dirty="0">
                <a:latin typeface="Trebuchet MS"/>
                <a:cs typeface="Trebuchet MS"/>
              </a:rPr>
              <a:t>Keith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55" dirty="0">
                <a:latin typeface="Trebuchet MS"/>
                <a:cs typeface="Trebuchet MS"/>
              </a:rPr>
              <a:t>Richard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5" dirty="0">
                <a:latin typeface="Trebuchet MS"/>
                <a:cs typeface="Trebuchet MS"/>
              </a:rPr>
              <a:t>Braüer;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105" dirty="0">
                <a:latin typeface="Trebuchet MS"/>
                <a:cs typeface="Trebuchet MS"/>
              </a:rPr>
              <a:t>SILVA,</a:t>
            </a:r>
            <a:r>
              <a:rPr sz="2050" spc="-135" dirty="0">
                <a:latin typeface="Trebuchet MS"/>
                <a:cs typeface="Trebuchet MS"/>
              </a:rPr>
              <a:t> </a:t>
            </a:r>
            <a:r>
              <a:rPr sz="2050" spc="55" dirty="0">
                <a:latin typeface="Trebuchet MS"/>
                <a:cs typeface="Trebuchet MS"/>
              </a:rPr>
              <a:t>Pollyana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-15" dirty="0">
                <a:latin typeface="Trebuchet MS"/>
                <a:cs typeface="Trebuchet MS"/>
              </a:rPr>
              <a:t>Ferreira;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70" dirty="0">
                <a:latin typeface="Trebuchet MS"/>
                <a:cs typeface="Trebuchet MS"/>
              </a:rPr>
              <a:t>RIBEIRO,</a:t>
            </a:r>
            <a:r>
              <a:rPr sz="2050" spc="-140" dirty="0">
                <a:latin typeface="Trebuchet MS"/>
                <a:cs typeface="Trebuchet MS"/>
              </a:rPr>
              <a:t> </a:t>
            </a:r>
            <a:r>
              <a:rPr sz="2050" spc="10" dirty="0">
                <a:latin typeface="Trebuchet MS"/>
                <a:cs typeface="Trebuchet MS"/>
              </a:rPr>
              <a:t>Helena.</a:t>
            </a:r>
            <a:endParaRPr sz="2050">
              <a:latin typeface="Trebuchet MS"/>
              <a:cs typeface="Trebuchet MS"/>
            </a:endParaRPr>
          </a:p>
          <a:p>
            <a:pPr marL="59055" algn="ctr">
              <a:lnSpc>
                <a:spcPct val="100000"/>
              </a:lnSpc>
              <a:spcBef>
                <a:spcPts val="385"/>
              </a:spcBef>
            </a:pPr>
            <a:r>
              <a:rPr sz="2050" spc="60" dirty="0">
                <a:latin typeface="Trebuchet MS"/>
                <a:cs typeface="Trebuchet MS"/>
              </a:rPr>
              <a:t>Faculdade</a:t>
            </a:r>
            <a:r>
              <a:rPr sz="2050" spc="-150" dirty="0">
                <a:latin typeface="Trebuchet MS"/>
                <a:cs typeface="Trebuchet MS"/>
              </a:rPr>
              <a:t> </a:t>
            </a:r>
            <a:r>
              <a:rPr sz="2050" spc="45" dirty="0">
                <a:latin typeface="Trebuchet MS"/>
                <a:cs typeface="Trebuchet MS"/>
              </a:rPr>
              <a:t>de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114" dirty="0">
                <a:latin typeface="Trebuchet MS"/>
                <a:cs typeface="Trebuchet MS"/>
              </a:rPr>
              <a:t>Saúde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50" dirty="0">
                <a:latin typeface="Trebuchet MS"/>
                <a:cs typeface="Trebuchet MS"/>
              </a:rPr>
              <a:t>Pública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70" dirty="0">
                <a:latin typeface="Trebuchet MS"/>
                <a:cs typeface="Trebuchet MS"/>
              </a:rPr>
              <a:t>da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40" dirty="0">
                <a:latin typeface="Trebuchet MS"/>
                <a:cs typeface="Trebuchet MS"/>
              </a:rPr>
              <a:t>Universidade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45" dirty="0">
                <a:latin typeface="Trebuchet MS"/>
                <a:cs typeface="Trebuchet MS"/>
              </a:rPr>
              <a:t>de</a:t>
            </a:r>
            <a:r>
              <a:rPr sz="2050" spc="-150" dirty="0">
                <a:latin typeface="Trebuchet MS"/>
                <a:cs typeface="Trebuchet MS"/>
              </a:rPr>
              <a:t> </a:t>
            </a:r>
            <a:r>
              <a:rPr sz="2050" spc="165" dirty="0">
                <a:latin typeface="Trebuchet MS"/>
                <a:cs typeface="Trebuchet MS"/>
              </a:rPr>
              <a:t>São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60" dirty="0">
                <a:latin typeface="Trebuchet MS"/>
                <a:cs typeface="Trebuchet MS"/>
              </a:rPr>
              <a:t>Paulo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15" dirty="0">
                <a:latin typeface="Trebuchet MS"/>
                <a:cs typeface="Trebuchet MS"/>
              </a:rPr>
              <a:t>-</a:t>
            </a:r>
            <a:r>
              <a:rPr sz="2050" spc="-145" dirty="0">
                <a:latin typeface="Trebuchet MS"/>
                <a:cs typeface="Trebuchet MS"/>
              </a:rPr>
              <a:t> </a:t>
            </a:r>
            <a:r>
              <a:rPr sz="2050" spc="185" dirty="0">
                <a:latin typeface="Trebuchet MS"/>
                <a:cs typeface="Trebuchet MS"/>
              </a:rPr>
              <a:t>FSP-USP</a:t>
            </a:r>
            <a:endParaRPr sz="2050">
              <a:latin typeface="Trebuchet MS"/>
              <a:cs typeface="Trebuchet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45871" y="1651630"/>
            <a:ext cx="2467610" cy="11256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300"/>
              </a:lnSpc>
              <a:spcBef>
                <a:spcPts val="100"/>
              </a:spcBef>
            </a:pPr>
            <a:r>
              <a:rPr sz="1600" spc="-30" dirty="0" smtClean="0">
                <a:latin typeface="Microsoft Sans Serif"/>
                <a:cs typeface="Microsoft Sans Serif"/>
              </a:rPr>
              <a:t>A</a:t>
            </a:r>
            <a:r>
              <a:rPr lang="pt-BR" sz="1600" spc="-30" dirty="0" err="1" smtClean="0">
                <a:latin typeface="Microsoft Sans Serif"/>
                <a:cs typeface="Microsoft Sans Serif"/>
              </a:rPr>
              <a:t>nalisar</a:t>
            </a:r>
            <a:r>
              <a:rPr lang="pt-BR" sz="1600" spc="-30" dirty="0" smtClean="0">
                <a:latin typeface="Microsoft Sans Serif"/>
                <a:cs typeface="Microsoft Sans Serif"/>
              </a:rPr>
              <a:t> o</a:t>
            </a:r>
            <a:r>
              <a:rPr lang="pt-BR" sz="1600" spc="10" dirty="0" smtClean="0">
                <a:latin typeface="Microsoft Sans Serif"/>
                <a:cs typeface="Microsoft Sans Serif"/>
              </a:rPr>
              <a:t> uso</a:t>
            </a:r>
            <a:r>
              <a:rPr sz="1600" spc="25" dirty="0" smtClean="0">
                <a:latin typeface="Microsoft Sans Serif"/>
                <a:cs typeface="Microsoft Sans Serif"/>
              </a:rPr>
              <a:t> </a:t>
            </a:r>
            <a:r>
              <a:rPr sz="1600" spc="50" dirty="0">
                <a:latin typeface="Microsoft Sans Serif"/>
                <a:cs typeface="Microsoft Sans Serif"/>
              </a:rPr>
              <a:t>do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Pagamento 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por</a:t>
            </a:r>
            <a:r>
              <a:rPr sz="1600" spc="65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Serviços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Ambientais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catadores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no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Brasil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660893" y="1623055"/>
            <a:ext cx="3700145" cy="17066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" marR="5080" algn="just">
              <a:lnSpc>
                <a:spcPct val="113300"/>
              </a:lnSpc>
              <a:spcBef>
                <a:spcPts val="100"/>
              </a:spcBef>
            </a:pPr>
            <a:r>
              <a:rPr lang="pt-BR" sz="1600" b="1" spc="70" dirty="0">
                <a:latin typeface="Arial"/>
                <a:cs typeface="Arial"/>
              </a:rPr>
              <a:t>O</a:t>
            </a:r>
            <a:r>
              <a:rPr sz="1600" b="1" spc="10" dirty="0" smtClean="0">
                <a:latin typeface="Arial"/>
                <a:cs typeface="Arial"/>
              </a:rPr>
              <a:t> </a:t>
            </a:r>
            <a:r>
              <a:rPr sz="1600" b="1" spc="70" dirty="0">
                <a:latin typeface="Arial"/>
                <a:cs typeface="Arial"/>
              </a:rPr>
              <a:t>instrumento </a:t>
            </a:r>
            <a:r>
              <a:rPr sz="1600" b="1" spc="7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econômico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20" dirty="0">
                <a:latin typeface="Arial"/>
                <a:cs typeface="Arial"/>
              </a:rPr>
              <a:t>do</a:t>
            </a:r>
            <a:r>
              <a:rPr sz="1600" b="1" spc="25" dirty="0">
                <a:latin typeface="Arial"/>
                <a:cs typeface="Arial"/>
              </a:rPr>
              <a:t> </a:t>
            </a:r>
            <a:r>
              <a:rPr sz="1600" b="1" spc="-105" dirty="0">
                <a:latin typeface="Arial"/>
                <a:cs typeface="Arial"/>
              </a:rPr>
              <a:t>PSA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lang="pt-BR" sz="1600" b="1" spc="20" dirty="0" smtClean="0">
                <a:latin typeface="Arial"/>
                <a:cs typeface="Arial"/>
              </a:rPr>
              <a:t>é uma</a:t>
            </a:r>
            <a:r>
              <a:rPr sz="1600" b="1" spc="25" dirty="0" smtClean="0">
                <a:latin typeface="Arial"/>
                <a:cs typeface="Arial"/>
              </a:rPr>
              <a:t> </a:t>
            </a:r>
            <a:r>
              <a:rPr sz="1600" b="1" spc="40" dirty="0">
                <a:latin typeface="Arial"/>
                <a:cs typeface="Arial"/>
              </a:rPr>
              <a:t>política </a:t>
            </a:r>
            <a:r>
              <a:rPr sz="1600" b="1" spc="45" dirty="0">
                <a:latin typeface="Arial"/>
                <a:cs typeface="Arial"/>
              </a:rPr>
              <a:t> </a:t>
            </a:r>
            <a:r>
              <a:rPr sz="1600" b="1" spc="30" dirty="0">
                <a:latin typeface="Arial"/>
                <a:cs typeface="Arial"/>
              </a:rPr>
              <a:t>pública</a:t>
            </a:r>
            <a:r>
              <a:rPr sz="1600" b="1" spc="35" dirty="0">
                <a:latin typeface="Arial"/>
                <a:cs typeface="Arial"/>
              </a:rPr>
              <a:t> </a:t>
            </a:r>
            <a:r>
              <a:rPr sz="1600" b="1" spc="65" dirty="0">
                <a:latin typeface="Arial"/>
                <a:cs typeface="Arial"/>
              </a:rPr>
              <a:t>para</a:t>
            </a:r>
            <a:r>
              <a:rPr sz="1600" b="1" spc="70" dirty="0">
                <a:latin typeface="Arial"/>
                <a:cs typeface="Arial"/>
              </a:rPr>
              <a:t> </a:t>
            </a:r>
            <a:r>
              <a:rPr sz="1600" b="1" spc="60" dirty="0">
                <a:latin typeface="Arial"/>
                <a:cs typeface="Arial"/>
              </a:rPr>
              <a:t>combater</a:t>
            </a:r>
            <a:r>
              <a:rPr sz="1600" b="1" spc="65" dirty="0">
                <a:latin typeface="Arial"/>
                <a:cs typeface="Arial"/>
              </a:rPr>
              <a:t> </a:t>
            </a:r>
            <a:r>
              <a:rPr sz="1600" b="1" spc="-40" dirty="0">
                <a:latin typeface="Arial"/>
                <a:cs typeface="Arial"/>
              </a:rPr>
              <a:t>esses 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b="1" spc="35" dirty="0">
                <a:latin typeface="Arial"/>
                <a:cs typeface="Arial"/>
              </a:rPr>
              <a:t>problemas.</a:t>
            </a:r>
            <a:endParaRPr sz="1600" dirty="0">
              <a:latin typeface="Arial"/>
              <a:cs typeface="Arial"/>
            </a:endParaRPr>
          </a:p>
          <a:p>
            <a:pPr marL="12700" marR="27940" algn="just">
              <a:lnSpc>
                <a:spcPts val="2180"/>
              </a:lnSpc>
              <a:spcBef>
                <a:spcPts val="65"/>
              </a:spcBef>
            </a:pPr>
            <a:r>
              <a:rPr sz="1600" spc="-25" dirty="0">
                <a:latin typeface="Microsoft Sans Serif"/>
                <a:cs typeface="Microsoft Sans Serif"/>
              </a:rPr>
              <a:t>De </a:t>
            </a:r>
            <a:r>
              <a:rPr sz="1600" spc="20" dirty="0">
                <a:latin typeface="Microsoft Sans Serif"/>
                <a:cs typeface="Microsoft Sans Serif"/>
              </a:rPr>
              <a:t>acordo </a:t>
            </a:r>
            <a:r>
              <a:rPr sz="1600" spc="25" dirty="0">
                <a:latin typeface="Microsoft Sans Serif"/>
                <a:cs typeface="Microsoft Sans Serif"/>
              </a:rPr>
              <a:t>com </a:t>
            </a:r>
            <a:r>
              <a:rPr sz="1600" spc="-55" dirty="0">
                <a:latin typeface="Microsoft Sans Serif"/>
                <a:cs typeface="Microsoft Sans Serif"/>
              </a:rPr>
              <a:t>as </a:t>
            </a:r>
            <a:r>
              <a:rPr sz="1600" spc="-15" dirty="0">
                <a:latin typeface="Microsoft Sans Serif"/>
                <a:cs typeface="Microsoft Sans Serif"/>
              </a:rPr>
              <a:t>teses e </a:t>
            </a:r>
            <a:r>
              <a:rPr sz="1600" spc="-5" dirty="0">
                <a:latin typeface="Microsoft Sans Serif"/>
                <a:cs typeface="Microsoft Sans Serif"/>
              </a:rPr>
              <a:t>dissertações 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-30" dirty="0">
                <a:latin typeface="Microsoft Sans Serif"/>
                <a:cs typeface="Microsoft Sans Serif"/>
              </a:rPr>
              <a:t>analisadas,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o </a:t>
            </a:r>
            <a:r>
              <a:rPr sz="1600" spc="15" dirty="0">
                <a:latin typeface="Microsoft Sans Serif"/>
                <a:cs typeface="Microsoft Sans Serif"/>
              </a:rPr>
              <a:t>pagamento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por </a:t>
            </a:r>
            <a:r>
              <a:rPr sz="1600" spc="-20" dirty="0">
                <a:latin typeface="Microsoft Sans Serif"/>
                <a:cs typeface="Microsoft Sans Serif"/>
              </a:rPr>
              <a:t>serviços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ambientais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pode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melhorar: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24695" y="1613743"/>
            <a:ext cx="3129280" cy="86406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12999"/>
              </a:lnSpc>
              <a:spcBef>
                <a:spcPts val="105"/>
              </a:spcBef>
              <a:tabLst>
                <a:tab pos="394970" algn="l"/>
                <a:tab pos="471170" algn="l"/>
                <a:tab pos="696595" algn="l"/>
                <a:tab pos="741680" algn="l"/>
                <a:tab pos="763270" algn="l"/>
                <a:tab pos="885190" algn="l"/>
                <a:tab pos="930275" algn="l"/>
                <a:tab pos="1016000" algn="l"/>
                <a:tab pos="1078865" algn="l"/>
                <a:tab pos="1177290" algn="l"/>
                <a:tab pos="1204595" algn="l"/>
                <a:tab pos="1456055" algn="l"/>
                <a:tab pos="1683385" algn="l"/>
                <a:tab pos="1737995" algn="l"/>
                <a:tab pos="1811020" algn="l"/>
                <a:tab pos="1928495" algn="l"/>
                <a:tab pos="1965960" algn="l"/>
                <a:tab pos="2096135" algn="l"/>
                <a:tab pos="2204085" algn="l"/>
                <a:tab pos="2237105" algn="l"/>
                <a:tab pos="2271395" algn="l"/>
                <a:tab pos="2294890" algn="l"/>
                <a:tab pos="2391410" algn="l"/>
                <a:tab pos="2458720" algn="l"/>
                <a:tab pos="2480945" algn="l"/>
                <a:tab pos="2647315" algn="l"/>
                <a:tab pos="2672715" algn="l"/>
                <a:tab pos="2989580" algn="l"/>
              </a:tabLst>
            </a:pPr>
            <a:r>
              <a:rPr sz="1600" spc="-25" dirty="0">
                <a:latin typeface="Microsoft Sans Serif"/>
                <a:cs typeface="Microsoft Sans Serif"/>
              </a:rPr>
              <a:t>O</a:t>
            </a:r>
            <a:r>
              <a:rPr sz="1600" spc="9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estudo</a:t>
            </a:r>
            <a:r>
              <a:rPr sz="1600" spc="9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foi</a:t>
            </a:r>
            <a:r>
              <a:rPr sz="1600" spc="9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realizado</a:t>
            </a:r>
            <a:r>
              <a:rPr sz="1600" spc="95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spc="90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partir</a:t>
            </a:r>
            <a:r>
              <a:rPr sz="1600" spc="95" dirty="0">
                <a:latin typeface="Microsoft Sans Serif"/>
                <a:cs typeface="Microsoft Sans Serif"/>
              </a:rPr>
              <a:t> </a:t>
            </a:r>
            <a:r>
              <a:rPr sz="1600" spc="50" dirty="0">
                <a:latin typeface="Microsoft Sans Serif"/>
                <a:cs typeface="Microsoft Sans Serif"/>
              </a:rPr>
              <a:t>do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catálogo</a:t>
            </a:r>
            <a:r>
              <a:rPr sz="1600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-15" dirty="0">
                <a:latin typeface="Microsoft Sans Serif"/>
                <a:cs typeface="Microsoft Sans Serif"/>
              </a:rPr>
              <a:t>teses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dissertações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dirty="0">
                <a:latin typeface="Microsoft Sans Serif"/>
                <a:cs typeface="Microsoft Sans Serif"/>
              </a:rPr>
              <a:t>		</a:t>
            </a:r>
            <a:r>
              <a:rPr sz="1600" spc="-170" dirty="0">
                <a:latin typeface="Microsoft Sans Serif"/>
                <a:cs typeface="Microsoft Sans Serif"/>
              </a:rPr>
              <a:t>C</a:t>
            </a:r>
            <a:r>
              <a:rPr sz="1600" spc="40" dirty="0">
                <a:latin typeface="Microsoft Sans Serif"/>
                <a:cs typeface="Microsoft Sans Serif"/>
              </a:rPr>
              <a:t>oo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-50" dirty="0">
                <a:latin typeface="Microsoft Sans Serif"/>
                <a:cs typeface="Microsoft Sans Serif"/>
              </a:rPr>
              <a:t>ã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		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dirty="0">
                <a:latin typeface="Microsoft Sans Serif"/>
                <a:cs typeface="Microsoft Sans Serif"/>
              </a:rPr>
              <a:t>					</a:t>
            </a:r>
            <a:r>
              <a:rPr sz="1600" spc="-114" dirty="0">
                <a:latin typeface="Microsoft Sans Serif"/>
                <a:cs typeface="Microsoft Sans Serif"/>
              </a:rPr>
              <a:t>A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35" dirty="0">
                <a:latin typeface="Microsoft Sans Serif"/>
                <a:cs typeface="Microsoft Sans Serif"/>
              </a:rPr>
              <a:t>f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20" dirty="0">
                <a:latin typeface="Microsoft Sans Serif"/>
                <a:cs typeface="Microsoft Sans Serif"/>
              </a:rPr>
              <a:t>-  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70" dirty="0">
                <a:latin typeface="Microsoft Sans Serif"/>
                <a:cs typeface="Microsoft Sans Serif"/>
              </a:rPr>
              <a:t>m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	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425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60" dirty="0">
                <a:latin typeface="Microsoft Sans Serif"/>
                <a:cs typeface="Microsoft Sans Serif"/>
              </a:rPr>
              <a:t>ss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dirty="0">
                <a:latin typeface="Microsoft Sans Serif"/>
                <a:cs typeface="Microsoft Sans Serif"/>
              </a:rPr>
              <a:t>				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dirty="0">
                <a:latin typeface="Microsoft Sans Serif"/>
                <a:cs typeface="Microsoft Sans Serif"/>
              </a:rPr>
              <a:t>		</a:t>
            </a:r>
            <a:r>
              <a:rPr sz="1600" spc="-10" dirty="0">
                <a:latin typeface="Microsoft Sans Serif"/>
                <a:cs typeface="Microsoft Sans Serif"/>
              </a:rPr>
              <a:t>N</a:t>
            </a:r>
            <a:r>
              <a:rPr sz="1600" spc="-5" dirty="0">
                <a:latin typeface="Microsoft Sans Serif"/>
                <a:cs typeface="Microsoft Sans Serif"/>
              </a:rPr>
              <a:t>í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l  </a:t>
            </a:r>
            <a:r>
              <a:rPr sz="1600" spc="-204" dirty="0">
                <a:latin typeface="Microsoft Sans Serif"/>
                <a:cs typeface="Microsoft Sans Serif"/>
              </a:rPr>
              <a:t>S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85" dirty="0">
                <a:latin typeface="Microsoft Sans Serif"/>
                <a:cs typeface="Microsoft Sans Serif"/>
              </a:rPr>
              <a:t>r</a:t>
            </a:r>
            <a:r>
              <a:rPr sz="1600" dirty="0">
                <a:latin typeface="Microsoft Sans Serif"/>
                <a:cs typeface="Microsoft Sans Serif"/>
              </a:rPr>
              <a:t>		</a:t>
            </a:r>
            <a:r>
              <a:rPr sz="1600" spc="-100" dirty="0">
                <a:latin typeface="Microsoft Sans Serif"/>
                <a:cs typeface="Microsoft Sans Serif"/>
              </a:rPr>
              <a:t>(</a:t>
            </a:r>
            <a:r>
              <a:rPr sz="1600" spc="-170" dirty="0">
                <a:latin typeface="Microsoft Sans Serif"/>
                <a:cs typeface="Microsoft Sans Serif"/>
              </a:rPr>
              <a:t>C</a:t>
            </a:r>
            <a:r>
              <a:rPr sz="1600" spc="-114" dirty="0">
                <a:latin typeface="Microsoft Sans Serif"/>
                <a:cs typeface="Microsoft Sans Serif"/>
              </a:rPr>
              <a:t>A</a:t>
            </a:r>
            <a:r>
              <a:rPr sz="1600" spc="-140" dirty="0">
                <a:latin typeface="Microsoft Sans Serif"/>
                <a:cs typeface="Microsoft Sans Serif"/>
              </a:rPr>
              <a:t>P</a:t>
            </a:r>
            <a:r>
              <a:rPr sz="1600" spc="-190" dirty="0">
                <a:latin typeface="Microsoft Sans Serif"/>
                <a:cs typeface="Microsoft Sans Serif"/>
              </a:rPr>
              <a:t>E</a:t>
            </a:r>
            <a:r>
              <a:rPr sz="1600" spc="-204" dirty="0">
                <a:latin typeface="Microsoft Sans Serif"/>
                <a:cs typeface="Microsoft Sans Serif"/>
              </a:rPr>
              <a:t>S</a:t>
            </a:r>
            <a:r>
              <a:rPr sz="1600" spc="-100" dirty="0">
                <a:latin typeface="Microsoft Sans Serif"/>
                <a:cs typeface="Microsoft Sans Serif"/>
              </a:rPr>
              <a:t>)</a:t>
            </a:r>
            <a:r>
              <a:rPr sz="1600" spc="-65" dirty="0">
                <a:latin typeface="Microsoft Sans Serif"/>
                <a:cs typeface="Microsoft Sans Serif"/>
              </a:rPr>
              <a:t>.</a:t>
            </a:r>
            <a:r>
              <a:rPr sz="1600" dirty="0">
                <a:latin typeface="Microsoft Sans Serif"/>
                <a:cs typeface="Microsoft Sans Serif"/>
              </a:rPr>
              <a:t>			</a:t>
            </a:r>
            <a:r>
              <a:rPr lang="pt-BR" sz="1600" spc="35" dirty="0">
                <a:latin typeface="Microsoft Sans Serif"/>
                <a:cs typeface="Microsoft Sans Serif"/>
              </a:rPr>
              <a:t>F</a:t>
            </a:r>
            <a:r>
              <a:rPr sz="1600" spc="-20" dirty="0" err="1" smtClean="0">
                <a:latin typeface="Microsoft Sans Serif"/>
                <a:cs typeface="Microsoft Sans Serif"/>
              </a:rPr>
              <a:t>e</a:t>
            </a:r>
            <a:r>
              <a:rPr sz="1600" spc="-70" dirty="0" err="1" smtClean="0">
                <a:latin typeface="Microsoft Sans Serif"/>
                <a:cs typeface="Microsoft Sans Serif"/>
              </a:rPr>
              <a:t>z</a:t>
            </a:r>
            <a:r>
              <a:rPr sz="1600" spc="-20" dirty="0" smtClean="0">
                <a:latin typeface="Microsoft Sans Serif"/>
                <a:cs typeface="Microsoft Sans Serif"/>
              </a:rPr>
              <a:t>-</a:t>
            </a:r>
            <a:r>
              <a:rPr sz="1600" spc="-60" dirty="0" smtClean="0">
                <a:latin typeface="Microsoft Sans Serif"/>
                <a:cs typeface="Microsoft Sans Serif"/>
              </a:rPr>
              <a:t>s</a:t>
            </a:r>
            <a:r>
              <a:rPr sz="1600" spc="-15" dirty="0" smtClean="0">
                <a:latin typeface="Microsoft Sans Serif"/>
                <a:cs typeface="Microsoft Sans Serif"/>
              </a:rPr>
              <a:t>e</a:t>
            </a:r>
            <a:r>
              <a:rPr sz="1600" dirty="0">
                <a:latin typeface="Microsoft Sans Serif"/>
                <a:cs typeface="Microsoft Sans Serif"/>
              </a:rPr>
              <a:t>			</a:t>
            </a:r>
            <a:r>
              <a:rPr sz="1600" spc="55" dirty="0" err="1" smtClean="0">
                <a:latin typeface="Microsoft Sans Serif"/>
                <a:cs typeface="Microsoft Sans Serif"/>
              </a:rPr>
              <a:t>b</a:t>
            </a:r>
            <a:r>
              <a:rPr sz="1600" spc="45" dirty="0" err="1" smtClean="0">
                <a:latin typeface="Microsoft Sans Serif"/>
                <a:cs typeface="Microsoft Sans Serif"/>
              </a:rPr>
              <a:t>u</a:t>
            </a:r>
            <a:r>
              <a:rPr sz="1600" spc="-60" dirty="0" err="1" smtClean="0">
                <a:latin typeface="Microsoft Sans Serif"/>
                <a:cs typeface="Microsoft Sans Serif"/>
              </a:rPr>
              <a:t>s</a:t>
            </a:r>
            <a:r>
              <a:rPr sz="1600" spc="-45" dirty="0" err="1" smtClean="0">
                <a:latin typeface="Microsoft Sans Serif"/>
                <a:cs typeface="Microsoft Sans Serif"/>
              </a:rPr>
              <a:t>c</a:t>
            </a:r>
            <a:r>
              <a:rPr sz="1600" spc="-50" dirty="0" err="1" smtClean="0">
                <a:latin typeface="Microsoft Sans Serif"/>
                <a:cs typeface="Microsoft Sans Serif"/>
              </a:rPr>
              <a:t>a</a:t>
            </a:r>
            <a:r>
              <a:rPr sz="1600" spc="-40" dirty="0" smtClean="0">
                <a:latin typeface="Microsoft Sans Serif"/>
                <a:cs typeface="Microsoft Sans Serif"/>
              </a:rPr>
              <a:t>  </a:t>
            </a:r>
            <a:r>
              <a:rPr sz="1600" spc="25" dirty="0">
                <a:latin typeface="Microsoft Sans Serif"/>
                <a:cs typeface="Microsoft Sans Serif"/>
              </a:rPr>
              <a:t>com</a:t>
            </a:r>
            <a:r>
              <a:rPr sz="1600" spc="280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spc="28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palavra-chave</a:t>
            </a:r>
            <a:r>
              <a:rPr sz="1600" spc="28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“catadores”,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obtendo-se</a:t>
            </a:r>
            <a:r>
              <a:rPr sz="1600" spc="32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1293</a:t>
            </a:r>
            <a:r>
              <a:rPr sz="1600" spc="325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trabalhos</a:t>
            </a:r>
            <a:r>
              <a:rPr sz="1600" spc="3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32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12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f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75" dirty="0">
                <a:latin typeface="Microsoft Sans Serif"/>
                <a:cs typeface="Microsoft Sans Serif"/>
              </a:rPr>
              <a:t>m</a:t>
            </a:r>
            <a:r>
              <a:rPr sz="1600" dirty="0">
                <a:latin typeface="Microsoft Sans Serif"/>
                <a:cs typeface="Microsoft Sans Serif"/>
              </a:rPr>
              <a:t>			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65" dirty="0">
                <a:latin typeface="Microsoft Sans Serif"/>
                <a:cs typeface="Microsoft Sans Serif"/>
              </a:rPr>
              <a:t>.</a:t>
            </a:r>
            <a:r>
              <a:rPr sz="1600" dirty="0">
                <a:latin typeface="Microsoft Sans Serif"/>
                <a:cs typeface="Microsoft Sans Serif"/>
              </a:rPr>
              <a:t>		</a:t>
            </a:r>
            <a:r>
              <a:rPr lang="pt-BR" sz="1600" spc="-114" dirty="0">
                <a:latin typeface="Microsoft Sans Serif"/>
                <a:cs typeface="Microsoft Sans Serif"/>
              </a:rPr>
              <a:t>O</a:t>
            </a:r>
            <a:r>
              <a:rPr sz="1600" spc="30" dirty="0" smtClean="0">
                <a:latin typeface="Microsoft Sans Serif"/>
                <a:cs typeface="Microsoft Sans Serif"/>
              </a:rPr>
              <a:t>  </a:t>
            </a:r>
            <a:r>
              <a:rPr sz="1600" spc="25" dirty="0">
                <a:latin typeface="Microsoft Sans Serif"/>
                <a:cs typeface="Microsoft Sans Serif"/>
              </a:rPr>
              <a:t>trabalho</a:t>
            </a:r>
            <a:r>
              <a:rPr sz="1600" spc="10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catadores,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5" dirty="0" err="1" smtClean="0">
                <a:latin typeface="Microsoft Sans Serif"/>
                <a:cs typeface="Microsoft Sans Serif"/>
              </a:rPr>
              <a:t>estimula</a:t>
            </a:r>
            <a:r>
              <a:rPr sz="1600" spc="55" dirty="0" err="1" smtClean="0">
                <a:latin typeface="Microsoft Sans Serif"/>
                <a:cs typeface="Microsoft Sans Serif"/>
              </a:rPr>
              <a:t>d</a:t>
            </a:r>
            <a:r>
              <a:rPr sz="1600" spc="40" dirty="0" err="1" smtClean="0">
                <a:latin typeface="Microsoft Sans Serif"/>
                <a:cs typeface="Microsoft Sans Serif"/>
              </a:rPr>
              <a:t>o</a:t>
            </a:r>
            <a:r>
              <a:rPr sz="1600" spc="-10" dirty="0" smtClean="0">
                <a:latin typeface="Microsoft Sans Serif"/>
                <a:cs typeface="Microsoft Sans Serif"/>
              </a:rPr>
              <a:t> 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40" dirty="0">
                <a:latin typeface="Microsoft Sans Serif"/>
                <a:cs typeface="Microsoft Sans Serif"/>
              </a:rPr>
              <a:t>P</a:t>
            </a:r>
            <a:r>
              <a:rPr sz="1600" spc="-204" dirty="0">
                <a:latin typeface="Microsoft Sans Serif"/>
                <a:cs typeface="Microsoft Sans Serif"/>
              </a:rPr>
              <a:t>S</a:t>
            </a:r>
            <a:r>
              <a:rPr sz="1600" spc="-114" dirty="0">
                <a:latin typeface="Microsoft Sans Serif"/>
                <a:cs typeface="Microsoft Sans Serif"/>
              </a:rPr>
              <a:t>A</a:t>
            </a:r>
            <a:r>
              <a:rPr sz="1600" spc="-105" dirty="0">
                <a:latin typeface="Microsoft Sans Serif"/>
                <a:cs typeface="Microsoft Sans Serif"/>
              </a:rPr>
              <a:t>,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75" dirty="0">
                <a:latin typeface="Microsoft Sans Serif"/>
                <a:cs typeface="Microsoft Sans Serif"/>
              </a:rPr>
              <a:t>m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85" dirty="0">
                <a:latin typeface="Microsoft Sans Serif"/>
                <a:cs typeface="Microsoft Sans Serif"/>
              </a:rPr>
              <a:t>r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60" dirty="0">
                <a:latin typeface="Microsoft Sans Serif"/>
                <a:cs typeface="Microsoft Sans Serif"/>
              </a:rPr>
              <a:t>g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65" dirty="0">
                <a:latin typeface="Microsoft Sans Serif"/>
                <a:cs typeface="Microsoft Sans Serif"/>
              </a:rPr>
              <a:t>:  </a:t>
            </a:r>
            <a:r>
              <a:rPr sz="1600" b="1" spc="45" dirty="0">
                <a:latin typeface="Arial"/>
                <a:cs typeface="Arial"/>
              </a:rPr>
              <a:t>sustentabilidade </a:t>
            </a:r>
            <a:r>
              <a:rPr sz="1600" b="1" spc="75" dirty="0">
                <a:latin typeface="Arial"/>
                <a:cs typeface="Arial"/>
              </a:rPr>
              <a:t>ambiental </a:t>
            </a:r>
            <a:r>
              <a:rPr sz="1600" b="1" spc="80" dirty="0">
                <a:latin typeface="Arial"/>
                <a:cs typeface="Arial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Diminui			</a:t>
            </a:r>
            <a:r>
              <a:rPr sz="1600" spc="45" dirty="0">
                <a:latin typeface="Microsoft Sans Serif"/>
                <a:cs typeface="Microsoft Sans Serif"/>
              </a:rPr>
              <a:t>o			</a:t>
            </a:r>
            <a:r>
              <a:rPr sz="1600" spc="10" dirty="0">
                <a:latin typeface="Microsoft Sans Serif"/>
                <a:cs typeface="Microsoft Sans Serif"/>
              </a:rPr>
              <a:t>uso	</a:t>
            </a:r>
            <a:r>
              <a:rPr sz="1600" spc="50" dirty="0">
                <a:latin typeface="Microsoft Sans Serif"/>
                <a:cs typeface="Microsoft Sans Serif"/>
              </a:rPr>
              <a:t>do			</a:t>
            </a:r>
            <a:r>
              <a:rPr sz="1600" spc="5" dirty="0">
                <a:latin typeface="Microsoft Sans Serif"/>
                <a:cs typeface="Microsoft Sans Serif"/>
              </a:rPr>
              <a:t>solo		</a:t>
            </a:r>
            <a:r>
              <a:rPr sz="1600" spc="10" dirty="0">
                <a:latin typeface="Microsoft Sans Serif"/>
                <a:cs typeface="Microsoft Sans Serif"/>
              </a:rPr>
              <a:t>para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mineração.			</a:t>
            </a:r>
            <a:r>
              <a:rPr sz="1600" spc="-40" dirty="0">
                <a:latin typeface="Microsoft Sans Serif"/>
                <a:cs typeface="Microsoft Sans Serif"/>
              </a:rPr>
              <a:t>Reduz			</a:t>
            </a:r>
            <a:r>
              <a:rPr sz="1600" spc="45" dirty="0">
                <a:latin typeface="Microsoft Sans Serif"/>
                <a:cs typeface="Microsoft Sans Serif"/>
              </a:rPr>
              <a:t>o				</a:t>
            </a:r>
            <a:r>
              <a:rPr sz="1600" spc="5" dirty="0">
                <a:latin typeface="Microsoft Sans Serif"/>
                <a:cs typeface="Microsoft Sans Serif"/>
              </a:rPr>
              <a:t>descarte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incorreto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resíduos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</a:t>
            </a:r>
            <a:r>
              <a:rPr sz="1600" spc="35" dirty="0">
                <a:latin typeface="Microsoft Sans Serif"/>
                <a:cs typeface="Microsoft Sans Serif"/>
              </a:rPr>
              <a:t> pode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matar	</a:t>
            </a:r>
            <a:r>
              <a:rPr sz="1600" spc="-45" dirty="0">
                <a:latin typeface="Microsoft Sans Serif"/>
                <a:cs typeface="Microsoft Sans Serif"/>
              </a:rPr>
              <a:t>a		</a:t>
            </a:r>
            <a:r>
              <a:rPr sz="1600" spc="-15" dirty="0">
                <a:latin typeface="Microsoft Sans Serif"/>
                <a:cs typeface="Microsoft Sans Serif"/>
              </a:rPr>
              <a:t>vida	</a:t>
            </a:r>
            <a:r>
              <a:rPr sz="1600" dirty="0">
                <a:latin typeface="Microsoft Sans Serif"/>
                <a:cs typeface="Microsoft Sans Serif"/>
              </a:rPr>
              <a:t>animal		</a:t>
            </a:r>
            <a:r>
              <a:rPr sz="1600" spc="-15" dirty="0">
                <a:latin typeface="Microsoft Sans Serif"/>
                <a:cs typeface="Microsoft Sans Serif"/>
              </a:rPr>
              <a:t>e		</a:t>
            </a:r>
            <a:r>
              <a:rPr sz="1600" spc="-10" dirty="0">
                <a:latin typeface="Microsoft Sans Serif"/>
                <a:cs typeface="Microsoft Sans Serif"/>
              </a:rPr>
              <a:t>causar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danos		</a:t>
            </a:r>
            <a:r>
              <a:rPr sz="1600" spc="-45" dirty="0">
                <a:latin typeface="Microsoft Sans Serif"/>
                <a:cs typeface="Microsoft Sans Serif"/>
              </a:rPr>
              <a:t>a			</a:t>
            </a:r>
            <a:r>
              <a:rPr sz="1600" spc="-5" dirty="0">
                <a:latin typeface="Microsoft Sans Serif"/>
                <a:cs typeface="Microsoft Sans Serif"/>
              </a:rPr>
              <a:t>saúde		</a:t>
            </a:r>
            <a:r>
              <a:rPr sz="1600" spc="-25" dirty="0">
                <a:latin typeface="Microsoft Sans Serif"/>
                <a:cs typeface="Microsoft Sans Serif"/>
              </a:rPr>
              <a:t>pública.-Gases 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tóxicos</a:t>
            </a:r>
            <a:r>
              <a:rPr sz="1600" spc="10" dirty="0">
                <a:latin typeface="Microsoft Sans Serif"/>
                <a:cs typeface="Microsoft Sans Serif"/>
              </a:rPr>
              <a:t> deixam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ser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emitidos 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atmosfera.-Diminui</a:t>
            </a:r>
            <a:r>
              <a:rPr sz="1600" spc="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áreas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	</a:t>
            </a:r>
            <a:r>
              <a:rPr sz="1600" spc="25" dirty="0">
                <a:latin typeface="Microsoft Sans Serif"/>
                <a:cs typeface="Microsoft Sans Serif"/>
              </a:rPr>
              <a:t>aterros			</a:t>
            </a:r>
            <a:r>
              <a:rPr sz="1600" spc="5" dirty="0">
                <a:latin typeface="Microsoft Sans Serif"/>
                <a:cs typeface="Microsoft Sans Serif"/>
              </a:rPr>
              <a:t>sanitários			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lixões.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Diminui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o </a:t>
            </a:r>
            <a:r>
              <a:rPr sz="1600" spc="15" dirty="0">
                <a:latin typeface="Microsoft Sans Serif"/>
                <a:cs typeface="Microsoft Sans Serif"/>
              </a:rPr>
              <a:t>desmatamento.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40" dirty="0" err="1">
                <a:latin typeface="Microsoft Sans Serif"/>
                <a:cs typeface="Microsoft Sans Serif"/>
              </a:rPr>
              <a:t>Reduz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lang="pt-BR" sz="1600" spc="5" dirty="0" smtClean="0">
                <a:latin typeface="Microsoft Sans Serif"/>
                <a:cs typeface="Microsoft Sans Serif"/>
              </a:rPr>
              <a:t>a </a:t>
            </a:r>
            <a:r>
              <a:rPr sz="1600" spc="15" dirty="0" err="1" smtClean="0">
                <a:latin typeface="Microsoft Sans Serif"/>
                <a:cs typeface="Microsoft Sans Serif"/>
              </a:rPr>
              <a:t>obstrução</a:t>
            </a:r>
            <a:r>
              <a:rPr sz="1600" spc="15" dirty="0" smtClean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-10" dirty="0">
                <a:latin typeface="Microsoft Sans Serif"/>
                <a:cs typeface="Microsoft Sans Serif"/>
              </a:rPr>
              <a:t>sistemas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drenagem </a:t>
            </a:r>
            <a:r>
              <a:rPr sz="1600" spc="25" dirty="0">
                <a:latin typeface="Microsoft Sans Serif"/>
                <a:cs typeface="Microsoft Sans Serif"/>
              </a:rPr>
              <a:t>urbana </a:t>
            </a:r>
            <a:r>
              <a:rPr sz="1600" spc="30" dirty="0">
                <a:latin typeface="Microsoft Sans Serif"/>
                <a:cs typeface="Microsoft Sans Serif"/>
              </a:rPr>
              <a:t> </a:t>
            </a:r>
            <a:r>
              <a:rPr sz="1600" b="1" dirty="0">
                <a:latin typeface="Arial"/>
                <a:cs typeface="Arial"/>
              </a:rPr>
              <a:t>socioeconômicas</a:t>
            </a:r>
            <a:endParaRPr sz="1600" dirty="0">
              <a:latin typeface="Arial"/>
              <a:cs typeface="Arial"/>
            </a:endParaRPr>
          </a:p>
          <a:p>
            <a:pPr marL="12700" marR="52069" algn="just">
              <a:lnSpc>
                <a:spcPts val="2180"/>
              </a:lnSpc>
              <a:spcBef>
                <a:spcPts val="45"/>
              </a:spcBef>
            </a:pPr>
            <a:r>
              <a:rPr sz="1600" spc="-20" dirty="0">
                <a:latin typeface="Microsoft Sans Serif"/>
                <a:cs typeface="Microsoft Sans Serif"/>
              </a:rPr>
              <a:t>-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trabalho </a:t>
            </a:r>
            <a:r>
              <a:rPr sz="1600" spc="30" dirty="0">
                <a:latin typeface="Microsoft Sans Serif"/>
                <a:cs typeface="Microsoft Sans Serif"/>
              </a:rPr>
              <a:t>em </a:t>
            </a:r>
            <a:r>
              <a:rPr sz="1600" dirty="0">
                <a:latin typeface="Microsoft Sans Serif"/>
                <a:cs typeface="Microsoft Sans Serif"/>
              </a:rPr>
              <a:t>cooperativas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30" dirty="0" err="1" smtClean="0">
                <a:latin typeface="Microsoft Sans Serif"/>
                <a:cs typeface="Microsoft Sans Serif"/>
              </a:rPr>
              <a:t>associa</a:t>
            </a:r>
            <a:r>
              <a:rPr lang="pt-BR" sz="1600" spc="-30" dirty="0" smtClean="0">
                <a:latin typeface="Microsoft Sans Serif"/>
                <a:cs typeface="Microsoft Sans Serif"/>
              </a:rPr>
              <a:t>ç</a:t>
            </a:r>
            <a:r>
              <a:rPr sz="1600" spc="-30" dirty="0" err="1" smtClean="0">
                <a:latin typeface="Microsoft Sans Serif"/>
                <a:cs typeface="Microsoft Sans Serif"/>
              </a:rPr>
              <a:t>ões</a:t>
            </a:r>
            <a:r>
              <a:rPr sz="1600" spc="-30" dirty="0" smtClean="0">
                <a:latin typeface="Microsoft Sans Serif"/>
                <a:cs typeface="Microsoft Sans Serif"/>
              </a:rPr>
              <a:t> </a:t>
            </a:r>
            <a:r>
              <a:rPr sz="1600" spc="30" dirty="0" err="1" smtClean="0">
                <a:latin typeface="Microsoft Sans Serif"/>
                <a:cs typeface="Microsoft Sans Serif"/>
              </a:rPr>
              <a:t>melhora</a:t>
            </a:r>
            <a:r>
              <a:rPr sz="1600" spc="30" dirty="0" smtClean="0">
                <a:latin typeface="Microsoft Sans Serif"/>
                <a:cs typeface="Microsoft Sans Serif"/>
              </a:rPr>
              <a:t> </a:t>
            </a:r>
            <a:r>
              <a:rPr sz="1600" spc="-45" dirty="0">
                <a:latin typeface="Microsoft Sans Serif"/>
                <a:cs typeface="Microsoft Sans Serif"/>
              </a:rPr>
              <a:t>a </a:t>
            </a:r>
            <a:r>
              <a:rPr sz="1600" spc="25" dirty="0">
                <a:latin typeface="Microsoft Sans Serif"/>
                <a:cs typeface="Microsoft Sans Serif"/>
              </a:rPr>
              <a:t>renda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-55" dirty="0">
                <a:latin typeface="Microsoft Sans Serif"/>
                <a:cs typeface="Microsoft Sans Serif"/>
              </a:rPr>
              <a:t>as </a:t>
            </a:r>
            <a:r>
              <a:rPr sz="1600" dirty="0">
                <a:latin typeface="Microsoft Sans Serif"/>
                <a:cs typeface="Microsoft Sans Serif"/>
              </a:rPr>
              <a:t>condições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25" dirty="0">
                <a:latin typeface="Microsoft Sans Serif"/>
                <a:cs typeface="Microsoft Sans Serif"/>
              </a:rPr>
              <a:t>trabalho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-5" dirty="0" err="1" smtClean="0">
                <a:latin typeface="Microsoft Sans Serif"/>
                <a:cs typeface="Microsoft Sans Serif"/>
              </a:rPr>
              <a:t>catadore</a:t>
            </a:r>
            <a:r>
              <a:rPr lang="pt-BR" sz="1600" spc="-5" dirty="0" smtClean="0">
                <a:latin typeface="Microsoft Sans Serif"/>
                <a:cs typeface="Microsoft Sans Serif"/>
              </a:rPr>
              <a:t>s, </a:t>
            </a:r>
            <a:r>
              <a:rPr sz="1600" spc="35" dirty="0" err="1" smtClean="0">
                <a:latin typeface="Microsoft Sans Serif"/>
                <a:cs typeface="Microsoft Sans Serif"/>
              </a:rPr>
              <a:t>contribui</a:t>
            </a:r>
            <a:r>
              <a:rPr lang="pt-BR" sz="1600" spc="35" dirty="0" err="1" smtClean="0">
                <a:latin typeface="Microsoft Sans Serif"/>
                <a:cs typeface="Microsoft Sans Serif"/>
              </a:rPr>
              <a:t>ndo</a:t>
            </a:r>
            <a:r>
              <a:rPr lang="pt-BR" sz="1600" spc="35" dirty="0" smtClean="0">
                <a:latin typeface="Microsoft Sans Serif"/>
                <a:cs typeface="Microsoft Sans Serif"/>
              </a:rPr>
              <a:t> para sua </a:t>
            </a:r>
            <a:r>
              <a:rPr sz="1600" spc="-40" dirty="0" smtClean="0">
                <a:latin typeface="Microsoft Sans Serif"/>
                <a:cs typeface="Microsoft Sans Serif"/>
              </a:rPr>
              <a:t> </a:t>
            </a:r>
            <a:r>
              <a:rPr sz="1600" spc="-5" dirty="0" err="1">
                <a:latin typeface="Microsoft Sans Serif"/>
                <a:cs typeface="Microsoft Sans Serif"/>
              </a:rPr>
              <a:t>inclusão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20" dirty="0" smtClean="0">
                <a:latin typeface="Microsoft Sans Serif"/>
                <a:cs typeface="Microsoft Sans Serif"/>
              </a:rPr>
              <a:t>social</a:t>
            </a:r>
            <a:r>
              <a:rPr sz="1600" spc="5" dirty="0" smtClean="0">
                <a:latin typeface="Microsoft Sans Serif"/>
                <a:cs typeface="Microsoft Sans Serif"/>
              </a:rPr>
              <a:t> </a:t>
            </a:r>
            <a:r>
              <a:rPr sz="1600" spc="-15" dirty="0" smtClean="0">
                <a:latin typeface="Microsoft Sans Serif"/>
                <a:cs typeface="Microsoft Sans Serif"/>
              </a:rPr>
              <a:t>e</a:t>
            </a:r>
            <a:r>
              <a:rPr sz="1600" spc="5" dirty="0" smtClean="0">
                <a:latin typeface="Microsoft Sans Serif"/>
                <a:cs typeface="Microsoft Sans Serif"/>
              </a:rPr>
              <a:t> </a:t>
            </a:r>
            <a:r>
              <a:rPr sz="1600" spc="30" dirty="0" smtClean="0">
                <a:latin typeface="Microsoft Sans Serif"/>
                <a:cs typeface="Microsoft Sans Serif"/>
              </a:rPr>
              <a:t>promo</a:t>
            </a:r>
            <a:r>
              <a:rPr lang="pt-BR" sz="1600" spc="30" dirty="0" smtClean="0">
                <a:latin typeface="Microsoft Sans Serif"/>
                <a:cs typeface="Microsoft Sans Serif"/>
              </a:rPr>
              <a:t>vendo sua</a:t>
            </a:r>
            <a:r>
              <a:rPr sz="1600" spc="-15" dirty="0" smtClean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cidadania.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763512" y="8228408"/>
            <a:ext cx="3377565" cy="1397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340"/>
              </a:spcBef>
            </a:pPr>
            <a:r>
              <a:rPr sz="1300" spc="-90" dirty="0">
                <a:latin typeface="Microsoft Sans Serif"/>
                <a:cs typeface="Microsoft Sans Serif"/>
              </a:rPr>
              <a:t>IPEA.</a:t>
            </a:r>
            <a:r>
              <a:rPr sz="1300" spc="185" dirty="0">
                <a:latin typeface="Microsoft Sans Serif"/>
                <a:cs typeface="Microsoft Sans Serif"/>
              </a:rPr>
              <a:t> </a:t>
            </a:r>
            <a:r>
              <a:rPr sz="1300" spc="-70" dirty="0">
                <a:latin typeface="Microsoft Sans Serif"/>
                <a:cs typeface="Microsoft Sans Serif"/>
              </a:rPr>
              <a:t>INSTITUTO</a:t>
            </a:r>
            <a:r>
              <a:rPr sz="1300" spc="185" dirty="0">
                <a:latin typeface="Microsoft Sans Serif"/>
                <a:cs typeface="Microsoft Sans Serif"/>
              </a:rPr>
              <a:t> </a:t>
            </a:r>
            <a:r>
              <a:rPr sz="1300" spc="-90" dirty="0">
                <a:latin typeface="Microsoft Sans Serif"/>
                <a:cs typeface="Microsoft Sans Serif"/>
              </a:rPr>
              <a:t>DE</a:t>
            </a:r>
            <a:r>
              <a:rPr sz="1300" spc="185" dirty="0">
                <a:latin typeface="Microsoft Sans Serif"/>
                <a:cs typeface="Microsoft Sans Serif"/>
              </a:rPr>
              <a:t> </a:t>
            </a:r>
            <a:r>
              <a:rPr sz="1300" spc="-95" dirty="0">
                <a:latin typeface="Microsoft Sans Serif"/>
                <a:cs typeface="Microsoft Sans Serif"/>
              </a:rPr>
              <a:t>PESQUISA</a:t>
            </a:r>
            <a:r>
              <a:rPr sz="1300" spc="185" dirty="0">
                <a:latin typeface="Microsoft Sans Serif"/>
                <a:cs typeface="Microsoft Sans Serif"/>
              </a:rPr>
              <a:t> </a:t>
            </a:r>
            <a:r>
              <a:rPr sz="1300" spc="-65" dirty="0">
                <a:latin typeface="Microsoft Sans Serif"/>
                <a:cs typeface="Microsoft Sans Serif"/>
              </a:rPr>
              <a:t>ECONÔMICA</a:t>
            </a:r>
            <a:endParaRPr sz="1300">
              <a:latin typeface="Microsoft Sans Serif"/>
              <a:cs typeface="Microsoft Sans Serif"/>
            </a:endParaRPr>
          </a:p>
          <a:p>
            <a:pPr marL="12700" marR="5080" algn="just">
              <a:lnSpc>
                <a:spcPct val="115399"/>
              </a:lnSpc>
            </a:pPr>
            <a:r>
              <a:rPr sz="1300" spc="-150" dirty="0">
                <a:latin typeface="Microsoft Sans Serif"/>
                <a:cs typeface="Microsoft Sans Serif"/>
              </a:rPr>
              <a:t>E</a:t>
            </a:r>
            <a:r>
              <a:rPr sz="1300" spc="-145" dirty="0">
                <a:latin typeface="Microsoft Sans Serif"/>
                <a:cs typeface="Microsoft Sans Serif"/>
              </a:rPr>
              <a:t> </a:t>
            </a:r>
            <a:r>
              <a:rPr sz="1300" spc="-80" dirty="0">
                <a:latin typeface="Microsoft Sans Serif"/>
                <a:cs typeface="Microsoft Sans Serif"/>
              </a:rPr>
              <a:t>APLICADA. </a:t>
            </a:r>
            <a:r>
              <a:rPr sz="1300" spc="-25" dirty="0">
                <a:latin typeface="Microsoft Sans Serif"/>
                <a:cs typeface="Microsoft Sans Serif"/>
              </a:rPr>
              <a:t>Pesquisa </a:t>
            </a:r>
            <a:r>
              <a:rPr sz="1300" spc="15" dirty="0">
                <a:latin typeface="Microsoft Sans Serif"/>
                <a:cs typeface="Microsoft Sans Serif"/>
              </a:rPr>
              <a:t>sobre </a:t>
            </a:r>
            <a:r>
              <a:rPr sz="1300" spc="10" dirty="0">
                <a:latin typeface="Microsoft Sans Serif"/>
                <a:cs typeface="Microsoft Sans Serif"/>
              </a:rPr>
              <a:t>pagamento </a:t>
            </a:r>
            <a:r>
              <a:rPr sz="1300" spc="50" dirty="0">
                <a:latin typeface="Microsoft Sans Serif"/>
                <a:cs typeface="Microsoft Sans Serif"/>
              </a:rPr>
              <a:t>por </a:t>
            </a:r>
            <a:r>
              <a:rPr sz="1300" spc="5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serviços </a:t>
            </a:r>
            <a:r>
              <a:rPr sz="1300" spc="5" dirty="0">
                <a:latin typeface="Microsoft Sans Serif"/>
                <a:cs typeface="Microsoft Sans Serif"/>
              </a:rPr>
              <a:t>ambientais </a:t>
            </a:r>
            <a:r>
              <a:rPr sz="1300" spc="20" dirty="0">
                <a:latin typeface="Microsoft Sans Serif"/>
                <a:cs typeface="Microsoft Sans Serif"/>
              </a:rPr>
              <a:t>urbanos </a:t>
            </a:r>
            <a:r>
              <a:rPr sz="1300" spc="10" dirty="0">
                <a:latin typeface="Microsoft Sans Serif"/>
                <a:cs typeface="Microsoft Sans Serif"/>
              </a:rPr>
              <a:t>para </a:t>
            </a:r>
            <a:r>
              <a:rPr sz="1300" spc="-10" dirty="0">
                <a:latin typeface="Microsoft Sans Serif"/>
                <a:cs typeface="Microsoft Sans Serif"/>
              </a:rPr>
              <a:t>gestão </a:t>
            </a:r>
            <a:r>
              <a:rPr sz="1300" spc="15" dirty="0">
                <a:latin typeface="Microsoft Sans Serif"/>
                <a:cs typeface="Microsoft Sans Serif"/>
              </a:rPr>
              <a:t>de 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resíduos</a:t>
            </a:r>
            <a:r>
              <a:rPr sz="1300" spc="-10" dirty="0">
                <a:latin typeface="Microsoft Sans Serif"/>
                <a:cs typeface="Microsoft Sans Serif"/>
              </a:rPr>
              <a:t> sólidos. </a:t>
            </a:r>
            <a:r>
              <a:rPr sz="1300" spc="-15" dirty="0">
                <a:latin typeface="Microsoft Sans Serif"/>
                <a:cs typeface="Microsoft Sans Serif"/>
              </a:rPr>
              <a:t>Brasília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-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Brazil: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dirty="0">
                <a:latin typeface="Microsoft Sans Serif"/>
                <a:cs typeface="Microsoft Sans Serif"/>
              </a:rPr>
              <a:t>2010.</a:t>
            </a:r>
            <a:endParaRPr sz="1300">
              <a:latin typeface="Microsoft Sans Serif"/>
              <a:cs typeface="Microsoft Sans Serif"/>
            </a:endParaRPr>
          </a:p>
          <a:p>
            <a:pPr marL="12700" marR="6985" algn="just">
              <a:lnSpc>
                <a:spcPct val="115399"/>
              </a:lnSpc>
            </a:pPr>
            <a:r>
              <a:rPr sz="1300" spc="-75" dirty="0">
                <a:latin typeface="Microsoft Sans Serif"/>
                <a:cs typeface="Microsoft Sans Serif"/>
              </a:rPr>
              <a:t>WUNDER,</a:t>
            </a:r>
            <a:r>
              <a:rPr sz="1300" spc="-70" dirty="0">
                <a:latin typeface="Microsoft Sans Serif"/>
                <a:cs typeface="Microsoft Sans Serif"/>
              </a:rPr>
              <a:t> </a:t>
            </a:r>
            <a:r>
              <a:rPr sz="1300" spc="-110" dirty="0">
                <a:latin typeface="Microsoft Sans Serif"/>
                <a:cs typeface="Microsoft Sans Serif"/>
              </a:rPr>
              <a:t>S.</a:t>
            </a:r>
            <a:r>
              <a:rPr sz="1300" spc="-105" dirty="0">
                <a:latin typeface="Microsoft Sans Serif"/>
                <a:cs typeface="Microsoft Sans Serif"/>
              </a:rPr>
              <a:t> </a:t>
            </a:r>
            <a:r>
              <a:rPr sz="1300" spc="-15" dirty="0">
                <a:latin typeface="Microsoft Sans Serif"/>
                <a:cs typeface="Microsoft Sans Serif"/>
              </a:rPr>
              <a:t>Payments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45" dirty="0">
                <a:latin typeface="Microsoft Sans Serif"/>
                <a:cs typeface="Microsoft Sans Serif"/>
              </a:rPr>
              <a:t>for</a:t>
            </a:r>
            <a:r>
              <a:rPr sz="1300" spc="50" dirty="0">
                <a:latin typeface="Microsoft Sans Serif"/>
                <a:cs typeface="Microsoft Sans Serif"/>
              </a:rPr>
              <a:t> </a:t>
            </a:r>
            <a:r>
              <a:rPr sz="1300" spc="15" dirty="0">
                <a:latin typeface="Microsoft Sans Serif"/>
                <a:cs typeface="Microsoft Sans Serif"/>
              </a:rPr>
              <a:t>environmental </a:t>
            </a:r>
            <a:r>
              <a:rPr sz="1300" spc="2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services:</a:t>
            </a:r>
            <a:r>
              <a:rPr sz="1300" spc="120" dirty="0">
                <a:latin typeface="Microsoft Sans Serif"/>
                <a:cs typeface="Microsoft Sans Serif"/>
              </a:rPr>
              <a:t> </a:t>
            </a:r>
            <a:r>
              <a:rPr sz="1300" spc="-20" dirty="0">
                <a:latin typeface="Microsoft Sans Serif"/>
                <a:cs typeface="Microsoft Sans Serif"/>
              </a:rPr>
              <a:t>Some</a:t>
            </a:r>
            <a:r>
              <a:rPr sz="1300" spc="114" dirty="0">
                <a:latin typeface="Microsoft Sans Serif"/>
                <a:cs typeface="Microsoft Sans Serif"/>
              </a:rPr>
              <a:t> </a:t>
            </a:r>
            <a:r>
              <a:rPr sz="1300" spc="25" dirty="0">
                <a:latin typeface="Microsoft Sans Serif"/>
                <a:cs typeface="Microsoft Sans Serif"/>
              </a:rPr>
              <a:t>nuts</a:t>
            </a:r>
            <a:r>
              <a:rPr sz="1300" spc="70" dirty="0">
                <a:latin typeface="Microsoft Sans Serif"/>
                <a:cs typeface="Microsoft Sans Serif"/>
              </a:rPr>
              <a:t> </a:t>
            </a:r>
            <a:r>
              <a:rPr sz="1300" spc="15" dirty="0">
                <a:latin typeface="Microsoft Sans Serif"/>
                <a:cs typeface="Microsoft Sans Serif"/>
              </a:rPr>
              <a:t>and</a:t>
            </a:r>
            <a:r>
              <a:rPr sz="1300" spc="80" dirty="0">
                <a:latin typeface="Microsoft Sans Serif"/>
                <a:cs typeface="Microsoft Sans Serif"/>
              </a:rPr>
              <a:t> </a:t>
            </a:r>
            <a:r>
              <a:rPr sz="1300" spc="5" dirty="0">
                <a:latin typeface="Microsoft Sans Serif"/>
                <a:cs typeface="Microsoft Sans Serif"/>
              </a:rPr>
              <a:t>bolts.</a:t>
            </a:r>
            <a:r>
              <a:rPr sz="1300" spc="90" dirty="0">
                <a:latin typeface="Microsoft Sans Serif"/>
                <a:cs typeface="Microsoft Sans Serif"/>
              </a:rPr>
              <a:t> </a:t>
            </a:r>
            <a:r>
              <a:rPr sz="1300" spc="-105" dirty="0">
                <a:latin typeface="Microsoft Sans Serif"/>
                <a:cs typeface="Microsoft Sans Serif"/>
              </a:rPr>
              <a:t>CIFOR</a:t>
            </a:r>
            <a:r>
              <a:rPr sz="1300" spc="-40" dirty="0">
                <a:latin typeface="Microsoft Sans Serif"/>
                <a:cs typeface="Microsoft Sans Serif"/>
              </a:rPr>
              <a:t> </a:t>
            </a:r>
            <a:r>
              <a:rPr sz="1300" spc="-10" dirty="0">
                <a:latin typeface="Microsoft Sans Serif"/>
                <a:cs typeface="Microsoft Sans Serif"/>
              </a:rPr>
              <a:t>ed.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763512" y="9630526"/>
            <a:ext cx="279209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60" dirty="0">
                <a:latin typeface="Microsoft Sans Serif"/>
                <a:cs typeface="Microsoft Sans Serif"/>
              </a:rPr>
              <a:t>B</a:t>
            </a:r>
            <a:r>
              <a:rPr sz="1300" spc="30" dirty="0">
                <a:latin typeface="Microsoft Sans Serif"/>
                <a:cs typeface="Microsoft Sans Serif"/>
              </a:rPr>
              <a:t>o</a:t>
            </a:r>
            <a:r>
              <a:rPr sz="1300" spc="-50" dirty="0">
                <a:latin typeface="Microsoft Sans Serif"/>
                <a:cs typeface="Microsoft Sans Serif"/>
              </a:rPr>
              <a:t>g</a:t>
            </a:r>
            <a:r>
              <a:rPr sz="1300" spc="30" dirty="0">
                <a:latin typeface="Microsoft Sans Serif"/>
                <a:cs typeface="Microsoft Sans Serif"/>
              </a:rPr>
              <a:t>o</a:t>
            </a:r>
            <a:r>
              <a:rPr sz="1300" spc="65" dirty="0">
                <a:latin typeface="Microsoft Sans Serif"/>
                <a:cs typeface="Microsoft Sans Serif"/>
              </a:rPr>
              <a:t>r</a:t>
            </a:r>
            <a:r>
              <a:rPr sz="1300" spc="-85" dirty="0">
                <a:latin typeface="Microsoft Sans Serif"/>
                <a:cs typeface="Microsoft Sans Serif"/>
              </a:rPr>
              <a:t>,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10" dirty="0">
                <a:latin typeface="Microsoft Sans Serif"/>
                <a:cs typeface="Microsoft Sans Serif"/>
              </a:rPr>
              <a:t>2005</a:t>
            </a:r>
            <a:r>
              <a:rPr sz="1300" spc="-55" dirty="0">
                <a:latin typeface="Microsoft Sans Serif"/>
                <a:cs typeface="Microsoft Sans Serif"/>
              </a:rPr>
              <a:t>: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25" dirty="0">
                <a:latin typeface="Microsoft Sans Serif"/>
                <a:cs typeface="Microsoft Sans Serif"/>
              </a:rPr>
              <a:t>O</a:t>
            </a:r>
            <a:r>
              <a:rPr sz="1300" spc="-40" dirty="0">
                <a:latin typeface="Microsoft Sans Serif"/>
                <a:cs typeface="Microsoft Sans Serif"/>
              </a:rPr>
              <a:t>cca</a:t>
            </a:r>
            <a:r>
              <a:rPr sz="1300" spc="-50" dirty="0">
                <a:latin typeface="Microsoft Sans Serif"/>
                <a:cs typeface="Microsoft Sans Serif"/>
              </a:rPr>
              <a:t>s</a:t>
            </a:r>
            <a:r>
              <a:rPr sz="1300" spc="-5" dirty="0">
                <a:latin typeface="Microsoft Sans Serif"/>
                <a:cs typeface="Microsoft Sans Serif"/>
              </a:rPr>
              <a:t>i</a:t>
            </a:r>
            <a:r>
              <a:rPr sz="1300" spc="30" dirty="0">
                <a:latin typeface="Microsoft Sans Serif"/>
                <a:cs typeface="Microsoft Sans Serif"/>
              </a:rPr>
              <a:t>o</a:t>
            </a:r>
            <a:r>
              <a:rPr sz="1300" spc="35" dirty="0">
                <a:latin typeface="Microsoft Sans Serif"/>
                <a:cs typeface="Microsoft Sans Serif"/>
              </a:rPr>
              <a:t>n</a:t>
            </a:r>
            <a:r>
              <a:rPr sz="1300" spc="-40" dirty="0">
                <a:latin typeface="Microsoft Sans Serif"/>
                <a:cs typeface="Microsoft Sans Serif"/>
              </a:rPr>
              <a:t>a</a:t>
            </a:r>
            <a:r>
              <a:rPr sz="1300" spc="-5" dirty="0">
                <a:latin typeface="Microsoft Sans Serif"/>
                <a:cs typeface="Microsoft Sans Serif"/>
              </a:rPr>
              <a:t>l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114" dirty="0">
                <a:latin typeface="Microsoft Sans Serif"/>
                <a:cs typeface="Microsoft Sans Serif"/>
              </a:rPr>
              <a:t>P</a:t>
            </a:r>
            <a:r>
              <a:rPr sz="1300" spc="-40" dirty="0">
                <a:latin typeface="Microsoft Sans Serif"/>
                <a:cs typeface="Microsoft Sans Serif"/>
              </a:rPr>
              <a:t>a</a:t>
            </a:r>
            <a:r>
              <a:rPr sz="1300" spc="45" dirty="0">
                <a:latin typeface="Microsoft Sans Serif"/>
                <a:cs typeface="Microsoft Sans Serif"/>
              </a:rPr>
              <a:t>p</a:t>
            </a:r>
            <a:r>
              <a:rPr sz="1300" spc="-15" dirty="0">
                <a:latin typeface="Microsoft Sans Serif"/>
                <a:cs typeface="Microsoft Sans Serif"/>
              </a:rPr>
              <a:t>e</a:t>
            </a:r>
            <a:r>
              <a:rPr sz="1300" spc="70" dirty="0">
                <a:latin typeface="Microsoft Sans Serif"/>
                <a:cs typeface="Microsoft Sans Serif"/>
              </a:rPr>
              <a:t>r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-85" dirty="0">
                <a:latin typeface="Microsoft Sans Serif"/>
                <a:cs typeface="Microsoft Sans Serif"/>
              </a:rPr>
              <a:t>,</a:t>
            </a:r>
            <a:r>
              <a:rPr sz="1300" spc="-10" dirty="0">
                <a:latin typeface="Microsoft Sans Serif"/>
                <a:cs typeface="Microsoft Sans Serif"/>
              </a:rPr>
              <a:t> </a:t>
            </a:r>
            <a:r>
              <a:rPr sz="1300" spc="10" dirty="0">
                <a:latin typeface="Microsoft Sans Serif"/>
                <a:cs typeface="Microsoft Sans Serif"/>
              </a:rPr>
              <a:t>200</a:t>
            </a:r>
            <a:r>
              <a:rPr sz="1300" spc="15" dirty="0">
                <a:latin typeface="Microsoft Sans Serif"/>
                <a:cs typeface="Microsoft Sans Serif"/>
              </a:rPr>
              <a:t>5</a:t>
            </a:r>
            <a:endParaRPr sz="1300">
              <a:latin typeface="Microsoft Sans Serif"/>
              <a:cs typeface="Microsoft Sans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45871" y="3347836"/>
            <a:ext cx="246189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8615" algn="l"/>
                <a:tab pos="994410" algn="l"/>
                <a:tab pos="1543685" algn="l"/>
              </a:tabLst>
            </a:pPr>
            <a:r>
              <a:rPr sz="1600" spc="-110" dirty="0">
                <a:latin typeface="Microsoft Sans Serif"/>
                <a:cs typeface="Microsoft Sans Serif"/>
              </a:rPr>
              <a:t>A	</a:t>
            </a:r>
            <a:r>
              <a:rPr sz="1600" spc="-25" dirty="0">
                <a:latin typeface="Microsoft Sans Serif"/>
                <a:cs typeface="Microsoft Sans Serif"/>
              </a:rPr>
              <a:t>ação	</a:t>
            </a:r>
            <a:r>
              <a:rPr sz="1600" spc="15" dirty="0">
                <a:latin typeface="Microsoft Sans Serif"/>
                <a:cs typeface="Microsoft Sans Serif"/>
              </a:rPr>
              <a:t>dos	</a:t>
            </a:r>
            <a:r>
              <a:rPr sz="1600" spc="5" dirty="0">
                <a:latin typeface="Microsoft Sans Serif"/>
                <a:cs typeface="Microsoft Sans Serif"/>
              </a:rPr>
              <a:t>catadores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5871" y="3624061"/>
            <a:ext cx="24657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6630" algn="l"/>
                <a:tab pos="1343660" algn="l"/>
              </a:tabLst>
            </a:pPr>
            <a:r>
              <a:rPr sz="1600" spc="35" dirty="0">
                <a:latin typeface="Microsoft Sans Serif"/>
                <a:cs typeface="Microsoft Sans Serif"/>
              </a:rPr>
              <a:t>permite	</a:t>
            </a:r>
            <a:r>
              <a:rPr sz="1600" spc="45" dirty="0">
                <a:latin typeface="Microsoft Sans Serif"/>
                <a:cs typeface="Microsoft Sans Serif"/>
              </a:rPr>
              <a:t>o	</a:t>
            </a:r>
            <a:r>
              <a:rPr sz="1600" spc="10" dirty="0">
                <a:latin typeface="Microsoft Sans Serif"/>
                <a:cs typeface="Microsoft Sans Serif"/>
              </a:rPr>
              <a:t>reaproveita-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45871" y="3900286"/>
            <a:ext cx="24612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45" dirty="0">
                <a:latin typeface="Microsoft Sans Serif"/>
                <a:cs typeface="Microsoft Sans Serif"/>
              </a:rPr>
              <a:t>mento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5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materiais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extraí-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45871" y="4144088"/>
            <a:ext cx="2467610" cy="2511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  <a:tabLst>
                <a:tab pos="414655" algn="l"/>
                <a:tab pos="668655" algn="l"/>
                <a:tab pos="1546860" algn="l"/>
                <a:tab pos="1924685" algn="l"/>
              </a:tabLst>
            </a:pPr>
            <a:r>
              <a:rPr sz="1600" spc="15" dirty="0">
                <a:latin typeface="Microsoft Sans Serif"/>
                <a:cs typeface="Microsoft Sans Serif"/>
              </a:rPr>
              <a:t>dos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r>
              <a:rPr sz="1600" spc="60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transformados</a:t>
            </a:r>
            <a:r>
              <a:rPr sz="1600" spc="465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em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bens</a:t>
            </a:r>
            <a:r>
              <a:rPr sz="1600" spc="20" dirty="0">
                <a:latin typeface="Microsoft Sans Serif"/>
                <a:cs typeface="Microsoft Sans Serif"/>
              </a:rPr>
              <a:t> de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consumo,</a:t>
            </a:r>
            <a:r>
              <a:rPr sz="1600" spc="25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estimu-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55" dirty="0">
                <a:latin typeface="Microsoft Sans Serif"/>
                <a:cs typeface="Microsoft Sans Serif"/>
              </a:rPr>
              <a:t>d</a:t>
            </a:r>
            <a:r>
              <a:rPr sz="1600" spc="45" dirty="0">
                <a:latin typeface="Microsoft Sans Serif"/>
                <a:cs typeface="Microsoft Sans Serif"/>
              </a:rPr>
              <a:t>o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-60" dirty="0">
                <a:latin typeface="Microsoft Sans Serif"/>
                <a:cs typeface="Microsoft Sans Serif"/>
              </a:rPr>
              <a:t>ss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20" dirty="0">
                <a:latin typeface="Microsoft Sans Serif"/>
                <a:cs typeface="Microsoft Sans Serif"/>
              </a:rPr>
              <a:t>ê-  </a:t>
            </a:r>
            <a:r>
              <a:rPr sz="1600" dirty="0">
                <a:latin typeface="Microsoft Sans Serif"/>
                <a:cs typeface="Microsoft Sans Serif"/>
              </a:rPr>
              <a:t>micos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de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regulação</a:t>
            </a:r>
            <a:r>
              <a:rPr sz="1600" spc="110" dirty="0">
                <a:latin typeface="Microsoft Sans Serif"/>
                <a:cs typeface="Microsoft Sans Serif"/>
              </a:rPr>
              <a:t> </a:t>
            </a:r>
            <a:r>
              <a:rPr sz="1600" spc="50" dirty="0">
                <a:latin typeface="Microsoft Sans Serif"/>
                <a:cs typeface="Microsoft Sans Serif"/>
              </a:rPr>
              <a:t>do</a:t>
            </a:r>
            <a:r>
              <a:rPr sz="1600" spc="10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cli-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ma, </a:t>
            </a:r>
            <a:r>
              <a:rPr sz="1600" spc="15" dirty="0">
                <a:latin typeface="Microsoft Sans Serif"/>
                <a:cs typeface="Microsoft Sans Serif"/>
              </a:rPr>
              <a:t>formação </a:t>
            </a:r>
            <a:r>
              <a:rPr sz="1600" spc="50" dirty="0">
                <a:latin typeface="Microsoft Sans Serif"/>
                <a:cs typeface="Microsoft Sans Serif"/>
              </a:rPr>
              <a:t>do </a:t>
            </a:r>
            <a:r>
              <a:rPr sz="1600" spc="5" dirty="0">
                <a:latin typeface="Microsoft Sans Serif"/>
                <a:cs typeface="Microsoft Sans Serif"/>
              </a:rPr>
              <a:t>solo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20" dirty="0">
                <a:latin typeface="Microsoft Sans Serif"/>
                <a:cs typeface="Microsoft Sans Serif"/>
              </a:rPr>
              <a:t>de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á</a:t>
            </a:r>
            <a:r>
              <a:rPr sz="1600" spc="-60" dirty="0">
                <a:latin typeface="Microsoft Sans Serif"/>
                <a:cs typeface="Microsoft Sans Serif"/>
              </a:rPr>
              <a:t>g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-45" dirty="0">
                <a:latin typeface="Microsoft Sans Serif"/>
                <a:cs typeface="Microsoft Sans Serif"/>
              </a:rPr>
              <a:t>a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50" dirty="0">
                <a:latin typeface="Microsoft Sans Serif"/>
                <a:cs typeface="Microsoft Sans Serif"/>
              </a:rPr>
              <a:t>á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" dirty="0">
                <a:latin typeface="Microsoft Sans Serif"/>
                <a:cs typeface="Microsoft Sans Serif"/>
              </a:rPr>
              <a:t>l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00" dirty="0">
                <a:latin typeface="Microsoft Sans Serif"/>
                <a:cs typeface="Microsoft Sans Serif"/>
              </a:rPr>
              <a:t>(</a:t>
            </a:r>
            <a:r>
              <a:rPr sz="1600" spc="-45" dirty="0">
                <a:latin typeface="Microsoft Sans Serif"/>
                <a:cs typeface="Microsoft Sans Serif"/>
              </a:rPr>
              <a:t>I</a:t>
            </a:r>
            <a:r>
              <a:rPr sz="1600" spc="-140" dirty="0">
                <a:latin typeface="Microsoft Sans Serif"/>
                <a:cs typeface="Microsoft Sans Serif"/>
              </a:rPr>
              <a:t>P</a:t>
            </a:r>
            <a:r>
              <a:rPr sz="1600" spc="-190" dirty="0">
                <a:latin typeface="Microsoft Sans Serif"/>
                <a:cs typeface="Microsoft Sans Serif"/>
              </a:rPr>
              <a:t>E</a:t>
            </a:r>
            <a:r>
              <a:rPr sz="1600" spc="-114" dirty="0">
                <a:latin typeface="Microsoft Sans Serif"/>
                <a:cs typeface="Microsoft Sans Serif"/>
              </a:rPr>
              <a:t>A</a:t>
            </a:r>
            <a:r>
              <a:rPr sz="1600" spc="-105" dirty="0">
                <a:latin typeface="Microsoft Sans Serif"/>
                <a:cs typeface="Microsoft Sans Serif"/>
              </a:rPr>
              <a:t>,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2010</a:t>
            </a:r>
            <a:r>
              <a:rPr sz="1600" spc="-100" dirty="0">
                <a:latin typeface="Microsoft Sans Serif"/>
                <a:cs typeface="Microsoft Sans Serif"/>
              </a:rPr>
              <a:t>)</a:t>
            </a:r>
            <a:r>
              <a:rPr sz="1600" spc="-65" dirty="0">
                <a:latin typeface="Microsoft Sans Serif"/>
                <a:cs typeface="Microsoft Sans Serif"/>
              </a:rPr>
              <a:t>. </a:t>
            </a:r>
            <a:r>
              <a:rPr lang="pt-BR" sz="1600" spc="-65" dirty="0" smtClean="0">
                <a:latin typeface="Microsoft Sans Serif"/>
                <a:cs typeface="Microsoft Sans Serif"/>
              </a:rPr>
              <a:t>O</a:t>
            </a:r>
            <a:r>
              <a:rPr sz="1600" spc="125" dirty="0" smtClean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Pagamento</a:t>
            </a:r>
            <a:r>
              <a:rPr sz="1600" spc="125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por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35" dirty="0">
                <a:latin typeface="Microsoft Sans Serif"/>
                <a:cs typeface="Microsoft Sans Serif"/>
              </a:rPr>
              <a:t>Serviços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Ambientais </a:t>
            </a:r>
            <a:r>
              <a:rPr sz="1600" spc="-20" dirty="0">
                <a:latin typeface="Microsoft Sans Serif"/>
                <a:cs typeface="Microsoft Sans Serif"/>
              </a:rPr>
              <a:t>-</a:t>
            </a:r>
            <a:r>
              <a:rPr sz="1600" spc="385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PSA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lang="pt-BR" sz="1600" spc="-409" dirty="0" smtClean="0">
                <a:latin typeface="Microsoft Sans Serif"/>
                <a:cs typeface="Microsoft Sans Serif"/>
              </a:rPr>
              <a:t>   </a:t>
            </a:r>
            <a:r>
              <a:rPr lang="pt-BR" sz="1600" spc="-15" dirty="0" smtClean="0">
                <a:latin typeface="Microsoft Sans Serif"/>
                <a:cs typeface="Microsoft Sans Serif"/>
              </a:rPr>
              <a:t>visa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70" dirty="0">
                <a:latin typeface="Microsoft Sans Serif"/>
                <a:cs typeface="Microsoft Sans Serif"/>
              </a:rPr>
              <a:t>m</a:t>
            </a:r>
            <a:r>
              <a:rPr sz="1600" spc="55" dirty="0">
                <a:latin typeface="Microsoft Sans Serif"/>
                <a:cs typeface="Microsoft Sans Serif"/>
              </a:rPr>
              <a:t>p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85" dirty="0">
                <a:latin typeface="Microsoft Sans Serif"/>
                <a:cs typeface="Microsoft Sans Serif"/>
              </a:rPr>
              <a:t>r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45" dirty="0">
                <a:latin typeface="Microsoft Sans Serif"/>
                <a:cs typeface="Microsoft Sans Serif"/>
              </a:rPr>
              <a:t>ç</a:t>
            </a:r>
            <a:r>
              <a:rPr sz="1600" spc="40" dirty="0">
                <a:latin typeface="Microsoft Sans Serif"/>
                <a:cs typeface="Microsoft Sans Serif"/>
              </a:rPr>
              <a:t>õ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5871" y="6662535"/>
            <a:ext cx="24631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98040" algn="l"/>
              </a:tabLst>
            </a:pP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-20" dirty="0">
                <a:latin typeface="Microsoft Sans Serif"/>
                <a:cs typeface="Microsoft Sans Serif"/>
              </a:rPr>
              <a:t>e</a:t>
            </a:r>
            <a:r>
              <a:rPr sz="1600" spc="80" dirty="0">
                <a:latin typeface="Microsoft Sans Serif"/>
                <a:cs typeface="Microsoft Sans Serif"/>
              </a:rPr>
              <a:t>r</a:t>
            </a:r>
            <a:r>
              <a:rPr sz="1600" spc="-75" dirty="0">
                <a:latin typeface="Microsoft Sans Serif"/>
                <a:cs typeface="Microsoft Sans Serif"/>
              </a:rPr>
              <a:t>v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45" dirty="0">
                <a:latin typeface="Microsoft Sans Serif"/>
                <a:cs typeface="Microsoft Sans Serif"/>
              </a:rPr>
              <a:t>c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40" dirty="0">
                <a:latin typeface="Microsoft Sans Serif"/>
                <a:cs typeface="Microsoft Sans Serif"/>
              </a:rPr>
              <a:t>o</a:t>
            </a:r>
            <a:r>
              <a:rPr sz="1600" spc="45" dirty="0">
                <a:latin typeface="Microsoft Sans Serif"/>
                <a:cs typeface="Microsoft Sans Serif"/>
              </a:rPr>
              <a:t>n</a:t>
            </a:r>
            <a:r>
              <a:rPr sz="1600" spc="-5" dirty="0">
                <a:latin typeface="Microsoft Sans Serif"/>
                <a:cs typeface="Microsoft Sans Serif"/>
              </a:rPr>
              <a:t>i</a:t>
            </a:r>
            <a:r>
              <a:rPr sz="1600" spc="-60" dirty="0">
                <a:latin typeface="Microsoft Sans Serif"/>
                <a:cs typeface="Microsoft Sans Serif"/>
              </a:rPr>
              <a:t>s</a:t>
            </a:r>
            <a:r>
              <a:rPr sz="1600" spc="90" dirty="0">
                <a:latin typeface="Microsoft Sans Serif"/>
                <a:cs typeface="Microsoft Sans Serif"/>
              </a:rPr>
              <a:t>t</a:t>
            </a:r>
            <a:r>
              <a:rPr sz="1600" spc="-50" dirty="0">
                <a:latin typeface="Microsoft Sans Serif"/>
                <a:cs typeface="Microsoft Sans Serif"/>
              </a:rPr>
              <a:t>a</a:t>
            </a:r>
            <a:r>
              <a:rPr sz="1600" spc="-55" dirty="0">
                <a:latin typeface="Microsoft Sans Serif"/>
                <a:cs typeface="Microsoft Sans Serif"/>
              </a:rPr>
              <a:t>s</a:t>
            </a:r>
            <a:r>
              <a:rPr sz="1600" dirty="0">
                <a:latin typeface="Microsoft Sans Serif"/>
                <a:cs typeface="Microsoft Sans Serif"/>
              </a:rPr>
              <a:t>	</a:t>
            </a:r>
            <a:r>
              <a:rPr sz="1600" spc="55" dirty="0">
                <a:latin typeface="Microsoft Sans Serif"/>
                <a:cs typeface="Microsoft Sans Serif"/>
              </a:rPr>
              <a:t>q</a:t>
            </a:r>
            <a:r>
              <a:rPr sz="1600" spc="45" dirty="0">
                <a:latin typeface="Microsoft Sans Serif"/>
                <a:cs typeface="Microsoft Sans Serif"/>
              </a:rPr>
              <a:t>u</a:t>
            </a:r>
            <a:r>
              <a:rPr sz="1600" spc="-15" dirty="0">
                <a:latin typeface="Microsoft Sans Serif"/>
                <a:cs typeface="Microsoft Sans Serif"/>
              </a:rPr>
              <a:t>e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45871" y="6938760"/>
            <a:ext cx="2464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20" dirty="0" err="1" smtClean="0">
                <a:latin typeface="Microsoft Sans Serif"/>
                <a:cs typeface="Microsoft Sans Serif"/>
              </a:rPr>
              <a:t>provêm</a:t>
            </a:r>
            <a:r>
              <a:rPr sz="1600" spc="430" dirty="0" smtClean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os</a:t>
            </a:r>
            <a:r>
              <a:rPr sz="1600" spc="430" dirty="0">
                <a:latin typeface="Microsoft Sans Serif"/>
                <a:cs typeface="Microsoft Sans Serif"/>
              </a:rPr>
              <a:t> </a:t>
            </a:r>
            <a:r>
              <a:rPr sz="1600" spc="-20" dirty="0" err="1">
                <a:latin typeface="Microsoft Sans Serif"/>
                <a:cs typeface="Microsoft Sans Serif"/>
              </a:rPr>
              <a:t>serviços</a:t>
            </a:r>
            <a:r>
              <a:rPr sz="1600" spc="430" dirty="0">
                <a:latin typeface="Microsoft Sans Serif"/>
                <a:cs typeface="Microsoft Sans Serif"/>
              </a:rPr>
              <a:t> </a:t>
            </a:r>
            <a:r>
              <a:rPr sz="1600" spc="-10" dirty="0" smtClean="0">
                <a:latin typeface="Microsoft Sans Serif"/>
                <a:cs typeface="Microsoft Sans Serif"/>
              </a:rPr>
              <a:t>eco</a:t>
            </a:r>
            <a:r>
              <a:rPr lang="pt-BR" sz="1600" spc="-10" dirty="0" smtClean="0">
                <a:latin typeface="Microsoft Sans Serif"/>
                <a:cs typeface="Microsoft Sans Serif"/>
              </a:rPr>
              <a:t>s</a:t>
            </a:r>
            <a:r>
              <a:rPr sz="1600" spc="-10" dirty="0" smtClean="0">
                <a:latin typeface="Microsoft Sans Serif"/>
                <a:cs typeface="Microsoft Sans Serif"/>
              </a:rPr>
              <a:t>-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5871" y="7214985"/>
            <a:ext cx="24625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00505" algn="l"/>
              </a:tabLst>
            </a:pPr>
            <a:r>
              <a:rPr sz="1600" spc="-10" dirty="0" err="1" smtClean="0">
                <a:latin typeface="Microsoft Sans Serif"/>
                <a:cs typeface="Microsoft Sans Serif"/>
              </a:rPr>
              <a:t>sistêmicos</a:t>
            </a:r>
            <a:r>
              <a:rPr sz="1600" spc="-10" dirty="0">
                <a:latin typeface="Microsoft Sans Serif"/>
                <a:cs typeface="Microsoft Sans Serif"/>
              </a:rPr>
              <a:t>	</a:t>
            </a:r>
            <a:r>
              <a:rPr sz="1600" spc="-95" dirty="0">
                <a:latin typeface="Microsoft Sans Serif"/>
                <a:cs typeface="Microsoft Sans Serif"/>
              </a:rPr>
              <a:t>(WUNDER,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45871" y="7458788"/>
            <a:ext cx="2462530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-15" dirty="0">
                <a:latin typeface="Microsoft Sans Serif"/>
                <a:cs typeface="Microsoft Sans Serif"/>
              </a:rPr>
              <a:t>2005).</a:t>
            </a:r>
            <a:r>
              <a:rPr sz="1600" spc="12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O</a:t>
            </a:r>
            <a:r>
              <a:rPr sz="1600" spc="130" dirty="0">
                <a:latin typeface="Microsoft Sans Serif"/>
                <a:cs typeface="Microsoft Sans Serif"/>
              </a:rPr>
              <a:t> </a:t>
            </a:r>
            <a:r>
              <a:rPr sz="1600" spc="-150" dirty="0">
                <a:latin typeface="Microsoft Sans Serif"/>
                <a:cs typeface="Microsoft Sans Serif"/>
              </a:rPr>
              <a:t>PSA</a:t>
            </a:r>
            <a:r>
              <a:rPr sz="1600" spc="-14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é</a:t>
            </a:r>
            <a:r>
              <a:rPr sz="1600" spc="130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um</a:t>
            </a:r>
            <a:r>
              <a:rPr sz="1600" spc="125" dirty="0">
                <a:latin typeface="Microsoft Sans Serif"/>
                <a:cs typeface="Microsoft Sans Serif"/>
              </a:rPr>
              <a:t> </a:t>
            </a:r>
            <a:r>
              <a:rPr sz="1600" spc="25" dirty="0">
                <a:latin typeface="Microsoft Sans Serif"/>
                <a:cs typeface="Microsoft Sans Serif"/>
              </a:rPr>
              <a:t>instru-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45" dirty="0" err="1">
                <a:latin typeface="Microsoft Sans Serif"/>
                <a:cs typeface="Microsoft Sans Serif"/>
              </a:rPr>
              <a:t>mento</a:t>
            </a:r>
            <a:r>
              <a:rPr sz="1600" spc="495" dirty="0">
                <a:latin typeface="Microsoft Sans Serif"/>
                <a:cs typeface="Microsoft Sans Serif"/>
              </a:rPr>
              <a:t> </a:t>
            </a:r>
            <a:r>
              <a:rPr sz="1600" spc="15" dirty="0" err="1" smtClean="0">
                <a:latin typeface="Microsoft Sans Serif"/>
                <a:cs typeface="Microsoft Sans Serif"/>
              </a:rPr>
              <a:t>econômico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5871" y="8011238"/>
            <a:ext cx="2466340" cy="223856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3300"/>
              </a:lnSpc>
              <a:spcBef>
                <a:spcPts val="100"/>
              </a:spcBef>
            </a:pPr>
            <a:r>
              <a:rPr sz="1600" spc="50" dirty="0" smtClean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para </a:t>
            </a:r>
            <a:r>
              <a:rPr sz="1600" spc="35" dirty="0" err="1">
                <a:latin typeface="Microsoft Sans Serif"/>
                <a:cs typeface="Microsoft Sans Serif"/>
              </a:rPr>
              <a:t>remunerar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20" dirty="0" err="1" smtClean="0">
                <a:latin typeface="Microsoft Sans Serif"/>
                <a:cs typeface="Microsoft Sans Serif"/>
              </a:rPr>
              <a:t>agen</a:t>
            </a:r>
            <a:r>
              <a:rPr sz="1600" spc="5" dirty="0" err="1" smtClean="0">
                <a:latin typeface="Microsoft Sans Serif"/>
                <a:cs typeface="Microsoft Sans Serif"/>
              </a:rPr>
              <a:t>tes</a:t>
            </a:r>
            <a:r>
              <a:rPr sz="1600" spc="5" dirty="0" smtClean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 </a:t>
            </a:r>
            <a:r>
              <a:rPr sz="1600" spc="5" dirty="0">
                <a:latin typeface="Microsoft Sans Serif"/>
                <a:cs typeface="Microsoft Sans Serif"/>
              </a:rPr>
              <a:t>beneficiam </a:t>
            </a:r>
            <a:r>
              <a:rPr sz="1600" spc="45" dirty="0">
                <a:latin typeface="Microsoft Sans Serif"/>
                <a:cs typeface="Microsoft Sans Serif"/>
              </a:rPr>
              <a:t>o </a:t>
            </a:r>
            <a:r>
              <a:rPr sz="1600" spc="25" dirty="0">
                <a:latin typeface="Microsoft Sans Serif"/>
                <a:cs typeface="Microsoft Sans Serif"/>
              </a:rPr>
              <a:t>meio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20" dirty="0">
                <a:latin typeface="Microsoft Sans Serif"/>
                <a:cs typeface="Microsoft Sans Serif"/>
              </a:rPr>
              <a:t>ambiente </a:t>
            </a:r>
            <a:r>
              <a:rPr sz="1600" spc="60" dirty="0">
                <a:latin typeface="Microsoft Sans Serif"/>
                <a:cs typeface="Microsoft Sans Serif"/>
              </a:rPr>
              <a:t>por </a:t>
            </a:r>
            <a:r>
              <a:rPr sz="1600" spc="-30" dirty="0">
                <a:latin typeface="Microsoft Sans Serif"/>
                <a:cs typeface="Microsoft Sans Serif"/>
              </a:rPr>
              <a:t>suas </a:t>
            </a:r>
            <a:r>
              <a:rPr sz="1600" spc="-40" dirty="0">
                <a:latin typeface="Microsoft Sans Serif"/>
                <a:cs typeface="Microsoft Sans Serif"/>
              </a:rPr>
              <a:t>ações, 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financiado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60" dirty="0">
                <a:latin typeface="Microsoft Sans Serif"/>
                <a:cs typeface="Microsoft Sans Serif"/>
              </a:rPr>
              <a:t>por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10" dirty="0">
                <a:latin typeface="Microsoft Sans Serif"/>
                <a:cs typeface="Microsoft Sans Serif"/>
              </a:rPr>
              <a:t>entes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priva- </a:t>
            </a:r>
            <a:r>
              <a:rPr sz="1600" spc="-415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 </a:t>
            </a:r>
            <a:r>
              <a:rPr sz="1600" spc="-15" dirty="0">
                <a:latin typeface="Microsoft Sans Serif"/>
                <a:cs typeface="Microsoft Sans Serif"/>
              </a:rPr>
              <a:t>e </a:t>
            </a:r>
            <a:r>
              <a:rPr sz="1600" spc="-5" dirty="0">
                <a:latin typeface="Microsoft Sans Serif"/>
                <a:cs typeface="Microsoft Sans Serif"/>
              </a:rPr>
              <a:t>públicos, </a:t>
            </a:r>
            <a:r>
              <a:rPr lang="pt-BR" sz="1600" spc="-5" dirty="0" smtClean="0">
                <a:latin typeface="Microsoft Sans Serif"/>
                <a:cs typeface="Microsoft Sans Serif"/>
              </a:rPr>
              <a:t>com</a:t>
            </a:r>
            <a:r>
              <a:rPr sz="1600" spc="10" dirty="0" smtClean="0">
                <a:latin typeface="Microsoft Sans Serif"/>
                <a:cs typeface="Microsoft Sans Serif"/>
              </a:rPr>
              <a:t> </a:t>
            </a:r>
            <a:r>
              <a:rPr sz="1600" spc="15" dirty="0" smtClean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legislação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incipiente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45" dirty="0">
                <a:latin typeface="Microsoft Sans Serif"/>
                <a:cs typeface="Microsoft Sans Serif"/>
              </a:rPr>
              <a:t>no </a:t>
            </a:r>
            <a:r>
              <a:rPr sz="1600" spc="50" dirty="0">
                <a:latin typeface="Microsoft Sans Serif"/>
                <a:cs typeface="Microsoft Sans Serif"/>
              </a:rPr>
              <a:t> </a:t>
            </a:r>
            <a:r>
              <a:rPr sz="1600" spc="30" dirty="0">
                <a:latin typeface="Microsoft Sans Serif"/>
                <a:cs typeface="Microsoft Sans Serif"/>
              </a:rPr>
              <a:t>que</a:t>
            </a:r>
            <a:r>
              <a:rPr sz="1600" spc="35" dirty="0">
                <a:latin typeface="Microsoft Sans Serif"/>
                <a:cs typeface="Microsoft Sans Serif"/>
              </a:rPr>
              <a:t> </a:t>
            </a:r>
            <a:r>
              <a:rPr sz="1600" spc="-40" dirty="0">
                <a:latin typeface="Microsoft Sans Serif"/>
                <a:cs typeface="Microsoft Sans Serif"/>
              </a:rPr>
              <a:t>se</a:t>
            </a:r>
            <a:r>
              <a:rPr sz="1600" spc="-35" dirty="0">
                <a:latin typeface="Microsoft Sans Serif"/>
                <a:cs typeface="Microsoft Sans Serif"/>
              </a:rPr>
              <a:t> </a:t>
            </a:r>
            <a:r>
              <a:rPr sz="1600" spc="35" dirty="0">
                <a:latin typeface="Microsoft Sans Serif"/>
                <a:cs typeface="Microsoft Sans Serif"/>
              </a:rPr>
              <a:t>trata</a:t>
            </a:r>
            <a:r>
              <a:rPr sz="1600" spc="40" dirty="0">
                <a:latin typeface="Microsoft Sans Serif"/>
                <a:cs typeface="Microsoft Sans Serif"/>
              </a:rPr>
              <a:t> </a:t>
            </a:r>
            <a:r>
              <a:rPr sz="1600" spc="15" dirty="0">
                <a:latin typeface="Microsoft Sans Serif"/>
                <a:cs typeface="Microsoft Sans Serif"/>
              </a:rPr>
              <a:t>dos</a:t>
            </a:r>
            <a:r>
              <a:rPr sz="1600" spc="2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cata-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5" dirty="0">
                <a:latin typeface="Microsoft Sans Serif"/>
                <a:cs typeface="Microsoft Sans Serif"/>
              </a:rPr>
              <a:t>dores.</a:t>
            </a:r>
            <a:endParaRPr sz="1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781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Microsoft Sans Serif</vt:lpstr>
      <vt:lpstr>Trebuchet MS</vt:lpstr>
      <vt:lpstr>Office Theme</vt:lpstr>
      <vt:lpstr>POTENCIAL DO PAGAMENTO POR SERVIÇOS AMBIENTAIS PARA CATADORES DE MATERIAL RECICLÁVEL NO BRASIL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POTENCIAL DO PAGAMENTO POR SERVIÇOS AMBIENTAIS PARA CATADORES DE MATERIAL RECICLÁVEL NO BRASIL</dc:title>
  <dc:creator>Helena Ribeiro</dc:creator>
  <cp:lastModifiedBy>Helena Ribeiro</cp:lastModifiedBy>
  <cp:revision>6</cp:revision>
  <dcterms:created xsi:type="dcterms:W3CDTF">2022-06-14T14:34:54Z</dcterms:created>
  <dcterms:modified xsi:type="dcterms:W3CDTF">2022-06-14T17:07:42Z</dcterms:modified>
</cp:coreProperties>
</file>