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288036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>
        <p:scale>
          <a:sx n="20" d="100"/>
          <a:sy n="20" d="100"/>
        </p:scale>
        <p:origin x="204" y="-390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365A3-734E-4940-B639-93822C60FD97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693D2-1209-4C82-94AF-55A42AE1DEA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3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693D2-1209-4C82-94AF-55A42AE1DEA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885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40486" y="8947790"/>
            <a:ext cx="43525441" cy="617410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80963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40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80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20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60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200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4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81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21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53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08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124640" y="1153485"/>
            <a:ext cx="11521440" cy="2457640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60321" y="1153485"/>
            <a:ext cx="33710880" cy="2457640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39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877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44957" y="18508986"/>
            <a:ext cx="43525441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44957" y="12208200"/>
            <a:ext cx="43525441" cy="6300785"/>
          </a:xfrm>
        </p:spPr>
        <p:txBody>
          <a:bodyPr anchor="b"/>
          <a:lstStyle>
            <a:lvl1pPr marL="0" indent="0">
              <a:buNone/>
              <a:defRPr sz="6334">
                <a:solidFill>
                  <a:schemeClr val="tx1">
                    <a:tint val="75000"/>
                  </a:schemeClr>
                </a:solidFill>
              </a:defRPr>
            </a:lvl1pPr>
            <a:lvl2pPr marL="1440182" indent="0">
              <a:buNone/>
              <a:defRPr sz="5667">
                <a:solidFill>
                  <a:schemeClr val="tx1">
                    <a:tint val="75000"/>
                  </a:schemeClr>
                </a:solidFill>
              </a:defRPr>
            </a:lvl2pPr>
            <a:lvl3pPr marL="2880363" indent="0">
              <a:buNone/>
              <a:defRPr sz="5068">
                <a:solidFill>
                  <a:schemeClr val="tx1">
                    <a:tint val="75000"/>
                  </a:schemeClr>
                </a:solidFill>
              </a:defRPr>
            </a:lvl3pPr>
            <a:lvl4pPr marL="432054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6072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200908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4109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812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2145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25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60320" y="6720844"/>
            <a:ext cx="22616160" cy="19009045"/>
          </a:xfrm>
        </p:spPr>
        <p:txBody>
          <a:bodyPr/>
          <a:lstStyle>
            <a:lvl1pPr>
              <a:defRPr sz="8800"/>
            </a:lvl1pPr>
            <a:lvl2pPr>
              <a:defRPr sz="7533"/>
            </a:lvl2pPr>
            <a:lvl3pPr>
              <a:defRPr sz="6334"/>
            </a:lvl3pPr>
            <a:lvl4pPr>
              <a:defRPr sz="5667"/>
            </a:lvl4pPr>
            <a:lvl5pPr>
              <a:defRPr sz="5667"/>
            </a:lvl5pPr>
            <a:lvl6pPr>
              <a:defRPr sz="5667"/>
            </a:lvl6pPr>
            <a:lvl7pPr>
              <a:defRPr sz="5667"/>
            </a:lvl7pPr>
            <a:lvl8pPr>
              <a:defRPr sz="5667"/>
            </a:lvl8pPr>
            <a:lvl9pPr>
              <a:defRPr sz="566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029921" y="6720844"/>
            <a:ext cx="22616160" cy="19009045"/>
          </a:xfrm>
        </p:spPr>
        <p:txBody>
          <a:bodyPr/>
          <a:lstStyle>
            <a:lvl1pPr>
              <a:defRPr sz="8800"/>
            </a:lvl1pPr>
            <a:lvl2pPr>
              <a:defRPr sz="7533"/>
            </a:lvl2pPr>
            <a:lvl3pPr>
              <a:defRPr sz="6334"/>
            </a:lvl3pPr>
            <a:lvl4pPr>
              <a:defRPr sz="5667"/>
            </a:lvl4pPr>
            <a:lvl5pPr>
              <a:defRPr sz="5667"/>
            </a:lvl5pPr>
            <a:lvl6pPr>
              <a:defRPr sz="5667"/>
            </a:lvl6pPr>
            <a:lvl7pPr>
              <a:defRPr sz="5667"/>
            </a:lvl7pPr>
            <a:lvl8pPr>
              <a:defRPr sz="5667"/>
            </a:lvl8pPr>
            <a:lvl9pPr>
              <a:defRPr sz="5667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44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321" y="6447478"/>
            <a:ext cx="22625052" cy="2687001"/>
          </a:xfrm>
        </p:spPr>
        <p:txBody>
          <a:bodyPr anchor="b"/>
          <a:lstStyle>
            <a:lvl1pPr marL="0" indent="0">
              <a:buNone/>
              <a:defRPr sz="7533" b="1"/>
            </a:lvl1pPr>
            <a:lvl2pPr marL="1440182" indent="0">
              <a:buNone/>
              <a:defRPr sz="6334" b="1"/>
            </a:lvl2pPr>
            <a:lvl3pPr marL="2880363" indent="0">
              <a:buNone/>
              <a:defRPr sz="5667" b="1"/>
            </a:lvl3pPr>
            <a:lvl4pPr marL="4320546" indent="0">
              <a:buNone/>
              <a:defRPr sz="5068" b="1"/>
            </a:lvl4pPr>
            <a:lvl5pPr marL="5760727" indent="0">
              <a:buNone/>
              <a:defRPr sz="5068" b="1"/>
            </a:lvl5pPr>
            <a:lvl6pPr marL="7200908" indent="0">
              <a:buNone/>
              <a:defRPr sz="5068" b="1"/>
            </a:lvl6pPr>
            <a:lvl7pPr marL="8641090" indent="0">
              <a:buNone/>
              <a:defRPr sz="5068" b="1"/>
            </a:lvl7pPr>
            <a:lvl8pPr marL="10081272" indent="0">
              <a:buNone/>
              <a:defRPr sz="5068" b="1"/>
            </a:lvl8pPr>
            <a:lvl9pPr marL="11521452" indent="0">
              <a:buNone/>
              <a:defRPr sz="506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60321" y="9134479"/>
            <a:ext cx="22625052" cy="16595409"/>
          </a:xfrm>
        </p:spPr>
        <p:txBody>
          <a:bodyPr/>
          <a:lstStyle>
            <a:lvl1pPr>
              <a:defRPr sz="7533"/>
            </a:lvl1pPr>
            <a:lvl2pPr>
              <a:defRPr sz="6334"/>
            </a:lvl2pPr>
            <a:lvl3pPr>
              <a:defRPr sz="5667"/>
            </a:lvl3pPr>
            <a:lvl4pPr>
              <a:defRPr sz="5068"/>
            </a:lvl4pPr>
            <a:lvl5pPr>
              <a:defRPr sz="5068"/>
            </a:lvl5pPr>
            <a:lvl6pPr>
              <a:defRPr sz="5068"/>
            </a:lvl6pPr>
            <a:lvl7pPr>
              <a:defRPr sz="5068"/>
            </a:lvl7pPr>
            <a:lvl8pPr>
              <a:defRPr sz="5068"/>
            </a:lvl8pPr>
            <a:lvl9pPr>
              <a:defRPr sz="506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012142" y="6447478"/>
            <a:ext cx="22633940" cy="2687001"/>
          </a:xfrm>
        </p:spPr>
        <p:txBody>
          <a:bodyPr anchor="b"/>
          <a:lstStyle>
            <a:lvl1pPr marL="0" indent="0">
              <a:buNone/>
              <a:defRPr sz="7533" b="1"/>
            </a:lvl1pPr>
            <a:lvl2pPr marL="1440182" indent="0">
              <a:buNone/>
              <a:defRPr sz="6334" b="1"/>
            </a:lvl2pPr>
            <a:lvl3pPr marL="2880363" indent="0">
              <a:buNone/>
              <a:defRPr sz="5667" b="1"/>
            </a:lvl3pPr>
            <a:lvl4pPr marL="4320546" indent="0">
              <a:buNone/>
              <a:defRPr sz="5068" b="1"/>
            </a:lvl4pPr>
            <a:lvl5pPr marL="5760727" indent="0">
              <a:buNone/>
              <a:defRPr sz="5068" b="1"/>
            </a:lvl5pPr>
            <a:lvl6pPr marL="7200908" indent="0">
              <a:buNone/>
              <a:defRPr sz="5068" b="1"/>
            </a:lvl6pPr>
            <a:lvl7pPr marL="8641090" indent="0">
              <a:buNone/>
              <a:defRPr sz="5068" b="1"/>
            </a:lvl7pPr>
            <a:lvl8pPr marL="10081272" indent="0">
              <a:buNone/>
              <a:defRPr sz="5068" b="1"/>
            </a:lvl8pPr>
            <a:lvl9pPr marL="11521452" indent="0">
              <a:buNone/>
              <a:defRPr sz="506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012142" y="9134479"/>
            <a:ext cx="22633940" cy="16595409"/>
          </a:xfrm>
        </p:spPr>
        <p:txBody>
          <a:bodyPr/>
          <a:lstStyle>
            <a:lvl1pPr>
              <a:defRPr sz="7533"/>
            </a:lvl1pPr>
            <a:lvl2pPr>
              <a:defRPr sz="6334"/>
            </a:lvl2pPr>
            <a:lvl3pPr>
              <a:defRPr sz="5667"/>
            </a:lvl3pPr>
            <a:lvl4pPr>
              <a:defRPr sz="5068"/>
            </a:lvl4pPr>
            <a:lvl5pPr>
              <a:defRPr sz="5068"/>
            </a:lvl5pPr>
            <a:lvl6pPr>
              <a:defRPr sz="5068"/>
            </a:lvl6pPr>
            <a:lvl7pPr>
              <a:defRPr sz="5068"/>
            </a:lvl7pPr>
            <a:lvl8pPr>
              <a:defRPr sz="5068"/>
            </a:lvl8pPr>
            <a:lvl9pPr>
              <a:defRPr sz="506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751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26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174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3" y="1146810"/>
            <a:ext cx="16846552" cy="4880610"/>
          </a:xfrm>
        </p:spPr>
        <p:txBody>
          <a:bodyPr anchor="b"/>
          <a:lstStyle>
            <a:lvl1pPr algn="l">
              <a:defRPr sz="633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020279" y="1146815"/>
            <a:ext cx="28625800" cy="24583075"/>
          </a:xfrm>
        </p:spPr>
        <p:txBody>
          <a:bodyPr/>
          <a:lstStyle>
            <a:lvl1pPr>
              <a:defRPr sz="10068"/>
            </a:lvl1pPr>
            <a:lvl2pPr>
              <a:defRPr sz="8800"/>
            </a:lvl2pPr>
            <a:lvl3pPr>
              <a:defRPr sz="7533"/>
            </a:lvl3pPr>
            <a:lvl4pPr>
              <a:defRPr sz="6334"/>
            </a:lvl4pPr>
            <a:lvl5pPr>
              <a:defRPr sz="6334"/>
            </a:lvl5pPr>
            <a:lvl6pPr>
              <a:defRPr sz="6334"/>
            </a:lvl6pPr>
            <a:lvl7pPr>
              <a:defRPr sz="6334"/>
            </a:lvl7pPr>
            <a:lvl8pPr>
              <a:defRPr sz="6334"/>
            </a:lvl8pPr>
            <a:lvl9pPr>
              <a:defRPr sz="633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60323" y="6027423"/>
            <a:ext cx="16846552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40182" indent="0">
              <a:buNone/>
              <a:defRPr sz="3800"/>
            </a:lvl2pPr>
            <a:lvl3pPr marL="2880363" indent="0">
              <a:buNone/>
              <a:defRPr sz="3133"/>
            </a:lvl3pPr>
            <a:lvl4pPr marL="4320546" indent="0">
              <a:buNone/>
              <a:defRPr sz="2867"/>
            </a:lvl4pPr>
            <a:lvl5pPr marL="5760727" indent="0">
              <a:buNone/>
              <a:defRPr sz="2867"/>
            </a:lvl5pPr>
            <a:lvl6pPr marL="7200908" indent="0">
              <a:buNone/>
              <a:defRPr sz="2867"/>
            </a:lvl6pPr>
            <a:lvl7pPr marL="8641090" indent="0">
              <a:buNone/>
              <a:defRPr sz="2867"/>
            </a:lvl7pPr>
            <a:lvl8pPr marL="10081272" indent="0">
              <a:buNone/>
              <a:defRPr sz="2867"/>
            </a:lvl8pPr>
            <a:lvl9pPr marL="11521452" indent="0">
              <a:buNone/>
              <a:defRPr sz="286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8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36813" y="20162524"/>
            <a:ext cx="30723840" cy="2380299"/>
          </a:xfrm>
        </p:spPr>
        <p:txBody>
          <a:bodyPr anchor="b"/>
          <a:lstStyle>
            <a:lvl1pPr algn="l">
              <a:defRPr sz="633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36813" y="2573655"/>
            <a:ext cx="30723840" cy="17282160"/>
          </a:xfrm>
        </p:spPr>
        <p:txBody>
          <a:bodyPr/>
          <a:lstStyle>
            <a:lvl1pPr marL="0" indent="0">
              <a:buNone/>
              <a:defRPr sz="10068"/>
            </a:lvl1pPr>
            <a:lvl2pPr marL="1440182" indent="0">
              <a:buNone/>
              <a:defRPr sz="8800"/>
            </a:lvl2pPr>
            <a:lvl3pPr marL="2880363" indent="0">
              <a:buNone/>
              <a:defRPr sz="7533"/>
            </a:lvl3pPr>
            <a:lvl4pPr marL="4320546" indent="0">
              <a:buNone/>
              <a:defRPr sz="6334"/>
            </a:lvl4pPr>
            <a:lvl5pPr marL="5760727" indent="0">
              <a:buNone/>
              <a:defRPr sz="6334"/>
            </a:lvl5pPr>
            <a:lvl6pPr marL="7200908" indent="0">
              <a:buNone/>
              <a:defRPr sz="6334"/>
            </a:lvl6pPr>
            <a:lvl7pPr marL="8641090" indent="0">
              <a:buNone/>
              <a:defRPr sz="6334"/>
            </a:lvl7pPr>
            <a:lvl8pPr marL="10081272" indent="0">
              <a:buNone/>
              <a:defRPr sz="6334"/>
            </a:lvl8pPr>
            <a:lvl9pPr marL="11521452" indent="0">
              <a:buNone/>
              <a:defRPr sz="6334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36813" y="22542823"/>
            <a:ext cx="30723840" cy="3380421"/>
          </a:xfrm>
        </p:spPr>
        <p:txBody>
          <a:bodyPr/>
          <a:lstStyle>
            <a:lvl1pPr marL="0" indent="0">
              <a:buNone/>
              <a:defRPr sz="4400"/>
            </a:lvl1pPr>
            <a:lvl2pPr marL="1440182" indent="0">
              <a:buNone/>
              <a:defRPr sz="3800"/>
            </a:lvl2pPr>
            <a:lvl3pPr marL="2880363" indent="0">
              <a:buNone/>
              <a:defRPr sz="3133"/>
            </a:lvl3pPr>
            <a:lvl4pPr marL="4320546" indent="0">
              <a:buNone/>
              <a:defRPr sz="2867"/>
            </a:lvl4pPr>
            <a:lvl5pPr marL="5760727" indent="0">
              <a:buNone/>
              <a:defRPr sz="2867"/>
            </a:lvl5pPr>
            <a:lvl6pPr marL="7200908" indent="0">
              <a:buNone/>
              <a:defRPr sz="2867"/>
            </a:lvl6pPr>
            <a:lvl7pPr marL="8641090" indent="0">
              <a:buNone/>
              <a:defRPr sz="2867"/>
            </a:lvl7pPr>
            <a:lvl8pPr marL="10081272" indent="0">
              <a:buNone/>
              <a:defRPr sz="2867"/>
            </a:lvl8pPr>
            <a:lvl9pPr marL="11521452" indent="0">
              <a:buNone/>
              <a:defRPr sz="2867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61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60323" y="1153479"/>
            <a:ext cx="46085760" cy="48006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60323" y="6720844"/>
            <a:ext cx="46085760" cy="1900904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60323" y="26696675"/>
            <a:ext cx="11948160" cy="153352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37DB-6C3F-4040-B978-90458B67DCBB}" type="datetimeFigureOut">
              <a:rPr lang="pt-BR" smtClean="0"/>
              <a:t>27/06/2022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495526" y="26696675"/>
            <a:ext cx="16215361" cy="153352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697923" y="26696675"/>
            <a:ext cx="11948160" cy="153352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C40C5-F2DF-499F-9765-A3C90E382E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43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80363" rtl="0" eaLnBrk="1" latinLnBrk="0" hangingPunct="1">
        <a:spcBef>
          <a:spcPct val="0"/>
        </a:spcBef>
        <a:buNone/>
        <a:defRPr sz="13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137" indent="-1080137" algn="l" defTabSz="2880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068" kern="1200">
          <a:solidFill>
            <a:schemeClr val="tx1"/>
          </a:solidFill>
          <a:latin typeface="+mn-lt"/>
          <a:ea typeface="+mn-ea"/>
          <a:cs typeface="+mn-cs"/>
        </a:defRPr>
      </a:lvl1pPr>
      <a:lvl2pPr marL="2340296" indent="-900114" algn="l" defTabSz="2880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4" indent="-720090" algn="l" defTabSz="2880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7533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6" indent="-720090" algn="l" defTabSz="2880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6334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7" indent="-720090" algn="l" defTabSz="2880363" rtl="0" eaLnBrk="1" latinLnBrk="0" hangingPunct="1">
        <a:spcBef>
          <a:spcPct val="20000"/>
        </a:spcBef>
        <a:buFont typeface="Arial" panose="020B0604020202020204" pitchFamily="34" charset="0"/>
        <a:buChar char="»"/>
        <a:defRPr sz="6334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9" indent="-720090" algn="l" defTabSz="2880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6334" kern="1200">
          <a:solidFill>
            <a:schemeClr val="tx1"/>
          </a:solidFill>
          <a:latin typeface="+mn-lt"/>
          <a:ea typeface="+mn-ea"/>
          <a:cs typeface="+mn-cs"/>
        </a:defRPr>
      </a:lvl6pPr>
      <a:lvl7pPr marL="9361181" indent="-720090" algn="l" defTabSz="2880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6334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62" indent="-720090" algn="l" defTabSz="2880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6334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44" indent="-720090" algn="l" defTabSz="2880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63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2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3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6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7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8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6pPr>
      <a:lvl7pPr marL="8641090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72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52" algn="l" defTabSz="2880363" rtl="0" eaLnBrk="1" latinLnBrk="0" hangingPunct="1">
        <a:defRPr sz="56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58753" y="3383288"/>
            <a:ext cx="24452398" cy="1475317"/>
          </a:xfrm>
        </p:spPr>
        <p:txBody>
          <a:bodyPr rtlCol="0">
            <a:noAutofit/>
          </a:bodyPr>
          <a:lstStyle/>
          <a:p>
            <a:pPr defTabSz="2879267">
              <a:defRPr/>
            </a:pPr>
            <a:r>
              <a:rPr lang="pt-BR" sz="4400" b="1" cap="all" dirty="0">
                <a:latin typeface="Arial" panose="020B0604020202020204" pitchFamily="34" charset="0"/>
              </a:rPr>
              <a:t>AVALIAÇÃO CIENCIOMÉTRICA DA CORRELAÇÃO ENTRE LÂMPADAS DE LED E O VALOR DO CONSUMO ENERGÉTICO</a:t>
            </a:r>
            <a:endParaRPr lang="pt-BR" sz="4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57894" y="6606410"/>
            <a:ext cx="24747267" cy="3163230"/>
          </a:xfrm>
        </p:spPr>
        <p:txBody>
          <a:bodyPr vert="horz" lIns="0" tIns="0" rIns="0" bIns="0" rtlCol="0">
            <a:noAutofit/>
          </a:bodyPr>
          <a:lstStyle/>
          <a:p>
            <a:pPr algn="just" defTabSz="2879267">
              <a:defRPr/>
            </a:pPr>
            <a:r>
              <a:rPr lang="pt-BR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  <a:p>
            <a:pPr indent="444500" algn="just"/>
            <a:r>
              <a:rPr lang="pt-PT" altLang="pt-BR" sz="2800" dirty="0">
                <a:solidFill>
                  <a:schemeClr val="tx1"/>
                </a:solidFill>
                <a:latin typeface="Arial" panose="020B0604020202020204" pitchFamily="34" charset="0"/>
              </a:rPr>
              <a:t>O avanço tecnológico na fabricação das lâmpadas LED fizeram com que elas ganhassem grande destaque na iluminação pública e residencial. As características das lâmpadas LED fizeram com que obtivesse notável visibilidade, pois apresenta inúmeras vantagens, desde econômicas até  mesmo ambientais, devido ao  menor consumo, maior durabilidade e emissão mais eficaz de luz.</a:t>
            </a:r>
            <a:endParaRPr lang="pt-BR" altLang="pt-BR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indent="444500" algn="just"/>
            <a:r>
              <a:rPr lang="pt-PT" altLang="pt-BR" sz="2800" dirty="0">
                <a:solidFill>
                  <a:schemeClr val="tx1"/>
                </a:solidFill>
                <a:latin typeface="Arial" panose="020B0604020202020204" pitchFamily="34" charset="0"/>
              </a:rPr>
              <a:t>A proposição deste estudo tem como foco as lâmpadas LED, as quais são utilizadas para iluminação em geral. A discussão desse estudo não segue a linha de investigação de aspectos tecnológicos ou materiais, mas, sim, a de produção de artigos relacionados a esse objeto de estudo. </a:t>
            </a:r>
            <a:endParaRPr lang="pt-BR" altLang="pt-BR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/>
            <a:endParaRPr lang="pt-BR" sz="1867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Straight Connector 4"/>
          <p:cNvCxnSpPr>
            <a:cxnSpLocks noChangeShapeType="1"/>
          </p:cNvCxnSpPr>
          <p:nvPr/>
        </p:nvCxnSpPr>
        <p:spPr bwMode="auto">
          <a:xfrm>
            <a:off x="430721" y="3056261"/>
            <a:ext cx="2445239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itle 1"/>
          <p:cNvSpPr txBox="1">
            <a:spLocks/>
          </p:cNvSpPr>
          <p:nvPr/>
        </p:nvSpPr>
        <p:spPr bwMode="auto">
          <a:xfrm>
            <a:off x="430720" y="4812037"/>
            <a:ext cx="19923560" cy="195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8036" tIns="144018" rIns="288036" bIns="144018" anchor="ctr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ctr" eaLnBrk="1" hangingPunct="1"/>
            <a:endParaRPr lang="pt-BR" altLang="pt-BR" sz="2667" dirty="0"/>
          </a:p>
        </p:txBody>
      </p:sp>
      <p:cxnSp>
        <p:nvCxnSpPr>
          <p:cNvPr id="8" name="Straight Connector 8"/>
          <p:cNvCxnSpPr>
            <a:cxnSpLocks noChangeShapeType="1"/>
          </p:cNvCxnSpPr>
          <p:nvPr/>
        </p:nvCxnSpPr>
        <p:spPr bwMode="auto">
          <a:xfrm>
            <a:off x="430721" y="6300037"/>
            <a:ext cx="2438043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ubtitle 2"/>
          <p:cNvSpPr txBox="1">
            <a:spLocks/>
          </p:cNvSpPr>
          <p:nvPr/>
        </p:nvSpPr>
        <p:spPr bwMode="auto">
          <a:xfrm>
            <a:off x="403940" y="11129701"/>
            <a:ext cx="24747266" cy="3374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Material e Métodos</a:t>
            </a:r>
          </a:p>
          <a:p>
            <a:pPr indent="444500" algn="just" eaLnBrk="1" hangingPunct="1">
              <a:spcBef>
                <a:spcPct val="20000"/>
              </a:spcBef>
            </a:pPr>
            <a:r>
              <a:rPr lang="pt-B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</a:t>
            </a:r>
            <a:r>
              <a:rPr lang="pt-PT" altLang="pt-BR" sz="2800" dirty="0">
                <a:latin typeface="Arial" panose="020B0604020202020204" pitchFamily="34" charset="0"/>
              </a:rPr>
              <a:t>Nesta investigação foi utilizado o método cienciométrico, o qual possibilita mensurar e quantificar o progresso científico em diversas áreas nas quais são realizadas pesquisas baseadas em ferramentas que avaliam o desenvolvimento e desempenho da produção científica. </a:t>
            </a:r>
            <a:endParaRPr lang="pt-BR" altLang="pt-BR" sz="2800" dirty="0">
              <a:latin typeface="Arial" panose="020B0604020202020204" pitchFamily="34" charset="0"/>
            </a:endParaRPr>
          </a:p>
          <a:p>
            <a:pPr indent="444500" algn="just" eaLnBrk="1" hangingPunct="1">
              <a:spcBef>
                <a:spcPct val="20000"/>
              </a:spcBef>
            </a:pPr>
            <a:r>
              <a:rPr lang="pt-PT" altLang="pt-BR" sz="2800" dirty="0">
                <a:latin typeface="Arial" panose="020B0604020202020204" pitchFamily="34" charset="0"/>
              </a:rPr>
              <a:t>Além do viés da cienciometria, foi utilizado como indicador para a análise o Índice Big Mac, o qual se baseia na teoria de pariedade de poder de compra usando como referência o hambúrguer da McDonald’s. O indicador leva em consideração o fato de que o produto utilizado como índice é comercializado em praticamente  todos os países, considerando assim os custos para oferecê-lo e também o seu preço de venda. O índice propõe analisar o quanto apreciada ou depreciada se encontra a moeda do país em análise em comparação à moeda norte-americana.  </a:t>
            </a:r>
            <a:endParaRPr lang="pt-BR" altLang="pt-BR" sz="2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altLang="pt-BR" sz="186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403940" y="14621997"/>
            <a:ext cx="2495163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Resultados e discussão</a:t>
            </a:r>
          </a:p>
          <a:p>
            <a:pPr indent="444500" algn="just" eaLnBrk="1" hangingPunct="1">
              <a:spcBef>
                <a:spcPct val="20000"/>
              </a:spcBef>
            </a:pPr>
            <a:r>
              <a:rPr lang="pt-B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pt-PT" altLang="pt-BR" sz="2800" dirty="0">
                <a:latin typeface="Arial" panose="020B0604020202020204" pitchFamily="34" charset="0"/>
              </a:rPr>
              <a:t>Com o intuito de compreender a discrepância entre a produção de artigos na área das lâmpadas LED (Gráfico 1) algumas hipóteses podem ser levantadas. Uma delas seria a correlação entre o custo do kWh e as produções científicas, partindo da premissa de que nos países onde o custo do kWh é mais alto, maior a necessidade de utilização de lâmpadas que demandam baixo consumo de energia elétrica e, em razão disso, maior o interesse por pesquisas nesta área. </a:t>
            </a: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altLang="pt-BR" sz="2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altLang="pt-BR" sz="2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186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 bwMode="auto">
          <a:xfrm>
            <a:off x="26036833" y="19938921"/>
            <a:ext cx="24469006" cy="874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altLang="pt-BR" sz="4000" b="1" dirty="0">
                <a:latin typeface="Arial" pitchFamily="34" charset="0"/>
                <a:cs typeface="Arial" pitchFamily="34" charset="0"/>
              </a:rPr>
              <a:t>Conclusões</a:t>
            </a:r>
            <a:endParaRPr lang="pt-BR" altLang="pt-BR" sz="1600" dirty="0">
              <a:latin typeface="Arial" pitchFamily="34" charset="0"/>
              <a:cs typeface="Arial" pitchFamily="34" charset="0"/>
            </a:endParaRPr>
          </a:p>
          <a:p>
            <a:pPr indent="457200" algn="just" eaLnBrk="1" hangingPunct="1">
              <a:spcBef>
                <a:spcPct val="20000"/>
              </a:spcBef>
            </a:pPr>
            <a:r>
              <a:rPr lang="pt-BR" altLang="pt-BR" sz="2800" dirty="0">
                <a:latin typeface="Arial" pitchFamily="34" charset="0"/>
                <a:cs typeface="Arial" pitchFamily="34" charset="0"/>
              </a:rPr>
              <a:t>      </a:t>
            </a:r>
            <a:r>
              <a:rPr lang="pt-PT" altLang="en-US" sz="2800" dirty="0">
                <a:latin typeface="Arial" panose="020B0604020202020204" pitchFamily="34" charset="0"/>
              </a:rPr>
              <a:t>Com a realização desta pesquisa, possibilitou-se um levantamento de dados sobre a produção de artigos científicos relacionados às lâmpadas LED e um levantamento de custo do consumo de kWh em diversos países tendo por referência o índice Big Mac. A análise destes dados trouxe evidências de que a quantidade de artigos relacionados a lâmpadas LED possivelmente reflete a busca de uma alternativa para a redução de resíduos gerados e dispostos de maneira errada, além da busca de uma viabilidade econômica do produto.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Foi possível também entender melhor a correlação da política pública de gerenciamento de resíduos dos países com o valor do kwh e a produção de artigos científicos. Observou-se que os planos de gerenciamento dos países que conseguem aplicar os conhecimentos já produzidos acerca desta temática, a exemplo dos países europeus, induzem a troca de lâmpadas incandescentes e fluorescentes pelas lâmpadas LED, vez que as LED possuem um ciclo de vida útil mais longo, menor consumo, maior durabilidade e emissão mais eficaz de luz, resultando assim numa redução na geração de resíduos derivados de lâmpadas.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Por outro lado, países onde a aplicação destes conhecimentos ainda não impacta este processo de gerenciamento de resíduos, há um descompasso entre a elaboração de planos/leis/decretos e sua execução, observando-se um baixo índice de separação e destinação correta dos resíduos provenientes das lâmpadas LED. Nestes países, a exemplo do Brasil, não foi possível realizar e estabelecer processos específicos que auxiliam na separação e reciclagem/disposição final das lâmpadas LED, uma vez que o resíduo em questão é relativamente novo e a produção científica a este respeito ainda não tem como foco a destinação final ao término de sua vida útil. </a:t>
            </a: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Mesmo com projetos realizados em cidades do país com o intuito de realizar a substituição de lâmpadas fluorescentes por lâmpadas LED, foi possível observar que essas substituições tiveram baixo impacto no consumo energético geral do Brasil, uma vez a substituição ocorre de maneira gradual.</a:t>
            </a: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Observa-se, portanto, a ocorrência de grande quantidade de estudos, afim de se continuar incentivando a troca e compreender os benefícios advindos da troca das lâmpadas mercuriais e fluorescentes pela LED, além do conhecimento da composição que essas lâmpadas em questão possuem, para que assim possam ser descartadas futuramente de uma maneira correta, colocando em execução o que já se estabelece nos referidos documentos oficiais.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444500" algn="just"/>
            <a:endParaRPr lang="pt-BR" altLang="en-US" sz="2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Imagem 10">
            <a:extLst>
              <a:ext uri="{FF2B5EF4-FFF2-40B4-BE49-F238E27FC236}">
                <a16:creationId xmlns:a16="http://schemas.microsoft.com/office/drawing/2014/main" id="{BBA3B24C-7A00-0CFB-E38E-30B987FEBF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500" y="-35164"/>
            <a:ext cx="8262903" cy="2968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ítulo 5">
            <a:extLst>
              <a:ext uri="{FF2B5EF4-FFF2-40B4-BE49-F238E27FC236}">
                <a16:creationId xmlns:a16="http://schemas.microsoft.com/office/drawing/2014/main" id="{65A0572E-6832-88FB-F028-07663AB46353}"/>
              </a:ext>
            </a:extLst>
          </p:cNvPr>
          <p:cNvSpPr txBox="1">
            <a:spLocks/>
          </p:cNvSpPr>
          <p:nvPr/>
        </p:nvSpPr>
        <p:spPr bwMode="auto">
          <a:xfrm>
            <a:off x="855435" y="4965043"/>
            <a:ext cx="23955716" cy="973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1677" tIns="75840" rIns="151677" bIns="7584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en-US" sz="2667" b="1" dirty="0">
                <a:latin typeface="Arial" panose="020B0604020202020204" pitchFamily="34" charset="0"/>
              </a:rPr>
              <a:t>Autores: </a:t>
            </a:r>
            <a:r>
              <a:rPr lang="pt-BR" altLang="en-US" sz="2800" dirty="0">
                <a:latin typeface="Arial" panose="020B0604020202020204" pitchFamily="34" charset="0"/>
              </a:rPr>
              <a:t>AVELAR, Jaqueline Maria de Castro </a:t>
            </a:r>
            <a:r>
              <a:rPr lang="pt-PT" altLang="en-US" sz="2800" dirty="0">
                <a:latin typeface="Arial" panose="020B0604020202020204" pitchFamily="34" charset="0"/>
              </a:rPr>
              <a:t>LÉLIS, Flávio Roldão de Carvalho; PIMENTA, Sandro Morais; MURO JR., Aldo;</a:t>
            </a:r>
            <a:br>
              <a:rPr lang="pt-BR" altLang="en-US" sz="2667" dirty="0">
                <a:latin typeface="Arial" panose="020B0604020202020204" pitchFamily="34" charset="0"/>
              </a:rPr>
            </a:br>
            <a:r>
              <a:rPr lang="pt-PT" altLang="en-US" sz="2667" b="1" dirty="0">
                <a:latin typeface="Arial" panose="020B0604020202020204" pitchFamily="34" charset="0"/>
              </a:rPr>
              <a:t>Instituto Federal de Goiás,</a:t>
            </a:r>
            <a:r>
              <a:rPr lang="pt-BR" altLang="en-US" sz="2667" b="1" dirty="0">
                <a:latin typeface="Arial" panose="020B0604020202020204" pitchFamily="34" charset="0"/>
              </a:rPr>
              <a:t> Goiânia </a:t>
            </a:r>
            <a:r>
              <a:rPr lang="pt-PT" altLang="en-US" sz="2667" b="1" dirty="0">
                <a:latin typeface="Arial" panose="020B0604020202020204" pitchFamily="34" charset="0"/>
              </a:rPr>
              <a:t>– Go</a:t>
            </a:r>
            <a:r>
              <a:rPr lang="pt-BR" altLang="en-US" sz="2667" b="1" dirty="0" err="1">
                <a:latin typeface="Arial" panose="020B0604020202020204" pitchFamily="34" charset="0"/>
              </a:rPr>
              <a:t>iás</a:t>
            </a:r>
            <a:r>
              <a:rPr lang="pt-PT" altLang="en-US" sz="2667" b="1" dirty="0">
                <a:latin typeface="Arial" panose="020B0604020202020204" pitchFamily="34" charset="0"/>
              </a:rPr>
              <a:t>, Brasil, aldo.muro@ifg.edu.br</a:t>
            </a:r>
            <a:endParaRPr lang="pt-BR" altLang="en-US" sz="2667" b="1" dirty="0">
              <a:latin typeface="Arial" panose="020B0604020202020204" pitchFamily="34" charset="0"/>
            </a:endParaRP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F69AB991-BEE3-FF4D-8F95-DA031CB085CF}"/>
              </a:ext>
            </a:extLst>
          </p:cNvPr>
          <p:cNvSpPr txBox="1"/>
          <p:nvPr/>
        </p:nvSpPr>
        <p:spPr>
          <a:xfrm>
            <a:off x="25965912" y="9362647"/>
            <a:ext cx="24883812" cy="118700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O estabelecimento de políticas públicas voltadas para o gerenciamento de resíduos, bem como outras políticas públicas, esbarra em interesses adversos, causando embates, sendo que nem sempre há disposição para o enfrentamento. Neste jogo de interesses conflitantes, planos de ações deixam de ser estabelecidos e o resultado é muitas vezes desastroso do ponto de vista do bem comum. No caso da destinação dos resíduos sólidos, a exemplo do Brasil, apesar de haver normativas para regular a destinação final de resíduos sólidos não há a implementação da Logística Reversa, a qual atribui aos geradores (fabricantes dos produtos em questão) a responsabilidade pela destinação final dos resíduos.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Não havendo políticas públicas suficientemente eficazes, os países que possuem um alto consumo precisam investir em pesquisas para buscar soluções para os resíduos decorrentes da utilização das lâmpadas LED. Este é o caso do Brasil que ainda está buscando o entendimento das implicações da utilização das lâmpadas LED para posteriormente aperfeiçoar e aumentar a eficiência de sua política pública de gerenciamento de resíduos englobando os eletroeletrônicos. 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Países como a França e Alemanha se preocupam com a redução de resíduos gerados. Enquanto a Alemanha valoriza os resíduos tanto na forma de recuperação material (reciclagem) quanto valorização energética (produção de energia) e incentiva que os resíduos não valorizáveis devam ser eliminados de forma ambientalmente compatível, a política francesa de resíduos (1992) tem como objetivo valorizar os resíduos pela reutilização, reciclagem ou qualquer outra ação visando obter energia ou materiais a partir dos resíduos. Em países da América do Norte, como por exemplo o Canadá, observou-se o aumento gradativo da consciência pública em relação aos problemas de gerenciamento de resíduos, incluindo o gerenciamento de lâmpadas. Por outro lado, os Estados Unidos se baseiam na Lei de Conservação e Recuperação (Resource Conservation and Recovery Act), a qual inseriu pontos importantes ao gerenciamento de resíduos, a fim de proporcionar segurança aos resíduos perigosos e os não-perigosos.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As políticas de resíduos sólidos na América Latina se inspiram nos modelos criados e aplicados nos países do hemisfério Norte. Na prática, entretanto, o cruzamento de distintos fatores faz da gestão de resíduos sólidos em países como Brasil e Argentina algo muito diferente do que ocorre, por exemplo, no Canadá, Estados Unidos ou Europa. </a:t>
            </a: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Isso se dá devido ao fato de que países em desenvolvimento não possuem altos índices de reciclagem, recuperação e reutilização de resíduos gerados pela sociedade. Na América do Sul, apesar da grande quantidade de decretos e leis que abrangem o assunto sobre lâmpadas, as quais incluem as lâmpadas LED, o índice de descarte e disposição final correto desses resíduos ainda é muito baixo. 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541338" algn="just"/>
            <a:r>
              <a:rPr lang="pt-PT" altLang="en-US" sz="2800" dirty="0">
                <a:latin typeface="Arial" panose="020B0604020202020204" pitchFamily="34" charset="0"/>
              </a:rPr>
              <a:t>No Brasil foi observado produções relacionadas a utilização de lâmpadas LED na iluminação pública, demonstrando assim um crescente avanço no decorrer dos anos na substituição do tipo de iluminação pública. Apesar do incentivo, criação e realização de projetos que visam a substituição das lâmpadas fluorescentes pela lâmpada LED, pode-se observar um baixo impacto na diminuição do consumo energético nacional.  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indent="444500" algn="just"/>
            <a:endParaRPr lang="pt-BR" altLang="pt-BR" sz="2800" dirty="0">
              <a:latin typeface="Arial" panose="020B0604020202020204" pitchFamily="34" charset="0"/>
            </a:endParaRPr>
          </a:p>
          <a:p>
            <a:pPr algn="just"/>
            <a:endParaRPr lang="pt-BR" sz="1867" dirty="0"/>
          </a:p>
          <a:p>
            <a:pPr algn="just"/>
            <a:endParaRPr lang="pt-BR" sz="1867" dirty="0"/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77805BFE-2759-962D-DC54-EEA9922884B1}"/>
              </a:ext>
            </a:extLst>
          </p:cNvPr>
          <p:cNvSpPr txBox="1"/>
          <p:nvPr/>
        </p:nvSpPr>
        <p:spPr>
          <a:xfrm>
            <a:off x="8185242" y="23114768"/>
            <a:ext cx="9481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2000" dirty="0">
                <a:latin typeface="Arial" panose="020B0604020202020204" pitchFamily="34" charset="0"/>
                <a:ea typeface="Times New Roman" panose="02020603050405020304" pitchFamily="18" charset="0"/>
              </a:rPr>
              <a:t>Gráfico. 1. </a:t>
            </a:r>
            <a:r>
              <a:rPr lang="pt-BR" sz="2000" dirty="0">
                <a:latin typeface="Arial" panose="020B0604020202020204" pitchFamily="34" charset="0"/>
                <a:ea typeface="Times New Roman" panose="02020603050405020304" pitchFamily="18" charset="0"/>
              </a:rPr>
              <a:t>Histograma relatando quantidade de artigos científicos publicados</a:t>
            </a:r>
            <a:endParaRPr lang="pt-BR" sz="2000" dirty="0">
              <a:latin typeface="Arial" panose="020B0604020202020204" pitchFamily="34" charset="0"/>
            </a:endParaRPr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6B70CE88-A9BA-0BDB-A943-BCCA95EC6E12}"/>
              </a:ext>
            </a:extLst>
          </p:cNvPr>
          <p:cNvSpPr txBox="1"/>
          <p:nvPr/>
        </p:nvSpPr>
        <p:spPr>
          <a:xfrm>
            <a:off x="34479143" y="8531019"/>
            <a:ext cx="94555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1800"/>
              </a:spcAft>
            </a:pPr>
            <a:r>
              <a:rPr lang="pt-PT" altLang="en-US" sz="2000" dirty="0">
                <a:latin typeface="Arial" panose="020B0604020202020204" pitchFamily="34" charset="0"/>
              </a:rPr>
              <a:t>Gráfico. </a:t>
            </a:r>
            <a:r>
              <a:rPr lang="pt-BR" altLang="en-US" sz="2000" dirty="0">
                <a:latin typeface="Arial" panose="020B0604020202020204" pitchFamily="34" charset="0"/>
              </a:rPr>
              <a:t>2. Gráfico equiparando a quantidade de Big Mac em alguns países.</a:t>
            </a:r>
            <a:br>
              <a:rPr lang="pt-BR" altLang="en-US" sz="2000" dirty="0">
                <a:latin typeface="Arial" panose="020B0604020202020204" pitchFamily="34" charset="0"/>
              </a:rPr>
            </a:br>
            <a:r>
              <a:rPr lang="en-GB" altLang="en-US" sz="2000" dirty="0">
                <a:latin typeface="Arial" panose="020B0604020202020204" pitchFamily="34" charset="0"/>
              </a:rPr>
              <a:t>Fonte: </a:t>
            </a:r>
            <a:r>
              <a:rPr lang="en-GB" altLang="en-US" sz="2000" dirty="0" err="1">
                <a:latin typeface="Arial" panose="020B0604020202020204" pitchFamily="34" charset="0"/>
              </a:rPr>
              <a:t>Autoral</a:t>
            </a:r>
            <a:endParaRPr lang="pt-BR" altLang="en-US" sz="2000" dirty="0">
              <a:latin typeface="Arial" panose="020B0604020202020204" pitchFamily="34" charset="0"/>
            </a:endParaRPr>
          </a:p>
        </p:txBody>
      </p:sp>
      <p:cxnSp>
        <p:nvCxnSpPr>
          <p:cNvPr id="30" name="Straight Connector 4">
            <a:extLst>
              <a:ext uri="{FF2B5EF4-FFF2-40B4-BE49-F238E27FC236}">
                <a16:creationId xmlns:a16="http://schemas.microsoft.com/office/drawing/2014/main" id="{7CF340CC-C8AD-B397-0D6E-38F5BC1AFFD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558035" y="641968"/>
            <a:ext cx="71969" cy="2744135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Espaço Reservado para Conteúdo 13">
            <a:extLst>
              <a:ext uri="{FF2B5EF4-FFF2-40B4-BE49-F238E27FC236}">
                <a16:creationId xmlns:a16="http://schemas.microsoft.com/office/drawing/2014/main" id="{D1A23A62-3B35-7923-FD48-CB1CAFE20680}"/>
              </a:ext>
            </a:extLst>
          </p:cNvPr>
          <p:cNvSpPr txBox="1">
            <a:spLocks/>
          </p:cNvSpPr>
          <p:nvPr/>
        </p:nvSpPr>
        <p:spPr bwMode="auto">
          <a:xfrm>
            <a:off x="341890" y="9478156"/>
            <a:ext cx="24747265" cy="178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6" rIns="91413" bIns="45706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pt-BR" altLang="pt-BR" sz="4000" b="1" dirty="0">
                <a:latin typeface="Arial" panose="020B0604020202020204" pitchFamily="34" charset="0"/>
              </a:rPr>
              <a:t>Objetivo</a:t>
            </a:r>
          </a:p>
          <a:p>
            <a:pPr indent="541338" algn="just"/>
            <a:r>
              <a:rPr lang="pt-PT" altLang="pt-BR" sz="2800" dirty="0">
                <a:latin typeface="Arial" panose="020B0604020202020204" pitchFamily="34" charset="0"/>
              </a:rPr>
              <a:t>A presente pesquisa se propõe a investigar esta produção científica em termos quantitativos, observando a correlação existente entre a produção de pesquisa e a eficácia das políticas de gerenciamento de resíduos.</a:t>
            </a:r>
            <a:endParaRPr lang="pt-BR" altLang="pt-BR" sz="2800" dirty="0">
              <a:latin typeface="Arial" panose="020B0604020202020204" pitchFamily="34" charset="0"/>
            </a:endParaRPr>
          </a:p>
          <a:p>
            <a:pPr algn="just"/>
            <a:endParaRPr lang="pt-BR" altLang="pt-BR" sz="1600" dirty="0">
              <a:latin typeface="Arial" panose="020B0604020202020204" pitchFamily="34" charset="0"/>
            </a:endParaRPr>
          </a:p>
        </p:txBody>
      </p:sp>
      <p:pic>
        <p:nvPicPr>
          <p:cNvPr id="36" name="Imagem 35" descr="Gráfico, Gráfico de barras&#10;&#10;Descrição gerada automaticamente">
            <a:extLst>
              <a:ext uri="{FF2B5EF4-FFF2-40B4-BE49-F238E27FC236}">
                <a16:creationId xmlns:a16="http://schemas.microsoft.com/office/drawing/2014/main" id="{9EE0D60E-B8EB-5E3B-B3C4-D77A91A90ABE}"/>
              </a:ext>
            </a:extLst>
          </p:cNvPr>
          <p:cNvPicPr/>
          <p:nvPr/>
        </p:nvPicPr>
        <p:blipFill rotWithShape="1">
          <a:blip r:embed="rId4"/>
          <a:srcRect t="14223" r="1394" b="3880"/>
          <a:stretch/>
        </p:blipFill>
        <p:spPr bwMode="auto">
          <a:xfrm>
            <a:off x="1480520" y="17175155"/>
            <a:ext cx="21147404" cy="57106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Subtitle 2">
            <a:extLst>
              <a:ext uri="{FF2B5EF4-FFF2-40B4-BE49-F238E27FC236}">
                <a16:creationId xmlns:a16="http://schemas.microsoft.com/office/drawing/2014/main" id="{039B1EF5-5136-443F-93EB-D9643A57F30C}"/>
              </a:ext>
            </a:extLst>
          </p:cNvPr>
          <p:cNvSpPr txBox="1">
            <a:spLocks/>
          </p:cNvSpPr>
          <p:nvPr/>
        </p:nvSpPr>
        <p:spPr bwMode="auto">
          <a:xfrm>
            <a:off x="191593" y="23743810"/>
            <a:ext cx="24951636" cy="5059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  <a:ea typeface="Geneva" pitchFamily="124" charset="-128"/>
              </a:defRPr>
            </a:lvl9pPr>
          </a:lstStyle>
          <a:p>
            <a:pPr indent="444500" algn="just" eaLnBrk="1" hangingPunct="1">
              <a:spcBef>
                <a:spcPct val="20000"/>
              </a:spcBef>
            </a:pPr>
            <a:r>
              <a:rPr lang="pt-PT" altLang="pt-BR" sz="2800" dirty="0">
                <a:latin typeface="Arial" panose="020B0604020202020204" pitchFamily="34" charset="0"/>
              </a:rPr>
              <a:t>Devido a diferença da capacidade de compra das moedas de cada país, para comparar o impacto do custo do consumo de energia entre os diversos países foi necessário converter o custo de 100 kWh em um indicador econômico comum. Para tanto se optou pela utilização do índice Big Mac devido ao fato de que o mesmo serve como um indicativo de paridade do poder de compra. A utilização do indicador Big Mac como um denominador comum em relação a comparação dos valores econômicos de cada país, possibilita a compreensão da diferença dos valores pagos para cada kwh utilizados em diversos países. O Gráfico 2 traz a quantidade de Big Mac que podem ser adquiridos com o mesmo valor gasto com o uso de 100 kWh em determinados países:</a:t>
            </a:r>
            <a:endParaRPr lang="pt-BR" altLang="pt-BR" sz="2800" dirty="0">
              <a:latin typeface="Arial" panose="020B0604020202020204" pitchFamily="34" charset="0"/>
            </a:endParaRPr>
          </a:p>
          <a:p>
            <a:pPr indent="450215" algn="just">
              <a:spcAft>
                <a:spcPts val="300"/>
              </a:spcAft>
              <a:defRPr/>
            </a:pPr>
            <a:r>
              <a:rPr lang="pt-PT" sz="2800" dirty="0">
                <a:latin typeface="Arial" panose="020B0604020202020204" pitchFamily="34" charset="0"/>
                <a:ea typeface="Times New Roman" panose="02020603050405020304" pitchFamily="18" charset="0"/>
              </a:rPr>
              <a:t>Pode-se observar que países com maior valor gasto no consumo em energia possuem uma quantidade significativa de artigos sobre as lâmpadas LED. Entretanto, constata-se que há exceções nesta correlação, como Japão e África do Sul.</a:t>
            </a:r>
            <a:endParaRPr lang="pt-BR" sz="2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44500" algn="just"/>
            <a:r>
              <a:rPr lang="pt-PT" sz="2800" dirty="0">
                <a:latin typeface="Arial" panose="020B0604020202020204" pitchFamily="34" charset="0"/>
                <a:ea typeface="Times New Roman" panose="02020603050405020304" pitchFamily="18" charset="0"/>
              </a:rPr>
              <a:t>O Japão possui uma política pública estruturada além de um alto índice de eficiência dessa política. Enquanto isso, a baixa produção de artigos relacionados a lâmpada LED na África do Sul pode estar relacionada à falta de execução de um plano de gerenciamento.</a:t>
            </a:r>
            <a:r>
              <a:rPr lang="pt-PT" altLang="en-US" sz="2800" dirty="0">
                <a:latin typeface="Arial" panose="020B0604020202020204" pitchFamily="34" charset="0"/>
              </a:rPr>
              <a:t> </a:t>
            </a:r>
          </a:p>
          <a:p>
            <a:pPr indent="444500" algn="just"/>
            <a:r>
              <a:rPr lang="pt-PT" altLang="en-US" sz="2800" dirty="0">
                <a:latin typeface="Arial" panose="020B0604020202020204" pitchFamily="34" charset="0"/>
              </a:rPr>
              <a:t>Outro fato interessante a observar se refere aos países da Oceania, como a Austrália e Nova Zelândia, os quais possuem centros de reciclagem para que os moradores possam levar os resíduos eletrônicos gerados em suas residências, incentivando assim a destinação correta e a consciência ambiental.</a:t>
            </a:r>
            <a:endParaRPr lang="pt-BR" altLang="en-US" sz="28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altLang="pt-BR" sz="2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pt-BR" altLang="pt-BR" sz="2800" dirty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spcBef>
                <a:spcPct val="20000"/>
              </a:spcBef>
              <a:buFont typeface="Arial" pitchFamily="34" charset="0"/>
              <a:buNone/>
            </a:pPr>
            <a:endParaRPr lang="en-US" altLang="pt-BR" sz="1867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Imagem 6">
            <a:extLst>
              <a:ext uri="{FF2B5EF4-FFF2-40B4-BE49-F238E27FC236}">
                <a16:creationId xmlns:a16="http://schemas.microsoft.com/office/drawing/2014/main" id="{D130E64C-1928-4DA2-F333-5CFB4E90D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t="10214" r="526" b="6715"/>
          <a:stretch>
            <a:fillRect/>
          </a:stretch>
        </p:blipFill>
        <p:spPr bwMode="auto">
          <a:xfrm>
            <a:off x="29563640" y="81181"/>
            <a:ext cx="20133072" cy="8544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42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1699</Words>
  <Application>Microsoft Office PowerPoint</Application>
  <PresentationFormat>Personalizar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AVALIAÇÃO CIENCIOMÉTRICA DA CORRELAÇÃO ENTRE LÂMPADAS DE LED E O VALOR DO CONSUMO ENERGÉTICO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POTENCIAL PEDOLÓGICO DO ESTADO DA PARAÍBA  PARA O CULTIVO DA MAMONA (Ricinus communis L.)</dc:title>
  <dc:creator>SILVIA MARIA NUNES GIRARDI</dc:creator>
  <cp:lastModifiedBy>Nicola Muro</cp:lastModifiedBy>
  <cp:revision>15</cp:revision>
  <dcterms:created xsi:type="dcterms:W3CDTF">2018-01-18T19:28:21Z</dcterms:created>
  <dcterms:modified xsi:type="dcterms:W3CDTF">2022-06-27T19:14:10Z</dcterms:modified>
</cp:coreProperties>
</file>