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 snapToObjects="1">
      <p:cViewPr varScale="1">
        <p:scale>
          <a:sx n="137" d="100"/>
          <a:sy n="137" d="100"/>
        </p:scale>
        <p:origin x="8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FFFCB07-B59A-F390-4887-83F2A6BE33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dirty="0"/>
              <a:t>Contra a conspurcação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33BE469-B6A0-0DC8-ED5F-EFE412614B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D852C-CB8E-AD41-9912-15F2D630AE53}" type="datetimeFigureOut">
              <a:rPr lang="pt-PT" smtClean="0"/>
              <a:t>17/06/22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0C7E5E3-48D6-EB0E-8C97-0BD2FA7C73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6D3E447-92B6-6CE1-75EF-B0432C84EA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809A-E605-094C-B61C-AA216D7C77C2}" type="slidenum">
              <a:rPr lang="pt-PT" smtClean="0"/>
              <a:t>‹nº›</a:t>
            </a:fld>
            <a:endParaRPr lang="pt-PT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F8CCEAD8-2D19-B347-7C30-11D62E620FF0}"/>
              </a:ext>
            </a:extLst>
          </p:cNvPr>
          <p:cNvSpPr txBox="1"/>
          <p:nvPr/>
        </p:nvSpPr>
        <p:spPr>
          <a:xfrm>
            <a:off x="489857" y="1175657"/>
            <a:ext cx="2808514" cy="155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82576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3707-EA72-2844-924B-6BBDA4822FF9}" type="datetimeFigureOut">
              <a:rPr lang="pt-PT" smtClean="0"/>
              <a:t>17/06/22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9C401-75B4-9D4F-A409-B87E00C1CA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76119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BD36-0E5D-254C-B27A-957E2163A468}" type="datetime1">
              <a:rPr lang="pt-PT" smtClean="0"/>
              <a:t>17/06/22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6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E90B-B76C-714B-91CF-5C07C4529BAA}" type="datetime1">
              <a:rPr lang="pt-PT" smtClean="0"/>
              <a:t>17/06/22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18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4CC3-10AF-F048-B7C1-65CEE896B96E}" type="datetime1">
              <a:rPr lang="pt-PT" smtClean="0"/>
              <a:t>17/06/22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659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E66-3929-6347-9FF3-8F38D7104F27}" type="datetime1">
              <a:rPr lang="pt-PT" smtClean="0"/>
              <a:t>17/06/22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83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9F35-162A-4D4E-A729-738DB22A47F6}" type="datetime1">
              <a:rPr lang="pt-PT" smtClean="0"/>
              <a:t>17/06/22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637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5D92-1D99-C14A-8289-819FB93F3A4A}" type="datetime1">
              <a:rPr lang="pt-PT" smtClean="0"/>
              <a:t>17/06/22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58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2820-095E-6047-AE87-6D81DE1E012B}" type="datetime1">
              <a:rPr lang="pt-PT" smtClean="0"/>
              <a:t>17/06/22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9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AD3-2A74-8E47-A0F1-2FF2E09DDFCF}" type="datetime1">
              <a:rPr lang="pt-PT" smtClean="0"/>
              <a:t>17/06/22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828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5907-0A17-9F41-9D9E-9C68C51AF3AC}" type="datetime1">
              <a:rPr lang="pt-PT" smtClean="0"/>
              <a:t>17/06/22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518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E7F3-4DA6-1C4F-B807-E05273598B5F}" type="datetime1">
              <a:rPr lang="pt-PT" smtClean="0"/>
              <a:t>17/06/22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349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4188-852E-3D4D-A2B8-7598D7055D7A}" type="datetime1">
              <a:rPr lang="pt-PT" smtClean="0"/>
              <a:t>17/06/22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252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EB28-680C-8F4B-8B3D-3A29907E9870}" type="datetime1">
              <a:rPr lang="pt-PT" smtClean="0"/>
              <a:t>17/06/22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Contra a conspurcação: as primeiras estações de tratamento de águas residuais industriais no Rio Ave (1950-1974) | José Rafael Soares | FCT: SFRH/BD/146142/2019 | CICS.NOVA.UMinho | id8543@alunos.uminho.pt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D317-E2D3-BF41-A7A6-2FFFDFF6B3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4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253AB3BB-AFAB-5A4A-DC5A-1D61DEE3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99" y="50848"/>
            <a:ext cx="3868340" cy="3077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PT" sz="1200" dirty="0" err="1"/>
              <a:t>Objectivos</a:t>
            </a:r>
            <a:endParaRPr lang="pt-PT" sz="1400" dirty="0"/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5F1D1203-B98D-4651-6AC2-3B531FCBF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873" y="358550"/>
            <a:ext cx="3868340" cy="1117294"/>
          </a:xfrm>
        </p:spPr>
        <p:txBody>
          <a:bodyPr>
            <a:normAutofit fontScale="92500"/>
          </a:bodyPr>
          <a:lstStyle/>
          <a:p>
            <a:pPr algn="just"/>
            <a:r>
              <a:rPr lang="pt-PT" sz="1200" dirty="0"/>
              <a:t>Proceder ao levantamento das fontes históricas relacionadas com a bacia hidrográfica do Rio Ave, nas quais surjam indicadores relacionados com os efeitos da poluição;</a:t>
            </a:r>
          </a:p>
          <a:p>
            <a:pPr algn="just"/>
            <a:r>
              <a:rPr lang="pt-PT" sz="1200" dirty="0"/>
              <a:t>Compreender o desenvolvimento de problemáticas ambientais relacionadas com as dinâmicas industriais específicas do território da Bacia do Ave.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D063E309-B84A-3D7C-1C1C-2FB25CED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873" y="3064716"/>
            <a:ext cx="3887391" cy="3077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PT" sz="1200" dirty="0"/>
              <a:t>Resultados</a:t>
            </a:r>
            <a:endParaRPr lang="pt-PT" sz="1400" dirty="0"/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B4375B89-46C6-1E14-B251-156686E85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399" y="3395371"/>
            <a:ext cx="3887391" cy="1687318"/>
          </a:xfrm>
        </p:spPr>
        <p:txBody>
          <a:bodyPr>
            <a:normAutofit fontScale="92500"/>
          </a:bodyPr>
          <a:lstStyle/>
          <a:p>
            <a:pPr algn="just"/>
            <a:r>
              <a:rPr lang="pt-PT" sz="1200" dirty="0"/>
              <a:t>O elevado número de casos de poluição denota dificuldade no investimento de tecnologia sanitária;</a:t>
            </a:r>
          </a:p>
          <a:p>
            <a:pPr algn="just"/>
            <a:r>
              <a:rPr lang="pt-PT" sz="1200" dirty="0"/>
              <a:t>Previamente à construção das estações de tratamento, as técnicas mais utilizadas eram as de diluição e filtração;</a:t>
            </a:r>
          </a:p>
          <a:p>
            <a:pPr algn="just"/>
            <a:r>
              <a:rPr lang="pt-PT" sz="1200" dirty="0"/>
              <a:t>A fiscalização dos recursos hídricos, teorizada já desde 1892, foi considerada ineficiente por vários agentes;</a:t>
            </a:r>
          </a:p>
          <a:p>
            <a:pPr algn="just"/>
            <a:r>
              <a:rPr lang="pt-PT" sz="1200" dirty="0"/>
              <a:t>Em 1974, a qualidade da água já era tida como imprópria para múltiplos usos, em diversos pontos da região hidrográfica.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1EFA74A-77A2-47B7-DA85-7B997DD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204699"/>
            <a:ext cx="4520234" cy="596280"/>
          </a:xfrm>
        </p:spPr>
        <p:txBody>
          <a:bodyPr/>
          <a:lstStyle/>
          <a:p>
            <a:r>
              <a:rPr lang="pt-PT" sz="1200" dirty="0"/>
              <a:t>Contra a conspurcação: as primeiras estações de tratamento de águas residuais industriais no Rio Ave (1950-1974) | José Rafael Soares | FCT: SFRH/BD/146142/2019 | </a:t>
            </a:r>
            <a:r>
              <a:rPr lang="pt-PT" sz="1200" dirty="0" err="1"/>
              <a:t>CICS.NOVA.UMinho</a:t>
            </a:r>
            <a:r>
              <a:rPr lang="pt-PT" sz="1200" dirty="0"/>
              <a:t> | id8543@alunos.uminho.pt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2E451C-A59C-9634-554F-0A9C48A9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23" y="3870453"/>
            <a:ext cx="3086100" cy="6225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B2E77A-A05B-6EF0-40FD-27D3D411F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7" t="-2284" r="14139" b="2285"/>
          <a:stretch/>
        </p:blipFill>
        <p:spPr>
          <a:xfrm>
            <a:off x="7623041" y="3922985"/>
            <a:ext cx="1212912" cy="5103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7E2320E-CA17-5256-5EA9-EBCADC6E3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498" y="4486409"/>
            <a:ext cx="2066455" cy="5962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76391D-4414-53C5-3D73-BB1AD7C97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898" y="4527336"/>
            <a:ext cx="1689489" cy="492807"/>
          </a:xfrm>
          <a:prstGeom prst="rect">
            <a:avLst/>
          </a:prstGeom>
        </p:spPr>
      </p:pic>
      <p:sp>
        <p:nvSpPr>
          <p:cNvPr id="15" name="Marcador de Posição do Texto 9">
            <a:extLst>
              <a:ext uri="{FF2B5EF4-FFF2-40B4-BE49-F238E27FC236}">
                <a16:creationId xmlns:a16="http://schemas.microsoft.com/office/drawing/2014/main" id="{F1844E3A-910F-890C-A83C-76D61167AFB2}"/>
              </a:ext>
            </a:extLst>
          </p:cNvPr>
          <p:cNvSpPr txBox="1">
            <a:spLocks/>
          </p:cNvSpPr>
          <p:nvPr/>
        </p:nvSpPr>
        <p:spPr>
          <a:xfrm>
            <a:off x="393399" y="1474610"/>
            <a:ext cx="3868340" cy="329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/>
              <a:t>Metodologia</a:t>
            </a:r>
          </a:p>
        </p:txBody>
      </p:sp>
      <p:sp>
        <p:nvSpPr>
          <p:cNvPr id="17" name="Marcador de Posição de Conteúdo 10">
            <a:extLst>
              <a:ext uri="{FF2B5EF4-FFF2-40B4-BE49-F238E27FC236}">
                <a16:creationId xmlns:a16="http://schemas.microsoft.com/office/drawing/2014/main" id="{70ECA4FA-92C8-4091-BD10-2ECFD38F355A}"/>
              </a:ext>
            </a:extLst>
          </p:cNvPr>
          <p:cNvSpPr txBox="1">
            <a:spLocks/>
          </p:cNvSpPr>
          <p:nvPr/>
        </p:nvSpPr>
        <p:spPr>
          <a:xfrm>
            <a:off x="374348" y="1803452"/>
            <a:ext cx="3868340" cy="12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100" dirty="0"/>
              <a:t>Análise qualitativa do Arquivo Histórico da Administração Região Hidrográfica do Norte — Agência Portuguesa do Ambiente, relativo à bacia do Ave;</a:t>
            </a:r>
          </a:p>
          <a:p>
            <a:pPr algn="just"/>
            <a:r>
              <a:rPr lang="pt-PT" sz="1100" dirty="0"/>
              <a:t>Cruzamento de fontes arquivísticas, a saber: arquivos municipais, bibliotecas públicas dos municípios banhados pelos afluentes do rio Ave, e instituições relacionadas com a qualidade da água;</a:t>
            </a:r>
          </a:p>
        </p:txBody>
      </p:sp>
      <p:sp>
        <p:nvSpPr>
          <p:cNvPr id="19" name="Marcador de Posição do Texto 11">
            <a:extLst>
              <a:ext uri="{FF2B5EF4-FFF2-40B4-BE49-F238E27FC236}">
                <a16:creationId xmlns:a16="http://schemas.microsoft.com/office/drawing/2014/main" id="{753B2551-931C-06BC-32C7-07C3396B1004}"/>
              </a:ext>
            </a:extLst>
          </p:cNvPr>
          <p:cNvSpPr txBox="1">
            <a:spLocks/>
          </p:cNvSpPr>
          <p:nvPr/>
        </p:nvSpPr>
        <p:spPr>
          <a:xfrm>
            <a:off x="4700288" y="3598117"/>
            <a:ext cx="3887391" cy="307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/>
              <a:t>Com os apoios</a:t>
            </a:r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C240CE81-B682-FFC0-C756-4D7CACA64F7E}"/>
              </a:ext>
            </a:extLst>
          </p:cNvPr>
          <p:cNvCxnSpPr>
            <a:cxnSpLocks/>
          </p:cNvCxnSpPr>
          <p:nvPr/>
        </p:nvCxnSpPr>
        <p:spPr>
          <a:xfrm>
            <a:off x="4700288" y="3598117"/>
            <a:ext cx="407915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39FDEEE0-20ED-F96C-4BD3-63FE722C1EFA}"/>
              </a:ext>
            </a:extLst>
          </p:cNvPr>
          <p:cNvCxnSpPr>
            <a:cxnSpLocks/>
          </p:cNvCxnSpPr>
          <p:nvPr/>
        </p:nvCxnSpPr>
        <p:spPr>
          <a:xfrm flipV="1">
            <a:off x="4682905" y="3598117"/>
            <a:ext cx="0" cy="1494197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Tabela 9">
            <a:extLst>
              <a:ext uri="{FF2B5EF4-FFF2-40B4-BE49-F238E27FC236}">
                <a16:creationId xmlns:a16="http://schemas.microsoft.com/office/drawing/2014/main" id="{A759F331-6809-4531-EAD7-78BDF900D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460126"/>
              </p:ext>
            </p:extLst>
          </p:nvPr>
        </p:nvGraphicFramePr>
        <p:xfrm>
          <a:off x="4901314" y="920127"/>
          <a:ext cx="4144818" cy="260647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23126">
                  <a:extLst>
                    <a:ext uri="{9D8B030D-6E8A-4147-A177-3AD203B41FA5}">
                      <a16:colId xmlns:a16="http://schemas.microsoft.com/office/drawing/2014/main" val="2661669216"/>
                    </a:ext>
                  </a:extLst>
                </a:gridCol>
                <a:gridCol w="2321692">
                  <a:extLst>
                    <a:ext uri="{9D8B030D-6E8A-4147-A177-3AD203B41FA5}">
                      <a16:colId xmlns:a16="http://schemas.microsoft.com/office/drawing/2014/main" val="4211112068"/>
                    </a:ext>
                  </a:extLst>
                </a:gridCol>
              </a:tblGrid>
              <a:tr h="244789"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Nº de transgressões por poluição</a:t>
                      </a:r>
                    </a:p>
                  </a:txBody>
                  <a:tcPr marL="76249" marR="76249" marT="38124" marB="38124"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13793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1892-1909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184193966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1910-1919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3239270066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1920-1929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1011048893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1930-1939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22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1695633111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1940-1949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13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325783116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1950-1959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169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361083038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1960-1969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252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3848411314"/>
                  </a:ext>
                </a:extLst>
              </a:tr>
              <a:tr h="244789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1970-1974</a:t>
                      </a:r>
                    </a:p>
                  </a:txBody>
                  <a:tcPr marL="76249" marR="76249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/>
                        <a:t>74</a:t>
                      </a:r>
                    </a:p>
                  </a:txBody>
                  <a:tcPr marL="76249" marR="76249" marT="38124" marB="38124" anchor="ctr"/>
                </a:tc>
                <a:extLst>
                  <a:ext uri="{0D108BD9-81ED-4DB2-BD59-A6C34878D82A}">
                    <a16:rowId xmlns:a16="http://schemas.microsoft.com/office/drawing/2014/main" val="80254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08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246</Words>
  <Application>Microsoft Macintosh PowerPoint</Application>
  <PresentationFormat>Apresentação no Ecrã (16:9)</PresentationFormat>
  <Paragraphs>30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Rafael da Silva Pereira Carmo Soares</dc:creator>
  <cp:lastModifiedBy>José Rafael da Silva Pereira Carmo Soares</cp:lastModifiedBy>
  <cp:revision>6</cp:revision>
  <dcterms:created xsi:type="dcterms:W3CDTF">2022-05-31T18:23:57Z</dcterms:created>
  <dcterms:modified xsi:type="dcterms:W3CDTF">2022-06-17T18:01:48Z</dcterms:modified>
</cp:coreProperties>
</file>