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4630400" cy="82296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mfortaa Bold" panose="020B0604020202020204" charset="0"/>
      <p:regular r:id="rId8"/>
    </p:embeddedFont>
    <p:embeddedFont>
      <p:font typeface="Kelvinch Bold" panose="020B0604020202020204" charset="0"/>
      <p:regular r:id="rId9"/>
    </p:embeddedFont>
    <p:embeddedFont>
      <p:font typeface="Kelvinch Italics" panose="020B0604020202020204" charset="0"/>
      <p:regular r:id="rId10"/>
    </p:embeddedFon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Noto Sans" panose="020B0502040504020204" pitchFamily="34" charset="0"/>
      <p:regular r:id="rId15"/>
    </p:embeddedFont>
    <p:embeddedFont>
      <p:font typeface="Noto Sans Italics" panose="020B0604020202020204" charset="0"/>
      <p:regular r:id="rId16"/>
    </p:embeddedFont>
  </p:embeddedFontLst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1061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DD2C5-CD85-459B-8DA3-17FC227A8FB7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68A5E-F5B0-4DF1-9AFD-FA1626A86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0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68A5E-F5B0-4DF1-9AFD-FA1626A862C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50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>
            <a:extLst>
              <a:ext uri="{FF2B5EF4-FFF2-40B4-BE49-F238E27FC236}">
                <a16:creationId xmlns:a16="http://schemas.microsoft.com/office/drawing/2014/main" id="{5F7D88A3-A71E-5CFA-7B09-67DC613A7D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0" t="8951" r="7611" b="3583"/>
          <a:stretch/>
        </p:blipFill>
        <p:spPr>
          <a:xfrm>
            <a:off x="47938" y="5256630"/>
            <a:ext cx="5438461" cy="2949536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0" y="-153347"/>
            <a:ext cx="14630400" cy="250939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0" y="2346523"/>
            <a:ext cx="14630400" cy="0"/>
          </a:xfrm>
          <a:prstGeom prst="line">
            <a:avLst/>
          </a:prstGeom>
          <a:ln w="9525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497006" y="2356050"/>
            <a:ext cx="4581637" cy="264030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 rot="5400000">
            <a:off x="2484792" y="5353972"/>
            <a:ext cx="6014899" cy="0"/>
          </a:xfrm>
          <a:prstGeom prst="line">
            <a:avLst/>
          </a:prstGeom>
          <a:ln w="9525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400000">
            <a:off x="7075604" y="5343609"/>
            <a:ext cx="5994171" cy="0"/>
          </a:xfrm>
          <a:prstGeom prst="line">
            <a:avLst/>
          </a:prstGeom>
          <a:ln w="9525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0" y="8206167"/>
            <a:ext cx="14630400" cy="0"/>
          </a:xfrm>
          <a:prstGeom prst="line">
            <a:avLst/>
          </a:prstGeom>
          <a:ln w="9525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822960" y="161314"/>
            <a:ext cx="13348001" cy="0"/>
          </a:xfrm>
          <a:prstGeom prst="line">
            <a:avLst/>
          </a:prstGeom>
          <a:ln w="9525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70259" y="2618372"/>
            <a:ext cx="1295841" cy="0"/>
          </a:xfrm>
          <a:prstGeom prst="line">
            <a:avLst/>
          </a:prstGeom>
          <a:ln w="9525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822960" y="1119296"/>
            <a:ext cx="13348001" cy="0"/>
          </a:xfrm>
          <a:prstGeom prst="line">
            <a:avLst/>
          </a:prstGeom>
          <a:ln w="9525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822961" y="1402250"/>
            <a:ext cx="13348001" cy="0"/>
          </a:xfrm>
          <a:prstGeom prst="line">
            <a:avLst/>
          </a:prstGeom>
          <a:ln w="9525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822961" y="2023916"/>
            <a:ext cx="13348001" cy="0"/>
          </a:xfrm>
          <a:prstGeom prst="line">
            <a:avLst/>
          </a:prstGeom>
          <a:ln w="9525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6673961" y="1217465"/>
            <a:ext cx="1292003" cy="16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1200" spc="48">
                <a:solidFill>
                  <a:srgbClr val="3D3934"/>
                </a:solidFill>
                <a:latin typeface="Kelvinch Bold"/>
              </a:rPr>
              <a:t>AUTORES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57228" y="2400981"/>
            <a:ext cx="5239655" cy="2882640"/>
            <a:chOff x="-17375" y="28575"/>
            <a:chExt cx="6986208" cy="3843519"/>
          </a:xfrm>
        </p:grpSpPr>
        <p:sp>
          <p:nvSpPr>
            <p:cNvPr id="16" name="TextBox 16"/>
            <p:cNvSpPr txBox="1"/>
            <p:nvPr/>
          </p:nvSpPr>
          <p:spPr>
            <a:xfrm>
              <a:off x="0" y="28575"/>
              <a:ext cx="6968833" cy="259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70"/>
                </a:lnSpc>
                <a:spcBef>
                  <a:spcPct val="0"/>
                </a:spcBef>
              </a:pPr>
              <a:r>
                <a:rPr lang="pt-BR" sz="1400" spc="56" dirty="0">
                  <a:solidFill>
                    <a:srgbClr val="3D3934"/>
                  </a:solidFill>
                  <a:latin typeface="Kelvinch Italics"/>
                </a:rPr>
                <a:t>01. OBJETIVOS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17375" y="404479"/>
              <a:ext cx="6968833" cy="3467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pt-BR" sz="1300" spc="12" dirty="0">
                  <a:solidFill>
                    <a:srgbClr val="3D3934"/>
                  </a:solidFill>
                  <a:latin typeface="Noto Sans"/>
                </a:rPr>
                <a:t>O município de Maringá, situado no noroeste do Estado do Paraná, é ricamente drenado por córregos que passam pelo perímetro urbano da cidade, cujos afluentes desembocam em duas grandes bacias hidrográficas do Paraná (Pirapó e Ivaí). Um dos afluentes do Rio Pirapó (que abastece o município), é o Ribeirão Maringá, que recebe águas do Córrego Mandacaru, o qual sofre degradações ambientais perenes em seu fundo de vale e em seu entorno, ocorridas em função do avanço desregulado da urbanização. Assim esse trabalho objetivou levantar a degradação ambiental no fundo do vale do Córrego Mandacarú em Maringá, analisando os aspectos de ocupações irregulares, saneamento, e degradação física do solo e da vegetação, de forma a propor medidas para a recuperação da área.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97753" y="192196"/>
            <a:ext cx="12809687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3D3934"/>
                </a:solidFill>
                <a:latin typeface="Comfortaa Bold"/>
              </a:rPr>
              <a:t> </a:t>
            </a:r>
            <a:r>
              <a:rPr lang="en-US" sz="2499" dirty="0" err="1">
                <a:solidFill>
                  <a:srgbClr val="3D3934"/>
                </a:solidFill>
                <a:latin typeface="Comfortaa Bold"/>
              </a:rPr>
              <a:t>Proposta</a:t>
            </a:r>
            <a:r>
              <a:rPr lang="en-US" sz="2499" dirty="0">
                <a:solidFill>
                  <a:srgbClr val="3D3934"/>
                </a:solidFill>
                <a:latin typeface="Comfortaa Bold"/>
              </a:rPr>
              <a:t> de </a:t>
            </a:r>
            <a:r>
              <a:rPr lang="en-US" sz="2499" dirty="0" err="1">
                <a:solidFill>
                  <a:srgbClr val="3D3934"/>
                </a:solidFill>
                <a:latin typeface="Comfortaa Bold"/>
              </a:rPr>
              <a:t>recuperação</a:t>
            </a:r>
            <a:r>
              <a:rPr lang="en-US" sz="2499" dirty="0">
                <a:solidFill>
                  <a:srgbClr val="3D3934"/>
                </a:solidFill>
                <a:latin typeface="Comfortaa Bold"/>
              </a:rPr>
              <a:t> de </a:t>
            </a:r>
            <a:r>
              <a:rPr lang="en-US" sz="2499" dirty="0" err="1">
                <a:solidFill>
                  <a:srgbClr val="3D3934"/>
                </a:solidFill>
                <a:latin typeface="Comfortaa Bold"/>
              </a:rPr>
              <a:t>áreas</a:t>
            </a:r>
            <a:r>
              <a:rPr lang="en-US" sz="2499" dirty="0">
                <a:solidFill>
                  <a:srgbClr val="3D3934"/>
                </a:solidFill>
                <a:latin typeface="Comfortaa Bold"/>
              </a:rPr>
              <a:t> </a:t>
            </a:r>
            <a:r>
              <a:rPr lang="en-US" sz="2499" dirty="0" err="1">
                <a:solidFill>
                  <a:srgbClr val="3D3934"/>
                </a:solidFill>
                <a:latin typeface="Comfortaa Bold"/>
              </a:rPr>
              <a:t>degradadas</a:t>
            </a:r>
            <a:r>
              <a:rPr lang="en-US" sz="2499" dirty="0">
                <a:solidFill>
                  <a:srgbClr val="3D3934"/>
                </a:solidFill>
                <a:latin typeface="Comfortaa Bold"/>
              </a:rPr>
              <a:t> </a:t>
            </a:r>
            <a:r>
              <a:rPr lang="en-US" sz="2499" dirty="0" err="1">
                <a:solidFill>
                  <a:srgbClr val="3D3934"/>
                </a:solidFill>
                <a:latin typeface="Comfortaa Bold"/>
              </a:rPr>
              <a:t>nos</a:t>
            </a:r>
            <a:r>
              <a:rPr lang="en-US" sz="2499" dirty="0">
                <a:solidFill>
                  <a:srgbClr val="3D3934"/>
                </a:solidFill>
                <a:latin typeface="Comfortaa Bold"/>
              </a:rPr>
              <a:t> </a:t>
            </a:r>
            <a:r>
              <a:rPr lang="en-US" sz="2499" dirty="0" err="1">
                <a:solidFill>
                  <a:srgbClr val="3D3934"/>
                </a:solidFill>
                <a:latin typeface="Comfortaa Bold"/>
              </a:rPr>
              <a:t>fundos</a:t>
            </a:r>
            <a:r>
              <a:rPr lang="en-US" sz="2499" dirty="0">
                <a:solidFill>
                  <a:srgbClr val="3D3934"/>
                </a:solidFill>
                <a:latin typeface="Comfortaa Bold"/>
              </a:rPr>
              <a:t> de vale do </a:t>
            </a:r>
            <a:r>
              <a:rPr lang="en-US" sz="2499" dirty="0" err="1">
                <a:solidFill>
                  <a:srgbClr val="3D3934"/>
                </a:solidFill>
                <a:latin typeface="Comfortaa Bold"/>
              </a:rPr>
              <a:t>Córrego</a:t>
            </a:r>
            <a:r>
              <a:rPr lang="en-US" sz="2499" dirty="0">
                <a:solidFill>
                  <a:srgbClr val="3D3934"/>
                </a:solidFill>
                <a:latin typeface="Comfortaa Bold"/>
              </a:rPr>
              <a:t> </a:t>
            </a:r>
            <a:r>
              <a:rPr lang="en-US" sz="2499" dirty="0" err="1">
                <a:solidFill>
                  <a:srgbClr val="3D3934"/>
                </a:solidFill>
                <a:latin typeface="Comfortaa Bold"/>
              </a:rPr>
              <a:t>Mandacaru</a:t>
            </a:r>
            <a:r>
              <a:rPr lang="en-US" sz="2499" dirty="0">
                <a:solidFill>
                  <a:srgbClr val="3D3934"/>
                </a:solidFill>
                <a:latin typeface="Comfortaa Bold"/>
              </a:rPr>
              <a:t> </a:t>
            </a:r>
            <a:r>
              <a:rPr lang="en-US" sz="2499" dirty="0" err="1">
                <a:solidFill>
                  <a:srgbClr val="3D3934"/>
                </a:solidFill>
                <a:latin typeface="Comfortaa Bold"/>
              </a:rPr>
              <a:t>em</a:t>
            </a:r>
            <a:r>
              <a:rPr lang="en-US" sz="2499" dirty="0">
                <a:solidFill>
                  <a:srgbClr val="3D3934"/>
                </a:solidFill>
                <a:latin typeface="Comfortaa Bold"/>
              </a:rPr>
              <a:t> </a:t>
            </a:r>
            <a:r>
              <a:rPr lang="en-US" sz="2499" dirty="0" err="1">
                <a:solidFill>
                  <a:srgbClr val="3D3934"/>
                </a:solidFill>
                <a:latin typeface="Comfortaa Bold"/>
              </a:rPr>
              <a:t>Maringá</a:t>
            </a:r>
            <a:r>
              <a:rPr lang="en-US" sz="2499" dirty="0">
                <a:solidFill>
                  <a:srgbClr val="3D3934"/>
                </a:solidFill>
                <a:latin typeface="Comfortaa Bold"/>
              </a:rPr>
              <a:t>-PR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822960" y="1504989"/>
            <a:ext cx="2653047" cy="390333"/>
            <a:chOff x="0" y="-47625"/>
            <a:chExt cx="3537396" cy="520444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47625"/>
              <a:ext cx="3537396" cy="296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0"/>
                </a:lnSpc>
                <a:spcBef>
                  <a:spcPct val="0"/>
                </a:spcBef>
              </a:pPr>
              <a:r>
                <a:rPr lang="en-US" sz="1200" spc="12">
                  <a:solidFill>
                    <a:srgbClr val="3D3934"/>
                  </a:solidFill>
                  <a:latin typeface="Noto Sans Italics"/>
                </a:rPr>
                <a:t>Lucas Vinicius Dias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223520"/>
              <a:ext cx="3537396" cy="249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9"/>
                </a:lnSpc>
                <a:spcBef>
                  <a:spcPct val="0"/>
                </a:spcBef>
              </a:pPr>
              <a:r>
                <a:rPr lang="en-US" sz="999" spc="9">
                  <a:solidFill>
                    <a:srgbClr val="3D3934"/>
                  </a:solidFill>
                  <a:latin typeface="Noto Sans Italics"/>
                </a:rPr>
                <a:t>Universidade Estadual de Maringá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564869" y="1504991"/>
            <a:ext cx="2653047" cy="390333"/>
            <a:chOff x="0" y="-47625"/>
            <a:chExt cx="3537396" cy="520444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47625"/>
              <a:ext cx="3537396" cy="296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0"/>
                </a:lnSpc>
                <a:spcBef>
                  <a:spcPct val="0"/>
                </a:spcBef>
              </a:pPr>
              <a:r>
                <a:rPr lang="en-US" sz="1200" spc="12">
                  <a:solidFill>
                    <a:srgbClr val="3D3934"/>
                  </a:solidFill>
                  <a:latin typeface="Noto Sans Italics"/>
                </a:rPr>
                <a:t>Ana Claudia dos Santos Belem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223520"/>
              <a:ext cx="3537396" cy="249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9"/>
                </a:lnSpc>
                <a:spcBef>
                  <a:spcPct val="0"/>
                </a:spcBef>
              </a:pPr>
              <a:r>
                <a:rPr lang="en-US" sz="999" spc="9">
                  <a:solidFill>
                    <a:srgbClr val="3D3934"/>
                  </a:solidFill>
                  <a:latin typeface="Noto Sans Italics"/>
                </a:rPr>
                <a:t>Universidade Estadual de Maringá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268809" y="1518933"/>
            <a:ext cx="2653047" cy="390333"/>
            <a:chOff x="0" y="-47625"/>
            <a:chExt cx="3537396" cy="520444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47625"/>
              <a:ext cx="3537396" cy="296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0"/>
                </a:lnSpc>
                <a:spcBef>
                  <a:spcPct val="0"/>
                </a:spcBef>
              </a:pPr>
              <a:r>
                <a:rPr lang="en-US" sz="1200" spc="12">
                  <a:solidFill>
                    <a:srgbClr val="3D3934"/>
                  </a:solidFill>
                  <a:latin typeface="Noto Sans Italics"/>
                </a:rPr>
                <a:t>Gabrieli Aparecida Vicentini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223520"/>
              <a:ext cx="3537396" cy="249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9"/>
                </a:lnSpc>
                <a:spcBef>
                  <a:spcPct val="0"/>
                </a:spcBef>
              </a:pPr>
              <a:r>
                <a:rPr lang="en-US" sz="999" spc="9">
                  <a:solidFill>
                    <a:srgbClr val="3D3934"/>
                  </a:solidFill>
                  <a:latin typeface="Noto Sans Italics"/>
                </a:rPr>
                <a:t>Universidade Estadual de Maringá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864869" y="1518933"/>
            <a:ext cx="2653047" cy="390333"/>
            <a:chOff x="0" y="-47625"/>
            <a:chExt cx="3537396" cy="520444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47625"/>
              <a:ext cx="3537396" cy="296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0"/>
                </a:lnSpc>
                <a:spcBef>
                  <a:spcPct val="0"/>
                </a:spcBef>
              </a:pPr>
              <a:r>
                <a:rPr lang="en-US" sz="1200" spc="12">
                  <a:solidFill>
                    <a:srgbClr val="3D3934"/>
                  </a:solidFill>
                  <a:latin typeface="Noto Sans Italics"/>
                </a:rPr>
                <a:t>Paulo Fernando Soares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223520"/>
              <a:ext cx="3537396" cy="249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9"/>
                </a:lnSpc>
                <a:spcBef>
                  <a:spcPct val="0"/>
                </a:spcBef>
              </a:pPr>
              <a:r>
                <a:rPr lang="en-US" sz="999" spc="9">
                  <a:solidFill>
                    <a:srgbClr val="3D3934"/>
                  </a:solidFill>
                  <a:latin typeface="Noto Sans Italics"/>
                </a:rPr>
                <a:t>Universidade Estadual de Maringá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517916" y="1518933"/>
            <a:ext cx="2653047" cy="390333"/>
            <a:chOff x="0" y="-47625"/>
            <a:chExt cx="3537396" cy="520444"/>
          </a:xfrm>
        </p:grpSpPr>
        <p:sp>
          <p:nvSpPr>
            <p:cNvPr id="32" name="TextBox 32"/>
            <p:cNvSpPr txBox="1"/>
            <p:nvPr/>
          </p:nvSpPr>
          <p:spPr>
            <a:xfrm>
              <a:off x="0" y="-47625"/>
              <a:ext cx="3537396" cy="296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0"/>
                </a:lnSpc>
                <a:spcBef>
                  <a:spcPct val="0"/>
                </a:spcBef>
              </a:pPr>
              <a:r>
                <a:rPr lang="en-US" sz="1200" spc="12">
                  <a:solidFill>
                    <a:srgbClr val="3D3934"/>
                  </a:solidFill>
                  <a:latin typeface="Noto Sans Italics"/>
                </a:rPr>
                <a:t>Jesner Sereni Ildefonso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223520"/>
              <a:ext cx="3537396" cy="249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9"/>
                </a:lnSpc>
                <a:spcBef>
                  <a:spcPct val="0"/>
                </a:spcBef>
              </a:pPr>
              <a:r>
                <a:rPr lang="en-US" sz="999" spc="9">
                  <a:solidFill>
                    <a:srgbClr val="3D3934"/>
                  </a:solidFill>
                  <a:latin typeface="Noto Sans Italics"/>
                </a:rPr>
                <a:t>Universidade Estadual de Maringá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6166356" y="2023916"/>
            <a:ext cx="2472482" cy="230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3D3934"/>
                </a:solidFill>
                <a:latin typeface="Lato"/>
              </a:rPr>
              <a:t>vinicioslukas_dias@hotmail.com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5592256" y="2400981"/>
            <a:ext cx="4374387" cy="2464119"/>
            <a:chOff x="0" y="28575"/>
            <a:chExt cx="5832516" cy="3285492"/>
          </a:xfrm>
        </p:grpSpPr>
        <p:sp>
          <p:nvSpPr>
            <p:cNvPr id="36" name="TextBox 36"/>
            <p:cNvSpPr txBox="1"/>
            <p:nvPr/>
          </p:nvSpPr>
          <p:spPr>
            <a:xfrm>
              <a:off x="0" y="28575"/>
              <a:ext cx="5832516" cy="259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70"/>
                </a:lnSpc>
                <a:spcBef>
                  <a:spcPct val="0"/>
                </a:spcBef>
              </a:pPr>
              <a:r>
                <a:rPr lang="en-US" sz="1400" spc="56" dirty="0">
                  <a:solidFill>
                    <a:srgbClr val="3D3934"/>
                  </a:solidFill>
                  <a:latin typeface="Kelvinch Italics"/>
                </a:rPr>
                <a:t>02. </a:t>
              </a:r>
              <a:r>
                <a:rPr lang="pt-BR" sz="1400" spc="56" dirty="0">
                  <a:solidFill>
                    <a:srgbClr val="3D3934"/>
                  </a:solidFill>
                  <a:latin typeface="Kelvinch Italics"/>
                </a:rPr>
                <a:t>METODOLOGIA</a:t>
              </a:r>
              <a:r>
                <a:rPr lang="en-US" sz="1400" spc="56" dirty="0">
                  <a:solidFill>
                    <a:srgbClr val="3D3934"/>
                  </a:solidFill>
                  <a:latin typeface="Kelvinch Italics"/>
                </a:rPr>
                <a:t> 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379931"/>
              <a:ext cx="5832516" cy="2934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pt-BR" sz="1300" spc="12" dirty="0">
                  <a:solidFill>
                    <a:srgbClr val="3D3934"/>
                  </a:solidFill>
                  <a:latin typeface="Noto Sans"/>
                </a:rPr>
                <a:t>O diagnóstico da degradação presente no Córrego Mandacarú foi realizado por meio de levantamento bibliográfico de estudos realizados nos últimos anos que possibilitassem identificar a degradação e, quando possível, atualizar com visitas em campo. O levantamento contemplou quatro aspectos: ocupação irregular, saneamento, solo e vegetação. Ainda, foram propostas medidas de recuperação ambiental, levando em consideração a legislação vigente e aspectos técnicos, de forma a estabilizar o ambiente degradado e reestabelecer a sua qualidade na região.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594788" y="5041284"/>
            <a:ext cx="4383261" cy="3090496"/>
            <a:chOff x="-7791" y="-61250"/>
            <a:chExt cx="5844348" cy="3658615"/>
          </a:xfrm>
        </p:grpSpPr>
        <p:sp>
          <p:nvSpPr>
            <p:cNvPr id="39" name="TextBox 39"/>
            <p:cNvSpPr txBox="1"/>
            <p:nvPr/>
          </p:nvSpPr>
          <p:spPr>
            <a:xfrm>
              <a:off x="-7791" y="-61250"/>
              <a:ext cx="5832516" cy="259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70"/>
                </a:lnSpc>
                <a:spcBef>
                  <a:spcPct val="0"/>
                </a:spcBef>
              </a:pPr>
              <a:r>
                <a:rPr lang="en-US" sz="1400" spc="56" dirty="0">
                  <a:solidFill>
                    <a:srgbClr val="3D3934"/>
                  </a:solidFill>
                  <a:latin typeface="Kelvinch Italics"/>
                </a:rPr>
                <a:t>03. </a:t>
              </a:r>
              <a:r>
                <a:rPr lang="pt-BR" sz="1400" spc="56" dirty="0">
                  <a:solidFill>
                    <a:srgbClr val="3D3934"/>
                  </a:solidFill>
                  <a:latin typeface="Kelvinch Italics"/>
                </a:rPr>
                <a:t>RESULTADOS</a:t>
              </a:r>
              <a:r>
                <a:rPr lang="en-US" sz="1400" spc="56" dirty="0">
                  <a:solidFill>
                    <a:srgbClr val="3D3934"/>
                  </a:solidFill>
                  <a:latin typeface="Kelvinch Italics"/>
                </a:rPr>
                <a:t> 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041" y="281740"/>
              <a:ext cx="5832516" cy="331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pt-BR" sz="1300" spc="12" dirty="0">
                  <a:solidFill>
                    <a:srgbClr val="3D3934"/>
                  </a:solidFill>
                  <a:latin typeface="Noto Sans"/>
                </a:rPr>
                <a:t>O levantamento diagnóstico possibilitou delimitar alguns desses aspectos, levando em consideração as ocupações irregulares nas áreas de preservação, como edificações, criação de bovinos e equinos, e até plantio de grãos. A grande demanda de descarga de drenagem por conta da demanda da urbanização no entorno das últimas décadas e as possíveis ligações irregulares as redes, além dos depósitos inadequados de resíduos na área.</a:t>
              </a:r>
            </a:p>
            <a:p>
              <a:pPr algn="just"/>
              <a:r>
                <a:rPr lang="pt-BR" sz="1300" spc="12" dirty="0">
                  <a:solidFill>
                    <a:srgbClr val="3D3934"/>
                  </a:solidFill>
                  <a:latin typeface="Noto Sans"/>
                </a:rPr>
                <a:t>O solo no canal do córrego e em seu entorno apresenta grandes níveis de erosão e assoreamento, motivados pelos aspectos de desmatamento, criação de animais e aumento da vazão do córrego pela demanda de drenagem. </a:t>
              </a:r>
            </a:p>
          </p:txBody>
        </p:sp>
      </p:grpSp>
      <p:sp>
        <p:nvSpPr>
          <p:cNvPr id="41" name="AutoShape 41"/>
          <p:cNvSpPr/>
          <p:nvPr/>
        </p:nvSpPr>
        <p:spPr>
          <a:xfrm rot="-11364">
            <a:off x="5603685" y="5266732"/>
            <a:ext cx="2037688" cy="18106"/>
          </a:xfrm>
          <a:prstGeom prst="line">
            <a:avLst/>
          </a:prstGeom>
          <a:ln w="9525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2" name="Group 42"/>
          <p:cNvGrpSpPr/>
          <p:nvPr/>
        </p:nvGrpSpPr>
        <p:grpSpPr>
          <a:xfrm>
            <a:off x="10158710" y="2444154"/>
            <a:ext cx="4389568" cy="5210698"/>
            <a:chOff x="-20241" y="28575"/>
            <a:chExt cx="5852757" cy="6947597"/>
          </a:xfrm>
        </p:grpSpPr>
        <p:sp>
          <p:nvSpPr>
            <p:cNvPr id="43" name="TextBox 43"/>
            <p:cNvSpPr txBox="1"/>
            <p:nvPr/>
          </p:nvSpPr>
          <p:spPr>
            <a:xfrm>
              <a:off x="0" y="28575"/>
              <a:ext cx="5832516" cy="259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70"/>
                </a:lnSpc>
                <a:spcBef>
                  <a:spcPct val="0"/>
                </a:spcBef>
              </a:pPr>
              <a:r>
                <a:rPr lang="en-US" sz="1400" spc="56" dirty="0">
                  <a:solidFill>
                    <a:srgbClr val="3D3934"/>
                  </a:solidFill>
                  <a:latin typeface="Kelvinch Italics"/>
                </a:rPr>
                <a:t>04.</a:t>
              </a:r>
              <a:r>
                <a:rPr lang="pt-BR" sz="1400" spc="56" dirty="0">
                  <a:solidFill>
                    <a:srgbClr val="3D3934"/>
                  </a:solidFill>
                  <a:latin typeface="Kelvinch Italics"/>
                </a:rPr>
                <a:t>RESULTADOS E CONCLUSÕES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-20241" y="574420"/>
              <a:ext cx="5832516" cy="6401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pt-BR" sz="1300" spc="12" dirty="0">
                  <a:solidFill>
                    <a:srgbClr val="3D3934"/>
                  </a:solidFill>
                  <a:latin typeface="Noto Sans"/>
                </a:rPr>
                <a:t>Já a flora se apresenta com grandes extensões de espécies invasoras que consomem o espaço da vegetação nativa promovendo alterações ecológicas no solo da região.</a:t>
              </a:r>
            </a:p>
            <a:p>
              <a:pPr algn="just"/>
              <a:endParaRPr lang="pt-BR" sz="1300" spc="12" dirty="0">
                <a:solidFill>
                  <a:srgbClr val="3D3934"/>
                </a:solidFill>
                <a:latin typeface="Noto Sans"/>
              </a:endParaRPr>
            </a:p>
            <a:p>
              <a:pPr algn="just"/>
              <a:r>
                <a:rPr lang="pt-BR" sz="1300" spc="12" dirty="0">
                  <a:solidFill>
                    <a:srgbClr val="3D3934"/>
                  </a:solidFill>
                  <a:latin typeface="Noto Sans"/>
                </a:rPr>
                <a:t>Uma das problemáticas da expansão urbana é a redução de áreas verdes e a degradação das remanescentes. No município de Maringá, o Córrego Mandacarú é um dos que apresentam grandes aspectos de degradação. A área de preservação permanente com grande descuido e falta de fiscalização.</a:t>
              </a:r>
            </a:p>
            <a:p>
              <a:pPr algn="just"/>
              <a:r>
                <a:rPr lang="pt-BR" sz="1300" spc="12" dirty="0">
                  <a:solidFill>
                    <a:srgbClr val="3D3934"/>
                  </a:solidFill>
                  <a:latin typeface="Noto Sans"/>
                </a:rPr>
                <a:t>Portanto, conforme diagnóstico, foram propostas medidas que promovam a recuperação e estabilização ambiental na área com notificação de ocupações irregulares, reaproveitamento de águas pluviais com o intuito de diminuir a descarga, estabelecimento de metas de replantio de matas ciliares nas margens do córrego e programas de educação ambiental nas escolas da região, principalmente da população em contato direto com o fundo de vale, afim de proporcionar uma consciência ambiental, e percepção dos riscos aos quais os mesmos estão sendo impostos ao não preservar a área.</a:t>
              </a:r>
            </a:p>
          </p:txBody>
        </p:sp>
      </p:grpSp>
      <p:sp>
        <p:nvSpPr>
          <p:cNvPr id="45" name="AutoShape 41">
            <a:extLst>
              <a:ext uri="{FF2B5EF4-FFF2-40B4-BE49-F238E27FC236}">
                <a16:creationId xmlns:a16="http://schemas.microsoft.com/office/drawing/2014/main" id="{CE77DA89-5D99-51A0-1575-63181B1FECBE}"/>
              </a:ext>
            </a:extLst>
          </p:cNvPr>
          <p:cNvSpPr/>
          <p:nvPr/>
        </p:nvSpPr>
        <p:spPr>
          <a:xfrm rot="-11364">
            <a:off x="10211996" y="2649702"/>
            <a:ext cx="3046800" cy="7810"/>
          </a:xfrm>
          <a:prstGeom prst="line">
            <a:avLst/>
          </a:prstGeom>
          <a:ln w="9525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575</Words>
  <Application>Microsoft Office PowerPoint</Application>
  <PresentationFormat>Personalizar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0" baseType="lpstr">
      <vt:lpstr>Calibri</vt:lpstr>
      <vt:lpstr>Kelvinch Italics</vt:lpstr>
      <vt:lpstr>Lato</vt:lpstr>
      <vt:lpstr>Noto Sans</vt:lpstr>
      <vt:lpstr>Comfortaa Bold</vt:lpstr>
      <vt:lpstr>Arial</vt:lpstr>
      <vt:lpstr>Kelvinch Bold</vt:lpstr>
      <vt:lpstr>Noto Sans Italics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CONGRESSO ANA CLAUDIA</dc:title>
  <dc:creator>Lucas Dias</dc:creator>
  <cp:lastModifiedBy>Lucas Dias</cp:lastModifiedBy>
  <cp:revision>7</cp:revision>
  <dcterms:created xsi:type="dcterms:W3CDTF">2006-08-16T00:00:00Z</dcterms:created>
  <dcterms:modified xsi:type="dcterms:W3CDTF">2022-06-14T17:22:26Z</dcterms:modified>
  <dc:identifier>DAFDT8uj8S0</dc:identifier>
</cp:coreProperties>
</file>