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BC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01EB8-8510-D11A-EBA8-E5296320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2845BB-1117-2DE7-FC32-E23A346A0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D6DDCC-FD71-6BEE-75AA-4FF82C8E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291FED-B26A-C84C-C7B4-F08A9831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C7E0F-856C-7803-CE60-6F22489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04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89018-746A-BB91-9A02-51F1FB16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84C059-BC38-21CE-1824-478BE42E3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3AE418-4C8A-9208-E6FC-3DAF4144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F07572-1B15-9AC9-CCF6-76C2C4F9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ABC971-CA52-813C-B406-8B3A9CDE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6BFF84-CA9E-F355-9A4B-FEBA0F9EA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893DFC-D30A-B8DD-ED44-45193F78A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2B296E-4AF7-FDF8-3537-30E91D09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325712-E5AA-FC3A-D3ED-7C6A5C2F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4D190D-7E43-09F2-4193-125D3B15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5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A50E4-FB09-F835-58C7-8A0EF652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8F8112-AAA9-72DB-29B0-A578EC39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72592B-F21F-615B-7EA4-CB25D5D6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C99525-B44F-0952-C86D-631682FB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4D9A78-A777-EEAB-B152-13DF6AD3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95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3D189-86C5-8778-436F-E625322B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6A27C2-CEF7-2FD7-938C-CA45AF5FE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033BDF-BA1B-6B20-8168-2544B187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A1136A-6184-C04E-7405-7344DB43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1D8E09-C81D-2919-6604-98C6401D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33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88D83-3075-15B8-9EB5-0EAF8B0C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CC734-6DD4-4217-5EFF-1B1AFD1B1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A90875-ACA9-9997-F549-F0F522E1F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6BEAC3-3BB5-B25C-690D-BC023709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D313A0-AB22-5999-2F15-F552B72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022140-CCB3-1142-52D2-155D8C23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36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DF117-8BEA-405D-F118-E1921E6CD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2EF277-C375-3E2D-BBC7-73ADE4E30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FACAF9-BBCE-E43E-F27C-10584FF1E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5DD10EB-657C-D5C1-4A8B-F76AF997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E05DB3-A8C9-D6A5-2FB7-FD620595F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8B4FA21-AEF8-04F2-26FE-49320CF7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39087FD-E434-E5D2-2F6E-12A43130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17D0D83-1344-E7BC-7781-273F73DF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88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BB3E9-AC8D-151C-A84A-025AA661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33BD12-C231-3D50-ED6E-18B2B4C3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628A5-D7F1-EE71-B88B-4782D44F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1DB645F-62CB-DA21-11B4-F8635D3B4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10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3FB5530-73BC-296D-30DE-C6D88D8E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F9F590-4C86-2E6B-1270-880079BE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08C0CFF-20A3-6BA7-9DC6-F0620491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69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C1AC4-AA04-B697-AF3F-51AFD0157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1A601D-2612-AEA8-2963-0A8563F47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BDF4D5-3826-31BE-5A2B-2AD56F7F8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D4C2E5-16D0-270B-8FFC-8822C61D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FA9E5A-32EF-CAD0-90A7-4D2CE50A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D5B32C-4957-AD34-35CE-2356E7EF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49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8FA08-6D2E-6C9B-D48F-83D9BE31F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B47C07D-2334-7FBE-874B-6341C3C70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596034-0EAE-5667-C810-5C8D014C9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18E8C1-5C4F-9841-1B56-CCEB1C16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3E9989-05C0-9D85-1796-389B335D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0B7D53-748E-EE3B-450F-5AC4063F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82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EEB02D9-92F4-CBEE-1B17-CB66B853C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7435DF-498D-D53C-CBC7-ED586C81C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12E78A-F9F1-884E-F514-17AB4F043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9869-14BB-4169-B9E4-94CE05C5F94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B33BDF-7141-C746-315A-4FDCA6E1C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3E718C-DEB2-A49D-871E-D8AF768FF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F3F6-0EC7-4EAA-A360-602439F11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97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45000">
              <a:schemeClr val="accent1">
                <a:lumMod val="40000"/>
                <a:lumOff val="60000"/>
              </a:schemeClr>
            </a:gs>
            <a:gs pos="79000">
              <a:srgbClr val="BDDB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C473B8A1-98FF-D8DB-A82F-82F8FAF7BEF4}"/>
              </a:ext>
            </a:extLst>
          </p:cNvPr>
          <p:cNvSpPr/>
          <p:nvPr/>
        </p:nvSpPr>
        <p:spPr>
          <a:xfrm>
            <a:off x="311681" y="0"/>
            <a:ext cx="11568635" cy="1181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2D389B8-1E92-3B91-0104-B4E47EF27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328" y="210820"/>
            <a:ext cx="10732515" cy="400050"/>
          </a:xfrm>
          <a:noFill/>
        </p:spPr>
        <p:txBody>
          <a:bodyPr anchor="t">
            <a:noAutofit/>
          </a:bodyPr>
          <a:lstStyle/>
          <a:p>
            <a:r>
              <a:rPr lang="pt-B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ESTRATÉGIAS DE ECONOMIA CIRCULAR NO TRATAMENTO DE ESGOTOS SANITÁRIOS: O USO DE CÂMARAS DE VÁCUO</a:t>
            </a:r>
            <a:endParaRPr lang="pt-BR" sz="1400" dirty="0"/>
          </a:p>
        </p:txBody>
      </p:sp>
      <p:graphicFrame>
        <p:nvGraphicFramePr>
          <p:cNvPr id="5" name="Tabela 8">
            <a:extLst>
              <a:ext uri="{FF2B5EF4-FFF2-40B4-BE49-F238E27FC236}">
                <a16:creationId xmlns:a16="http://schemas.microsoft.com/office/drawing/2014/main" id="{2B67E840-0DFC-E1F0-9BDF-5DEA8FC86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98547"/>
              </p:ext>
            </p:extLst>
          </p:nvPr>
        </p:nvGraphicFramePr>
        <p:xfrm>
          <a:off x="311682" y="400050"/>
          <a:ext cx="11568635" cy="6618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9302">
                  <a:extLst>
                    <a:ext uri="{9D8B030D-6E8A-4147-A177-3AD203B41FA5}">
                      <a16:colId xmlns:a16="http://schemas.microsoft.com/office/drawing/2014/main" val="29358092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73954795"/>
                    </a:ext>
                  </a:extLst>
                </a:gridCol>
                <a:gridCol w="3991053">
                  <a:extLst>
                    <a:ext uri="{9D8B030D-6E8A-4147-A177-3AD203B41FA5}">
                      <a16:colId xmlns:a16="http://schemas.microsoft.com/office/drawing/2014/main" val="2488469335"/>
                    </a:ext>
                  </a:extLst>
                </a:gridCol>
              </a:tblGrid>
              <a:tr h="63934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Rafael de Freitas OLIVEIRA, Victoria Farias GROTH, Marcelo Oliveira CAETANO, Luciana Paulo GOMES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Universidade do Vale do Rio dos Sinos | Av. Unisinos, 950, Cristo Rei | São Leopoldo - RS – Brasil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Contato: rafaelfo@edu.unisinos.br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65748"/>
                  </a:ext>
                </a:extLst>
              </a:tr>
              <a:tr h="1714007">
                <a:tc gridSpan="3"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INTRODUÇÃO</a:t>
                      </a: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Segundo o Relatório Mundial das Nações Unidas sobre Desenvolvimento dos Recursos Hídricos de 2021, mais de dois bilhões de pessoas em todo o mundo vivem em países em situação de estresse hídrico. O relatório ainda identifica que uma das principais causas para a piora da qualidade e a diminuição da oferta de água disponível é a poluição em rios da África, da Ásia e da América Latina, tendo como um dos fatores principais os despejos de esgoto sanitário não tratado. (UNESCO, 2021). Conforme o Atlas Esgotos – Despoluição das Bacias Hidrográficas publicado pela Agência Nacional de Águas e pela Secretaria Nacional de Saneamento Ambiental no ano de 2017 (ANA, 2017), 55% das residências brasileiras possuem um sistema de tratamento de esgoto adequado e 45% não possuem qualquer tipo de tratamento, ou até mesmo, nenhum serviço de coleta do efluente sanitário. A falta de tratamento ou o tratamento inadequado para o esgoto sanitário causa impactos significativos na qualidade das águas nas áreas urbanas.  As estações de tratamento de esgoto (</a:t>
                      </a:r>
                      <a:r>
                        <a:rPr kumimoji="0" lang="pt-BR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ETE’s</a:t>
                      </a: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têm por objetivo promover a redução dos impactos decorrentes do lançamento de substâncias tóxicas nos corpos receptores a fim de reduzir os danos ao meio ambiente e à saúde humana. No Brasil, as </a:t>
                      </a:r>
                      <a:r>
                        <a:rPr kumimoji="0" lang="pt-BR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ETE’s</a:t>
                      </a: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são usualmente projetadas em nível secundário, que corresponde aos mecanismos de tratamento biológicos responsáveis pela remoção de matéria orgânica dissolvida na água. (SOUZA et al., 2019). A disponibilidade e eficiência dos sistemas de tratamento de esgotos têm grande importância frente à segurança e garantia dos recursos hídricos. Historicamente, há uma falha na abordagem em como lidar com esse dilema na raiz da questão. É necessária uma mudança de percepção quanto ao esgoto sanitário, passando a considerá-lo como um recurso regenerativo de água doce, energia e minerais, a fim de estar alinhado com o conceito da economia circular (ZHANG; LIU, 2022).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984357"/>
                  </a:ext>
                </a:extLst>
              </a:tr>
              <a:tr h="1443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CONCEITO DE ECONOMIA CIRCULAR APLICADO AO TRATAMENTO DE ESGOTO SANITÁRIO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 processos convencionais de tratamento de esgotos, baseados na oxidação biológica, possuem alto consumo de energia, grande quantidade de geração de lodo, emissão de gases de efeito estufa (GEE) e nenhuma recuperação de energia. Esses processos de tratamento foram concebidos segundo um sistema de economia linear, onde o objetivo principal é produzir um efluente tratado de boa qualidade e que atenda a critérios legislativos, porém, sem a incorporação da recuperação de energia e recursos. A concepção de economia circular voltada ao tratamento de esgoto propõe a alteração do entendimento do próprio termo “esgoto”. Anteriormente entendido em um conceito linear como um passivo ambiental, a partir de então, passa a ser incorporado à economia circular como um recurso com fins de promover receitas a partir do seu tratamento e com foco na recuperação e geração de subprodutos</a:t>
                      </a:r>
                      <a:r>
                        <a:rPr lang="pt-BR" sz="900" dirty="0"/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pt-BR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573975"/>
                  </a:ext>
                </a:extLst>
              </a:tr>
              <a:tr h="2661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UTILIZAÇÃO DE CÂMARAS DE VÁCUO EM SISTEMAS DE TRATAMENTO DE ESGOTO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surgimento de novas tecnologias relacionadas ao processo de tratamento de esgotos necessita conter o viés da sustentabilidade voltado à economia circular, como por exemplo, a utilização de câmaras de vácuo em diferentes etapas ou processos do tratamento. Entretanto, a maioria dos estudos tem foco no tratamento de lodos, enquanto o esgoto sanitário possui diversos poluentes a serem tratados, indicando assim, um campo de pesquisa a ser explorado.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Devido a essa necessidade de mais pesquisas sobre a aplicação da tecnologia do vácuo no tratamento de esgotos, um trabalho em desenvolvimento dentro do grupo de pesquisa de Saneamento Ambiental (</a:t>
                      </a:r>
                      <a:r>
                        <a:rPr lang="pt-BR" sz="9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SAmb</a:t>
                      </a:r>
                      <a:r>
                        <a:rPr lang="pt-B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da Universidade do Vale do Rio dos Sinos – UNISINOS, mostrou ser possível obter uma redução no nitrogênio amoniacal de até 14%, nos testes iniciais de uma pequena câmara a vácuo. (OLIVEIRA, 2022). Em funcionamento em pouco mais de quarenta </a:t>
                      </a:r>
                      <a:r>
                        <a:rPr lang="pt-BR" sz="9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ETE’s</a:t>
                      </a:r>
                      <a:r>
                        <a:rPr lang="pt-B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pelo mundo, localizadas na Polônia, China e Finlândia, e com o foco principal na melhoria do assentamento e na redução da volumetria do lodo ativado, o sistema de </a:t>
                      </a:r>
                      <a:r>
                        <a:rPr lang="pt-BR" sz="9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desgaseificação</a:t>
                      </a:r>
                      <a:r>
                        <a:rPr lang="pt-B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vácuo desenvolvido na Polônia possui uma tecnologia baseada na aspiração a vácuo de lodo. Uma estimativa conservadora, baseada na capacidade da água de dissolver o gás nitrogênio dos processos de desnitrificação em decantadores finais, foi que cerca de 25% a 50% do nitrogênio dissolvido é removido no processo (GNIDA; SKONIECZNA, 2020).</a:t>
                      </a: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 uma análise dos pontos mencionados em relação à tecnologia de câmaras de vácuo, sobre o contexto dos Objetivos de Desenvolvimento Sustentável das Nações Unidas (ODS), algumas das metas a serem atendidas até 2030 podem ser observadas. As aplicações dos sistemas estão relacionadas à melhoria da qualidade dos recursos hídricos, energia acessível e limpa, inovação e ações contra a mudança global do clima, dessa forma, contribuindo para cidades e comunidades mais sustentáveis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pt-BR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pt-BR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CONSIDERAÇÕES FINAIS</a:t>
                      </a: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Há uma necessidade evidente em propor uma reformulação no modelo linear de tratamento de esgoto sanitário amplamente praticado no país. Tal mudança de paradigma é necessária a fim de fazer avançar a gestão sustentável das águas, energia e recursos, impulsionada pela economia circular, de modo que o esgoto sanitário passe a ser considerado um recurso regenerativo de água doce, energia e nutrientes, em vez de um passivo ambiental. A adoção de estratégias voltadas a economia circular em </a:t>
                      </a:r>
                      <a:r>
                        <a:rPr kumimoji="0" lang="pt-BR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ETE’s</a:t>
                      </a: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demonstram que com o aproveitamento dos subprodutos gerados nos diferentes tipos de plantas, pode-se produzir energia, calor, </a:t>
                      </a:r>
                      <a:r>
                        <a:rPr kumimoji="0" lang="pt-BR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biometano</a:t>
                      </a: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água de reuso, produtos derivados de fósforo e nitrogênio, dentre outros, de forma eficiente, econômica e tecnicamente viável. Desta maneira, as </a:t>
                      </a:r>
                      <a:r>
                        <a:rPr kumimoji="0" lang="pt-BR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ETE’s</a:t>
                      </a: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passam a operar como instalações recuperadoras de recursos, dentro do enfoque da economia circular. </a:t>
                      </a:r>
                    </a:p>
                    <a:p>
                      <a:pPr marL="0" marR="0" lvl="0" indent="0" algn="just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658037"/>
                  </a:ext>
                </a:extLst>
              </a:tr>
            </a:tbl>
          </a:graphicData>
        </a:graphic>
      </p:graphicFrame>
      <p:pic>
        <p:nvPicPr>
          <p:cNvPr id="6" name="image1.png" descr="Linha do tempo&#10;&#10;Descrição gerada automaticamente">
            <a:extLst>
              <a:ext uri="{FF2B5EF4-FFF2-40B4-BE49-F238E27FC236}">
                <a16:creationId xmlns:a16="http://schemas.microsoft.com/office/drawing/2014/main" id="{E1FA334A-9556-06D8-0921-7FEFC0B5BA2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372475" y="2940411"/>
            <a:ext cx="3000375" cy="1537740"/>
          </a:xfrm>
          <a:prstGeom prst="rect">
            <a:avLst/>
          </a:prstGeom>
          <a:ln/>
        </p:spPr>
      </p:pic>
      <p:pic>
        <p:nvPicPr>
          <p:cNvPr id="7" name="Imagem 6" descr="Uma imagem com texto, símbolo&#10;&#10;Descrição gerada automaticamente">
            <a:extLst>
              <a:ext uri="{FF2B5EF4-FFF2-40B4-BE49-F238E27FC236}">
                <a16:creationId xmlns:a16="http://schemas.microsoft.com/office/drawing/2014/main" id="{C06ADCE7-A231-1A0D-8C47-EBD6EA6F6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79" y="40640"/>
            <a:ext cx="1019175" cy="114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28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1064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ESTRATÉGIAS DE ECONOMIA CIRCULAR NO TRATAMENTO DE ESGOTOS SANITÁRIOS: O USO DE CÂMARAS DE VÁCUO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ECONOMIA CIRCULAR NO TRATAMENTO   DE ESGOTOS SANITÁRIOS: O USO DE CÂMARAS DE VÁCUO</dc:title>
  <dc:creator>Victoria Farias Groth</dc:creator>
  <cp:lastModifiedBy>Fernando Santos</cp:lastModifiedBy>
  <cp:revision>3</cp:revision>
  <dcterms:created xsi:type="dcterms:W3CDTF">2022-06-15T16:08:02Z</dcterms:created>
  <dcterms:modified xsi:type="dcterms:W3CDTF">2022-06-15T16:57:58Z</dcterms:modified>
</cp:coreProperties>
</file>