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D6790-8B9F-44B2-A976-96CD7F39A5DE}" v="4" dt="2022-06-14T22:27:31.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5" d="100"/>
          <a:sy n="125"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91D1000-64A9-493A-8ECB-51DBC7870446}" type="datetimeFigureOut">
              <a:rPr lang="pt-BR" smtClean="0"/>
              <a:t>14/06/2022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33F166-5AD7-4C09-AD89-494FC105E81C}" type="slidenum">
              <a:rPr lang="pt-BR" smtClean="0"/>
              <a:t>‹nº›</a:t>
            </a:fld>
            <a:endParaRPr lang="pt-BR"/>
          </a:p>
        </p:txBody>
      </p:sp>
    </p:spTree>
    <p:extLst>
      <p:ext uri="{BB962C8B-B14F-4D97-AF65-F5344CB8AC3E}">
        <p14:creationId xmlns:p14="http://schemas.microsoft.com/office/powerpoint/2010/main" val="59926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91D1000-64A9-493A-8ECB-51DBC7870446}" type="datetimeFigureOut">
              <a:rPr lang="pt-BR" smtClean="0"/>
              <a:t>14/06/2022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33F166-5AD7-4C09-AD89-494FC105E81C}" type="slidenum">
              <a:rPr lang="pt-BR" smtClean="0"/>
              <a:t>‹nº›</a:t>
            </a:fld>
            <a:endParaRPr lang="pt-BR"/>
          </a:p>
        </p:txBody>
      </p:sp>
    </p:spTree>
    <p:extLst>
      <p:ext uri="{BB962C8B-B14F-4D97-AF65-F5344CB8AC3E}">
        <p14:creationId xmlns:p14="http://schemas.microsoft.com/office/powerpoint/2010/main" val="315465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91D1000-64A9-493A-8ECB-51DBC7870446}" type="datetimeFigureOut">
              <a:rPr lang="pt-BR" smtClean="0"/>
              <a:t>14/06/2022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33F166-5AD7-4C09-AD89-494FC105E81C}" type="slidenum">
              <a:rPr lang="pt-BR" smtClean="0"/>
              <a:t>‹nº›</a:t>
            </a:fld>
            <a:endParaRPr lang="pt-BR"/>
          </a:p>
        </p:txBody>
      </p:sp>
    </p:spTree>
    <p:extLst>
      <p:ext uri="{BB962C8B-B14F-4D97-AF65-F5344CB8AC3E}">
        <p14:creationId xmlns:p14="http://schemas.microsoft.com/office/powerpoint/2010/main" val="427199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91D1000-64A9-493A-8ECB-51DBC7870446}" type="datetimeFigureOut">
              <a:rPr lang="pt-BR" smtClean="0"/>
              <a:t>14/06/2022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33F166-5AD7-4C09-AD89-494FC105E81C}" type="slidenum">
              <a:rPr lang="pt-BR" smtClean="0"/>
              <a:t>‹nº›</a:t>
            </a:fld>
            <a:endParaRPr lang="pt-BR"/>
          </a:p>
        </p:txBody>
      </p:sp>
    </p:spTree>
    <p:extLst>
      <p:ext uri="{BB962C8B-B14F-4D97-AF65-F5344CB8AC3E}">
        <p14:creationId xmlns:p14="http://schemas.microsoft.com/office/powerpoint/2010/main" val="290960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91D1000-64A9-493A-8ECB-51DBC7870446}" type="datetimeFigureOut">
              <a:rPr lang="pt-BR" smtClean="0"/>
              <a:t>14/06/2022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33F166-5AD7-4C09-AD89-494FC105E81C}" type="slidenum">
              <a:rPr lang="pt-BR" smtClean="0"/>
              <a:t>‹nº›</a:t>
            </a:fld>
            <a:endParaRPr lang="pt-BR"/>
          </a:p>
        </p:txBody>
      </p:sp>
    </p:spTree>
    <p:extLst>
      <p:ext uri="{BB962C8B-B14F-4D97-AF65-F5344CB8AC3E}">
        <p14:creationId xmlns:p14="http://schemas.microsoft.com/office/powerpoint/2010/main" val="211090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91D1000-64A9-493A-8ECB-51DBC7870446}" type="datetimeFigureOut">
              <a:rPr lang="pt-BR" smtClean="0"/>
              <a:t>14/06/2022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F33F166-5AD7-4C09-AD89-494FC105E81C}" type="slidenum">
              <a:rPr lang="pt-BR" smtClean="0"/>
              <a:t>‹nº›</a:t>
            </a:fld>
            <a:endParaRPr lang="pt-BR"/>
          </a:p>
        </p:txBody>
      </p:sp>
    </p:spTree>
    <p:extLst>
      <p:ext uri="{BB962C8B-B14F-4D97-AF65-F5344CB8AC3E}">
        <p14:creationId xmlns:p14="http://schemas.microsoft.com/office/powerpoint/2010/main" val="94861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629842" y="1878806"/>
            <a:ext cx="3868340" cy="276344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4629150" y="1878806"/>
            <a:ext cx="3887391" cy="276344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91D1000-64A9-493A-8ECB-51DBC7870446}" type="datetimeFigureOut">
              <a:rPr lang="pt-BR" smtClean="0"/>
              <a:t>14/06/2022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F33F166-5AD7-4C09-AD89-494FC105E81C}" type="slidenum">
              <a:rPr lang="pt-BR" smtClean="0"/>
              <a:t>‹nº›</a:t>
            </a:fld>
            <a:endParaRPr lang="pt-BR"/>
          </a:p>
        </p:txBody>
      </p:sp>
    </p:spTree>
    <p:extLst>
      <p:ext uri="{BB962C8B-B14F-4D97-AF65-F5344CB8AC3E}">
        <p14:creationId xmlns:p14="http://schemas.microsoft.com/office/powerpoint/2010/main" val="167803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91D1000-64A9-493A-8ECB-51DBC7870446}" type="datetimeFigureOut">
              <a:rPr lang="pt-BR" smtClean="0"/>
              <a:t>14/06/2022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F33F166-5AD7-4C09-AD89-494FC105E81C}" type="slidenum">
              <a:rPr lang="pt-BR" smtClean="0"/>
              <a:t>‹nº›</a:t>
            </a:fld>
            <a:endParaRPr lang="pt-BR"/>
          </a:p>
        </p:txBody>
      </p:sp>
    </p:spTree>
    <p:extLst>
      <p:ext uri="{BB962C8B-B14F-4D97-AF65-F5344CB8AC3E}">
        <p14:creationId xmlns:p14="http://schemas.microsoft.com/office/powerpoint/2010/main" val="290010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D1000-64A9-493A-8ECB-51DBC7870446}" type="datetimeFigureOut">
              <a:rPr lang="pt-BR" smtClean="0"/>
              <a:t>14/06/2022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F33F166-5AD7-4C09-AD89-494FC105E81C}" type="slidenum">
              <a:rPr lang="pt-BR" smtClean="0"/>
              <a:t>‹nº›</a:t>
            </a:fld>
            <a:endParaRPr lang="pt-BR"/>
          </a:p>
        </p:txBody>
      </p:sp>
    </p:spTree>
    <p:extLst>
      <p:ext uri="{BB962C8B-B14F-4D97-AF65-F5344CB8AC3E}">
        <p14:creationId xmlns:p14="http://schemas.microsoft.com/office/powerpoint/2010/main" val="69410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91D1000-64A9-493A-8ECB-51DBC7870446}" type="datetimeFigureOut">
              <a:rPr lang="pt-BR" smtClean="0"/>
              <a:t>14/06/2022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F33F166-5AD7-4C09-AD89-494FC105E81C}" type="slidenum">
              <a:rPr lang="pt-BR" smtClean="0"/>
              <a:t>‹nº›</a:t>
            </a:fld>
            <a:endParaRPr lang="pt-BR"/>
          </a:p>
        </p:txBody>
      </p:sp>
    </p:spTree>
    <p:extLst>
      <p:ext uri="{BB962C8B-B14F-4D97-AF65-F5344CB8AC3E}">
        <p14:creationId xmlns:p14="http://schemas.microsoft.com/office/powerpoint/2010/main" val="246029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91D1000-64A9-493A-8ECB-51DBC7870446}" type="datetimeFigureOut">
              <a:rPr lang="pt-BR" smtClean="0"/>
              <a:t>14/06/2022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F33F166-5AD7-4C09-AD89-494FC105E81C}" type="slidenum">
              <a:rPr lang="pt-BR" smtClean="0"/>
              <a:t>‹nº›</a:t>
            </a:fld>
            <a:endParaRPr lang="pt-BR"/>
          </a:p>
        </p:txBody>
      </p:sp>
    </p:spTree>
    <p:extLst>
      <p:ext uri="{BB962C8B-B14F-4D97-AF65-F5344CB8AC3E}">
        <p14:creationId xmlns:p14="http://schemas.microsoft.com/office/powerpoint/2010/main" val="347547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91D1000-64A9-493A-8ECB-51DBC7870446}" type="datetimeFigureOut">
              <a:rPr lang="pt-BR" smtClean="0"/>
              <a:t>14/06/2022</a:t>
            </a:fld>
            <a:endParaRPr lang="pt-B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33F166-5AD7-4C09-AD89-494FC105E81C}" type="slidenum">
              <a:rPr lang="pt-BR" smtClean="0"/>
              <a:t>‹nº›</a:t>
            </a:fld>
            <a:endParaRPr lang="pt-BR"/>
          </a:p>
        </p:txBody>
      </p:sp>
    </p:spTree>
    <p:extLst>
      <p:ext uri="{BB962C8B-B14F-4D97-AF65-F5344CB8AC3E}">
        <p14:creationId xmlns:p14="http://schemas.microsoft.com/office/powerpoint/2010/main" val="4008404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427C816F-D2D8-4C51-920D-C730F77D46F7}"/>
              </a:ext>
            </a:extLst>
          </p:cNvPr>
          <p:cNvSpPr/>
          <p:nvPr/>
        </p:nvSpPr>
        <p:spPr>
          <a:xfrm>
            <a:off x="57327" y="53354"/>
            <a:ext cx="9014227" cy="5036791"/>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180340" marR="179070" algn="just">
              <a:lnSpc>
                <a:spcPct val="107000"/>
              </a:lnSpc>
              <a:spcBef>
                <a:spcPts val="600"/>
              </a:spcBef>
              <a:spcAft>
                <a:spcPts val="600"/>
              </a:spcAft>
              <a:tabLst>
                <a:tab pos="914400" algn="l"/>
              </a:tabLst>
            </a:pPr>
            <a:endParaRPr lang="pt-BR" sz="1800" dirty="0">
              <a:effectLst/>
              <a:latin typeface="Calibri" panose="020F0502020204030204" pitchFamily="34" charset="0"/>
              <a:ea typeface="Calibri" panose="020F0502020204030204" pitchFamily="34" charset="0"/>
            </a:endParaRPr>
          </a:p>
        </p:txBody>
      </p:sp>
      <p:sp>
        <p:nvSpPr>
          <p:cNvPr id="3" name="Subtítulo 2">
            <a:extLst>
              <a:ext uri="{FF2B5EF4-FFF2-40B4-BE49-F238E27FC236}">
                <a16:creationId xmlns:a16="http://schemas.microsoft.com/office/drawing/2014/main" id="{A9116CBC-41B8-7F78-B05D-7B9C335E477D}"/>
              </a:ext>
            </a:extLst>
          </p:cNvPr>
          <p:cNvSpPr>
            <a:spLocks noGrp="1"/>
          </p:cNvSpPr>
          <p:nvPr>
            <p:ph type="subTitle" idx="1"/>
          </p:nvPr>
        </p:nvSpPr>
        <p:spPr>
          <a:xfrm>
            <a:off x="998663" y="880043"/>
            <a:ext cx="7173861" cy="280538"/>
          </a:xfrm>
        </p:spPr>
        <p:txBody>
          <a:bodyPr>
            <a:noAutofit/>
          </a:bodyPr>
          <a:lstStyle/>
          <a:p>
            <a:pPr algn="ctr">
              <a:lnSpc>
                <a:spcPct val="107000"/>
              </a:lnSpc>
              <a:spcBef>
                <a:spcPts val="600"/>
              </a:spcBef>
              <a:spcAft>
                <a:spcPts val="1800"/>
              </a:spcAft>
              <a:tabLst>
                <a:tab pos="914400" algn="l"/>
              </a:tabLst>
            </a:pPr>
            <a:r>
              <a:rPr lang="pt-BR" sz="750" b="1" dirty="0">
                <a:solidFill>
                  <a:srgbClr val="000000"/>
                </a:solidFill>
                <a:effectLst/>
                <a:latin typeface="Times" panose="02020603050405020304" pitchFamily="18" charset="0"/>
                <a:ea typeface="Times" panose="02020603050405020304" pitchFamily="18" charset="0"/>
              </a:rPr>
              <a:t>Maria Clara Vieira Pereira </a:t>
            </a:r>
            <a:r>
              <a:rPr lang="pt-BR" sz="750" b="1">
                <a:solidFill>
                  <a:srgbClr val="000000"/>
                </a:solidFill>
                <a:effectLst/>
                <a:latin typeface="Times" panose="02020603050405020304" pitchFamily="18" charset="0"/>
                <a:ea typeface="Times" panose="02020603050405020304" pitchFamily="18" charset="0"/>
              </a:rPr>
              <a:t>De SOUZA</a:t>
            </a:r>
            <a:r>
              <a:rPr lang="pt-BR" sz="750" b="1" baseline="30000">
                <a:solidFill>
                  <a:srgbClr val="000000"/>
                </a:solidFill>
                <a:effectLst/>
                <a:latin typeface="Times" panose="02020603050405020304" pitchFamily="18" charset="0"/>
                <a:ea typeface="Times" panose="02020603050405020304" pitchFamily="18" charset="0"/>
              </a:rPr>
              <a:t>1*</a:t>
            </a:r>
            <a:r>
              <a:rPr lang="pt-BR" sz="750" b="1">
                <a:solidFill>
                  <a:srgbClr val="000000"/>
                </a:solidFill>
                <a:effectLst/>
                <a:latin typeface="Times" panose="02020603050405020304" pitchFamily="18" charset="0"/>
                <a:ea typeface="Times" panose="02020603050405020304" pitchFamily="18" charset="0"/>
              </a:rPr>
              <a:t>; </a:t>
            </a:r>
            <a:r>
              <a:rPr lang="pt-BR" sz="750" b="1" dirty="0">
                <a:solidFill>
                  <a:srgbClr val="000000"/>
                </a:solidFill>
                <a:effectLst/>
                <a:latin typeface="Times" panose="02020603050405020304" pitchFamily="18" charset="0"/>
                <a:ea typeface="Times" panose="02020603050405020304" pitchFamily="18" charset="0"/>
              </a:rPr>
              <a:t>Rayssa Vogeler Berquó JACOB</a:t>
            </a:r>
            <a:r>
              <a:rPr lang="pt-BR" sz="750" b="1" baseline="30000" dirty="0">
                <a:solidFill>
                  <a:srgbClr val="000000"/>
                </a:solidFill>
                <a:effectLst/>
                <a:latin typeface="Times" panose="02020603050405020304" pitchFamily="18" charset="0"/>
                <a:ea typeface="Times" panose="02020603050405020304" pitchFamily="18" charset="0"/>
              </a:rPr>
              <a:t> 1</a:t>
            </a:r>
            <a:r>
              <a:rPr lang="pt-BR" sz="750" b="1" dirty="0">
                <a:solidFill>
                  <a:srgbClr val="000000"/>
                </a:solidFill>
                <a:effectLst/>
                <a:latin typeface="Times" panose="02020603050405020304" pitchFamily="18" charset="0"/>
                <a:ea typeface="Times" panose="02020603050405020304" pitchFamily="18" charset="0"/>
              </a:rPr>
              <a:t>; Helena de Oliveira SOUZA</a:t>
            </a:r>
            <a:r>
              <a:rPr lang="pt-BR" sz="750" b="1" baseline="30000" dirty="0">
                <a:solidFill>
                  <a:srgbClr val="000000"/>
                </a:solidFill>
                <a:effectLst/>
                <a:latin typeface="Times" panose="02020603050405020304" pitchFamily="18" charset="0"/>
                <a:ea typeface="Times" panose="02020603050405020304" pitchFamily="18" charset="0"/>
              </a:rPr>
              <a:t>2</a:t>
            </a:r>
            <a:r>
              <a:rPr lang="pt-BR" sz="750" b="1" dirty="0">
                <a:solidFill>
                  <a:srgbClr val="000000"/>
                </a:solidFill>
                <a:effectLst/>
                <a:latin typeface="Times" panose="02020603050405020304" pitchFamily="18" charset="0"/>
                <a:ea typeface="Times" panose="02020603050405020304" pitchFamily="18" charset="0"/>
              </a:rPr>
              <a:t>; Ana Silvia Pereira SANTOS</a:t>
            </a:r>
            <a:r>
              <a:rPr lang="pt-BR" sz="750" b="1" baseline="30000" dirty="0">
                <a:solidFill>
                  <a:srgbClr val="000000"/>
                </a:solidFill>
                <a:latin typeface="Times" panose="02020603050405020304" pitchFamily="18" charset="0"/>
                <a:ea typeface="Times" panose="02020603050405020304" pitchFamily="18" charset="0"/>
              </a:rPr>
              <a:t>3</a:t>
            </a:r>
            <a:r>
              <a:rPr lang="pt-BR" sz="750" b="1" dirty="0">
                <a:solidFill>
                  <a:srgbClr val="000000"/>
                </a:solidFill>
                <a:effectLst/>
                <a:latin typeface="Times" panose="02020603050405020304" pitchFamily="18" charset="0"/>
                <a:ea typeface="Times" panose="02020603050405020304" pitchFamily="18" charset="0"/>
              </a:rPr>
              <a:t>; André Luís de Sá SALOMÃO</a:t>
            </a:r>
            <a:r>
              <a:rPr lang="pt-BR" sz="750" b="1" baseline="30000" dirty="0">
                <a:solidFill>
                  <a:srgbClr val="000000"/>
                </a:solidFill>
                <a:latin typeface="Times" panose="02020603050405020304" pitchFamily="18" charset="0"/>
                <a:ea typeface="Times" panose="02020603050405020304" pitchFamily="18" charset="0"/>
              </a:rPr>
              <a:t>3</a:t>
            </a:r>
            <a:r>
              <a:rPr lang="pt-BR" sz="750" b="1" dirty="0">
                <a:solidFill>
                  <a:srgbClr val="000000"/>
                </a:solidFill>
                <a:effectLst/>
                <a:latin typeface="Times" panose="02020603050405020304" pitchFamily="18" charset="0"/>
                <a:ea typeface="Times" panose="02020603050405020304" pitchFamily="18" charset="0"/>
              </a:rPr>
              <a:t>; </a:t>
            </a:r>
          </a:p>
          <a:p>
            <a:pPr algn="ctr">
              <a:lnSpc>
                <a:spcPct val="107000"/>
              </a:lnSpc>
              <a:spcBef>
                <a:spcPts val="600"/>
              </a:spcBef>
              <a:spcAft>
                <a:spcPts val="1800"/>
              </a:spcAft>
              <a:tabLst>
                <a:tab pos="914400" algn="l"/>
              </a:tabLst>
            </a:pPr>
            <a:endParaRPr lang="pt-BR" sz="750" dirty="0">
              <a:effectLst/>
              <a:latin typeface="Calibri" panose="020F0502020204030204" pitchFamily="34" charset="0"/>
              <a:ea typeface="Calibri" panose="020F0502020204030204" pitchFamily="34" charset="0"/>
            </a:endParaRPr>
          </a:p>
          <a:p>
            <a:endParaRPr lang="pt-BR" sz="750" dirty="0"/>
          </a:p>
        </p:txBody>
      </p:sp>
      <p:pic>
        <p:nvPicPr>
          <p:cNvPr id="7" name="image1.png" descr="Uma imagem com texto, símbolo&#10;&#10;Descrição gerada automaticamente">
            <a:extLst>
              <a:ext uri="{FF2B5EF4-FFF2-40B4-BE49-F238E27FC236}">
                <a16:creationId xmlns:a16="http://schemas.microsoft.com/office/drawing/2014/main" id="{80310E9A-4935-F4B7-52EF-7BE292D96645}"/>
              </a:ext>
            </a:extLst>
          </p:cNvPr>
          <p:cNvPicPr/>
          <p:nvPr/>
        </p:nvPicPr>
        <p:blipFill>
          <a:blip r:embed="rId2"/>
          <a:srcRect/>
          <a:stretch>
            <a:fillRect/>
          </a:stretch>
        </p:blipFill>
        <p:spPr>
          <a:xfrm>
            <a:off x="4310763" y="94264"/>
            <a:ext cx="507359" cy="493270"/>
          </a:xfrm>
          <a:prstGeom prst="rect">
            <a:avLst/>
          </a:prstGeom>
          <a:ln/>
        </p:spPr>
      </p:pic>
      <p:sp>
        <p:nvSpPr>
          <p:cNvPr id="9" name="CaixaDeTexto 8">
            <a:extLst>
              <a:ext uri="{FF2B5EF4-FFF2-40B4-BE49-F238E27FC236}">
                <a16:creationId xmlns:a16="http://schemas.microsoft.com/office/drawing/2014/main" id="{DD28EF22-442D-2D45-FA85-8DEB3747CF80}"/>
              </a:ext>
            </a:extLst>
          </p:cNvPr>
          <p:cNvSpPr txBox="1"/>
          <p:nvPr/>
        </p:nvSpPr>
        <p:spPr>
          <a:xfrm>
            <a:off x="3993054" y="2545706"/>
            <a:ext cx="1156760" cy="131896"/>
          </a:xfrm>
          <a:prstGeom prst="rect">
            <a:avLst/>
          </a:prstGeom>
          <a:noFill/>
        </p:spPr>
        <p:txBody>
          <a:bodyPr wrap="square">
            <a:spAutoFit/>
          </a:bodyPr>
          <a:lstStyle/>
          <a:p>
            <a:endParaRPr lang="pt-BR" sz="257" dirty="0"/>
          </a:p>
        </p:txBody>
      </p:sp>
      <p:sp>
        <p:nvSpPr>
          <p:cNvPr id="11" name="CaixaDeTexto 10">
            <a:extLst>
              <a:ext uri="{FF2B5EF4-FFF2-40B4-BE49-F238E27FC236}">
                <a16:creationId xmlns:a16="http://schemas.microsoft.com/office/drawing/2014/main" id="{7D1EEA7F-FCFF-1688-E79B-D58770895E13}"/>
              </a:ext>
            </a:extLst>
          </p:cNvPr>
          <p:cNvSpPr txBox="1"/>
          <p:nvPr/>
        </p:nvSpPr>
        <p:spPr>
          <a:xfrm>
            <a:off x="3878790" y="2552510"/>
            <a:ext cx="1156760" cy="131896"/>
          </a:xfrm>
          <a:prstGeom prst="rect">
            <a:avLst/>
          </a:prstGeom>
          <a:noFill/>
        </p:spPr>
        <p:txBody>
          <a:bodyPr wrap="square">
            <a:spAutoFit/>
          </a:bodyPr>
          <a:lstStyle/>
          <a:p>
            <a:endParaRPr lang="pt-BR" sz="257" dirty="0"/>
          </a:p>
        </p:txBody>
      </p:sp>
      <p:pic>
        <p:nvPicPr>
          <p:cNvPr id="13" name="Picture 2">
            <a:extLst>
              <a:ext uri="{FF2B5EF4-FFF2-40B4-BE49-F238E27FC236}">
                <a16:creationId xmlns:a16="http://schemas.microsoft.com/office/drawing/2014/main" id="{5658A0C5-A43A-58A2-3363-6302DA381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188" y="186360"/>
            <a:ext cx="637144" cy="602903"/>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a:extLst>
              <a:ext uri="{FF2B5EF4-FFF2-40B4-BE49-F238E27FC236}">
                <a16:creationId xmlns:a16="http://schemas.microsoft.com/office/drawing/2014/main" id="{316986F4-55DD-CD3D-02B5-1B13857C2165}"/>
              </a:ext>
            </a:extLst>
          </p:cNvPr>
          <p:cNvSpPr txBox="1"/>
          <p:nvPr/>
        </p:nvSpPr>
        <p:spPr>
          <a:xfrm>
            <a:off x="774700" y="560567"/>
            <a:ext cx="7486650" cy="400110"/>
          </a:xfrm>
          <a:prstGeom prst="rect">
            <a:avLst/>
          </a:prstGeom>
          <a:noFill/>
        </p:spPr>
        <p:txBody>
          <a:bodyPr wrap="square">
            <a:spAutoFit/>
          </a:bodyPr>
          <a:lstStyle/>
          <a:p>
            <a:pPr algn="ctr"/>
            <a:r>
              <a:rPr lang="pt-BR" sz="1000" b="1" dirty="0">
                <a:solidFill>
                  <a:srgbClr val="222222"/>
                </a:solidFill>
                <a:latin typeface="Arial" panose="020B0604020202020204" pitchFamily="34" charset="0"/>
              </a:rPr>
              <a:t>SANEAMENTO BÁSICO E ESCOLAS: UMA CONTRIBUICÃO PARA A EDUCACÃO AMBIENTAL DE ABRAÃO-ILHA GRANDE-RJ, BRASIL</a:t>
            </a:r>
            <a:endParaRPr lang="pt-BR" sz="1000" dirty="0"/>
          </a:p>
        </p:txBody>
      </p:sp>
      <p:sp>
        <p:nvSpPr>
          <p:cNvPr id="24" name="Subtítulo 2">
            <a:extLst>
              <a:ext uri="{FF2B5EF4-FFF2-40B4-BE49-F238E27FC236}">
                <a16:creationId xmlns:a16="http://schemas.microsoft.com/office/drawing/2014/main" id="{F0C9CCFC-1EF4-6382-A534-2E07A4087E2D}"/>
              </a:ext>
            </a:extLst>
          </p:cNvPr>
          <p:cNvSpPr txBox="1">
            <a:spLocks/>
          </p:cNvSpPr>
          <p:nvPr/>
        </p:nvSpPr>
        <p:spPr>
          <a:xfrm>
            <a:off x="4571434" y="3536454"/>
            <a:ext cx="4466392" cy="740331"/>
          </a:xfrm>
          <a:prstGeom prst="rect">
            <a:avLst/>
          </a:prstGeom>
        </p:spPr>
        <p:txBody>
          <a:bodyPr vert="horz" lIns="13065" tIns="6532" rIns="13065" bIns="6532" rtlCol="0">
            <a:noAutofit/>
          </a:bodyPr>
          <a:lstStyle>
            <a:lvl1pPr marL="0" indent="0" algn="ctr" defTabSz="1620042" rtl="0" eaLnBrk="1" latinLnBrk="0" hangingPunct="1">
              <a:lnSpc>
                <a:spcPct val="90000"/>
              </a:lnSpc>
              <a:spcBef>
                <a:spcPts val="1772"/>
              </a:spcBef>
              <a:buFont typeface="Arial" panose="020B0604020202020204" pitchFamily="34" charset="0"/>
              <a:buNone/>
              <a:defRPr sz="4252" kern="1200">
                <a:solidFill>
                  <a:schemeClr val="tx1"/>
                </a:solidFill>
                <a:latin typeface="+mn-lt"/>
                <a:ea typeface="+mn-ea"/>
                <a:cs typeface="+mn-cs"/>
              </a:defRPr>
            </a:lvl1pPr>
            <a:lvl2pPr marL="810021" indent="0" algn="ctr" defTabSz="1620042" rtl="0" eaLnBrk="1" latinLnBrk="0" hangingPunct="1">
              <a:lnSpc>
                <a:spcPct val="90000"/>
              </a:lnSpc>
              <a:spcBef>
                <a:spcPts val="886"/>
              </a:spcBef>
              <a:buFont typeface="Arial" panose="020B0604020202020204" pitchFamily="34" charset="0"/>
              <a:buNone/>
              <a:defRPr sz="3543" kern="1200">
                <a:solidFill>
                  <a:schemeClr val="tx1"/>
                </a:solidFill>
                <a:latin typeface="+mn-lt"/>
                <a:ea typeface="+mn-ea"/>
                <a:cs typeface="+mn-cs"/>
              </a:defRPr>
            </a:lvl2pPr>
            <a:lvl3pPr marL="1620042" indent="0" algn="ctr" defTabSz="1620042" rtl="0" eaLnBrk="1" latinLnBrk="0" hangingPunct="1">
              <a:lnSpc>
                <a:spcPct val="90000"/>
              </a:lnSpc>
              <a:spcBef>
                <a:spcPts val="886"/>
              </a:spcBef>
              <a:buFont typeface="Arial" panose="020B0604020202020204" pitchFamily="34" charset="0"/>
              <a:buNone/>
              <a:defRPr sz="3189" kern="1200">
                <a:solidFill>
                  <a:schemeClr val="tx1"/>
                </a:solidFill>
                <a:latin typeface="+mn-lt"/>
                <a:ea typeface="+mn-ea"/>
                <a:cs typeface="+mn-cs"/>
              </a:defRPr>
            </a:lvl3pPr>
            <a:lvl4pPr marL="2430064"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4pPr>
            <a:lvl5pPr marL="3240085"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5pPr>
            <a:lvl6pPr marL="4050106"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6pPr>
            <a:lvl7pPr marL="4860127"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7pPr>
            <a:lvl8pPr marL="5670149"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8pPr>
            <a:lvl9pPr marL="6480170"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9pPr>
          </a:lstStyle>
          <a:p>
            <a:pPr algn="just">
              <a:lnSpc>
                <a:spcPct val="107000"/>
              </a:lnSpc>
              <a:spcAft>
                <a:spcPts val="800"/>
              </a:spcAft>
            </a:pPr>
            <a:r>
              <a:rPr lang="pt-BR" sz="670" dirty="0"/>
              <a:t>Com isso, foi estabelecida uma metodologia que poderá ser usada por tomadores de decisão como ferramenta de auxílio na escolha da metodologia pedagógica mais recomendada para atender as necessidade e condições apresentadas nas escolas e para promoção da educação ambiental e sanitária nos jovens alunos desde o início de suas formações. Espera-se que este estudo incentive o desenvolvimento de mais ações de educação ambiental, e uma ampla conscientização nos jovens sobre o cuidado com o meio ambiente e das questões sanitárias, como ferramenta para promoção da saúde ambiental e pública. Além de estabelecer o diálogo entre professores, alunos e a comunidade, para o desenvolvimento de uma visão crítica e ampla sobre estas questões.</a:t>
            </a:r>
          </a:p>
        </p:txBody>
      </p:sp>
      <p:pic>
        <p:nvPicPr>
          <p:cNvPr id="30" name="Imagem 29">
            <a:extLst>
              <a:ext uri="{FF2B5EF4-FFF2-40B4-BE49-F238E27FC236}">
                <a16:creationId xmlns:a16="http://schemas.microsoft.com/office/drawing/2014/main" id="{60B6B4E6-D1E5-DD47-B85D-1F1BB079C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840" y="2720025"/>
            <a:ext cx="1676910" cy="1257683"/>
          </a:xfrm>
          <a:prstGeom prst="rect">
            <a:avLst/>
          </a:prstGeom>
        </p:spPr>
      </p:pic>
      <p:sp>
        <p:nvSpPr>
          <p:cNvPr id="31" name="Retângulo de cantos arredondados 7">
            <a:extLst>
              <a:ext uri="{FF2B5EF4-FFF2-40B4-BE49-F238E27FC236}">
                <a16:creationId xmlns:a16="http://schemas.microsoft.com/office/drawing/2014/main" id="{30B1E0C3-B6D7-C537-67B3-F7AF13950563}"/>
              </a:ext>
            </a:extLst>
          </p:cNvPr>
          <p:cNvSpPr/>
          <p:nvPr/>
        </p:nvSpPr>
        <p:spPr>
          <a:xfrm>
            <a:off x="115871" y="2276064"/>
            <a:ext cx="1477347" cy="151122"/>
          </a:xfrm>
          <a:prstGeom prst="roundRect">
            <a:avLst/>
          </a:prstGeom>
          <a:solidFill>
            <a:schemeClr val="accent5">
              <a:lumMod val="50000"/>
            </a:schemeClr>
          </a:solidFill>
          <a:ln>
            <a:noFill/>
          </a:ln>
          <a:effectLst>
            <a:innerShdw blurRad="63500" dist="50800" dir="162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10884" tIns="5442" rIns="10884" bIns="5442" rtlCol="0" anchor="b"/>
          <a:lstStyle/>
          <a:p>
            <a:pPr algn="ctr"/>
            <a:r>
              <a:rPr lang="pt-BR" sz="900" dirty="0">
                <a:latin typeface="Bernard MT Condensed" panose="02050806060905020404" pitchFamily="18" charset="0"/>
                <a:ea typeface="Verdana" pitchFamily="34" charset="0"/>
                <a:cs typeface="Verdana" pitchFamily="34" charset="0"/>
              </a:rPr>
              <a:t>Objetivo</a:t>
            </a:r>
            <a:endParaRPr lang="pt-BR" sz="1000" dirty="0">
              <a:latin typeface="Bernard MT Condensed" panose="02050806060905020404" pitchFamily="18" charset="0"/>
              <a:ea typeface="Verdana" pitchFamily="34" charset="0"/>
              <a:cs typeface="Verdana" pitchFamily="34" charset="0"/>
            </a:endParaRPr>
          </a:p>
        </p:txBody>
      </p:sp>
      <p:sp>
        <p:nvSpPr>
          <p:cNvPr id="32" name="Retângulo de cantos arredondados 11">
            <a:extLst>
              <a:ext uri="{FF2B5EF4-FFF2-40B4-BE49-F238E27FC236}">
                <a16:creationId xmlns:a16="http://schemas.microsoft.com/office/drawing/2014/main" id="{7C17199B-DD1A-402B-5F10-DE8082300181}"/>
              </a:ext>
            </a:extLst>
          </p:cNvPr>
          <p:cNvSpPr/>
          <p:nvPr/>
        </p:nvSpPr>
        <p:spPr>
          <a:xfrm>
            <a:off x="110257" y="2790824"/>
            <a:ext cx="1477347" cy="151122"/>
          </a:xfrm>
          <a:prstGeom prst="roundRect">
            <a:avLst/>
          </a:prstGeom>
          <a:solidFill>
            <a:schemeClr val="accent5">
              <a:lumMod val="50000"/>
            </a:schemeClr>
          </a:solidFill>
          <a:ln>
            <a:noFill/>
          </a:ln>
          <a:effectLst>
            <a:innerShdw blurRad="63500" dist="50800" dir="162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10884" tIns="5442" rIns="10884" bIns="5442" rtlCol="0" anchor="b"/>
          <a:lstStyle/>
          <a:p>
            <a:pPr algn="ctr"/>
            <a:r>
              <a:rPr lang="pt-BR" sz="900" dirty="0">
                <a:latin typeface="Bernard MT Condensed" panose="02050806060905020404" pitchFamily="18" charset="0"/>
                <a:ea typeface="Verdana" pitchFamily="34" charset="0"/>
              </a:rPr>
              <a:t>Metodologia </a:t>
            </a:r>
          </a:p>
        </p:txBody>
      </p:sp>
      <p:sp>
        <p:nvSpPr>
          <p:cNvPr id="33" name="Retângulo de cantos arredondados 11">
            <a:extLst>
              <a:ext uri="{FF2B5EF4-FFF2-40B4-BE49-F238E27FC236}">
                <a16:creationId xmlns:a16="http://schemas.microsoft.com/office/drawing/2014/main" id="{CCA0F3A7-3624-8AE2-9803-9ED91AB58330}"/>
              </a:ext>
            </a:extLst>
          </p:cNvPr>
          <p:cNvSpPr/>
          <p:nvPr/>
        </p:nvSpPr>
        <p:spPr>
          <a:xfrm>
            <a:off x="4552384" y="1416049"/>
            <a:ext cx="967818" cy="149809"/>
          </a:xfrm>
          <a:prstGeom prst="roundRect">
            <a:avLst/>
          </a:prstGeom>
          <a:solidFill>
            <a:schemeClr val="accent5">
              <a:lumMod val="50000"/>
            </a:schemeClr>
          </a:solidFill>
          <a:ln>
            <a:noFill/>
          </a:ln>
          <a:effectLst>
            <a:innerShdw blurRad="63500" dist="50800" dir="162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10884" tIns="5442" rIns="10884" bIns="5442" rtlCol="0" anchor="b"/>
          <a:lstStyle/>
          <a:p>
            <a:pPr algn="ctr"/>
            <a:r>
              <a:rPr lang="pt-BR" sz="900" dirty="0">
                <a:latin typeface="Bernard MT Condensed" panose="02050806060905020404" pitchFamily="18" charset="0"/>
                <a:ea typeface="Verdana" pitchFamily="34" charset="0"/>
              </a:rPr>
              <a:t>Resultados</a:t>
            </a:r>
            <a:endParaRPr lang="pt-BR" sz="800" dirty="0">
              <a:latin typeface="Bernard MT Condensed" panose="02050806060905020404" pitchFamily="18" charset="0"/>
              <a:ea typeface="Verdana" pitchFamily="34" charset="0"/>
            </a:endParaRPr>
          </a:p>
        </p:txBody>
      </p:sp>
      <p:sp>
        <p:nvSpPr>
          <p:cNvPr id="37" name="CaixaDeTexto 36">
            <a:extLst>
              <a:ext uri="{FF2B5EF4-FFF2-40B4-BE49-F238E27FC236}">
                <a16:creationId xmlns:a16="http://schemas.microsoft.com/office/drawing/2014/main" id="{43C51CE6-F491-1504-CB23-FEDEE16F92EB}"/>
              </a:ext>
            </a:extLst>
          </p:cNvPr>
          <p:cNvSpPr txBox="1"/>
          <p:nvPr/>
        </p:nvSpPr>
        <p:spPr>
          <a:xfrm>
            <a:off x="65009" y="4115132"/>
            <a:ext cx="4387172" cy="1004314"/>
          </a:xfrm>
          <a:prstGeom prst="rect">
            <a:avLst/>
          </a:prstGeom>
          <a:noFill/>
        </p:spPr>
        <p:txBody>
          <a:bodyPr wrap="square">
            <a:spAutoFit/>
          </a:bodyPr>
          <a:lstStyle/>
          <a:p>
            <a:pPr algn="just" defTabSz="289340">
              <a:lnSpc>
                <a:spcPct val="90000"/>
              </a:lnSpc>
              <a:spcBef>
                <a:spcPts val="316"/>
              </a:spcBef>
            </a:pPr>
            <a:r>
              <a:rPr lang="pt-BR" sz="670" b="1" dirty="0"/>
              <a:t>I. </a:t>
            </a:r>
            <a:r>
              <a:rPr lang="pt-BR" sz="670" dirty="0"/>
              <a:t>O </a:t>
            </a:r>
            <a:r>
              <a:rPr lang="pt-BR" sz="670" b="1" dirty="0"/>
              <a:t>levantamento metodológico de educação ambiental voltado para área de saneamento: </a:t>
            </a:r>
            <a:r>
              <a:rPr lang="pt-BR" sz="670" dirty="0"/>
              <a:t>realizado através de buscas na base de dados do Google Acadêmico</a:t>
            </a:r>
            <a:r>
              <a:rPr lang="pt-BR" sz="670" b="1" dirty="0"/>
              <a:t> </a:t>
            </a:r>
            <a:r>
              <a:rPr lang="pt-BR" sz="670" dirty="0"/>
              <a:t>com as palavras-chaves: “Educação Ambiental”; “Saneamento Básico”; “Escolas”, “Brasil”, "Áreas rurais"; "Metodologias" e "Tecnologia social". </a:t>
            </a:r>
          </a:p>
          <a:p>
            <a:pPr algn="just" defTabSz="289340">
              <a:lnSpc>
                <a:spcPct val="90000"/>
              </a:lnSpc>
              <a:spcBef>
                <a:spcPts val="316"/>
              </a:spcBef>
            </a:pPr>
            <a:r>
              <a:rPr lang="pt-BR" sz="670" b="1" dirty="0"/>
              <a:t>II. Estabelecimento dos critérios de inclusão das práticas:</a:t>
            </a:r>
            <a:r>
              <a:rPr lang="pt-BR" sz="670" dirty="0"/>
              <a:t> (i) atividades práticas; (</a:t>
            </a:r>
            <a:r>
              <a:rPr lang="pt-BR" sz="670" dirty="0" err="1"/>
              <a:t>ii</a:t>
            </a:r>
            <a:r>
              <a:rPr lang="pt-BR" sz="670" dirty="0"/>
              <a:t>) uso de áreas abertas; (</a:t>
            </a:r>
            <a:r>
              <a:rPr lang="pt-BR" sz="670" dirty="0" err="1"/>
              <a:t>iii</a:t>
            </a:r>
            <a:r>
              <a:rPr lang="pt-BR" sz="670" dirty="0"/>
              <a:t>) uso de auditório; (</a:t>
            </a:r>
            <a:r>
              <a:rPr lang="pt-BR" sz="670" dirty="0" err="1"/>
              <a:t>iv</a:t>
            </a:r>
            <a:r>
              <a:rPr lang="pt-BR" sz="670" dirty="0"/>
              <a:t>) faixa etária acima de 10 anos; (v) acessibilidade tecnológica; e (vi) equipe técnica especializada na área ambiental.</a:t>
            </a:r>
          </a:p>
          <a:p>
            <a:pPr algn="just" defTabSz="289340">
              <a:lnSpc>
                <a:spcPct val="90000"/>
              </a:lnSpc>
              <a:spcBef>
                <a:spcPts val="316"/>
              </a:spcBef>
            </a:pPr>
            <a:r>
              <a:rPr lang="pt-BR" sz="670" b="1" dirty="0"/>
              <a:t>III. Classificação das metodologias:</a:t>
            </a:r>
            <a:r>
              <a:rPr lang="pt-BR" sz="670" dirty="0"/>
              <a:t> em três categorias, conforme cumprimento dos critérios estabelecidos, em “recomendada” (100% dos critérios contemplados), “parcialmente recomendada” (≥60% dos critérios contemplados) e “não recomendada” (&lt; 60% dos critérios contemplados).</a:t>
            </a:r>
          </a:p>
        </p:txBody>
      </p:sp>
      <p:sp>
        <p:nvSpPr>
          <p:cNvPr id="38" name="Subtítulo 2">
            <a:extLst>
              <a:ext uri="{FF2B5EF4-FFF2-40B4-BE49-F238E27FC236}">
                <a16:creationId xmlns:a16="http://schemas.microsoft.com/office/drawing/2014/main" id="{2B271126-8675-7D78-CA21-CF314A86ACA2}"/>
              </a:ext>
            </a:extLst>
          </p:cNvPr>
          <p:cNvSpPr txBox="1">
            <a:spLocks/>
          </p:cNvSpPr>
          <p:nvPr/>
        </p:nvSpPr>
        <p:spPr>
          <a:xfrm>
            <a:off x="116663" y="2455963"/>
            <a:ext cx="4335517" cy="328978"/>
          </a:xfrm>
          <a:prstGeom prst="rect">
            <a:avLst/>
          </a:prstGeom>
        </p:spPr>
        <p:txBody>
          <a:bodyPr vert="horz" lIns="13065" tIns="6532" rIns="13065" bIns="6532" rtlCol="0">
            <a:normAutofit/>
          </a:bodyPr>
          <a:lstStyle>
            <a:lvl1pPr marL="0" indent="0" algn="ctr" defTabSz="1620042" rtl="0" eaLnBrk="1" latinLnBrk="0" hangingPunct="1">
              <a:lnSpc>
                <a:spcPct val="90000"/>
              </a:lnSpc>
              <a:spcBef>
                <a:spcPts val="1772"/>
              </a:spcBef>
              <a:buFont typeface="Arial" panose="020B0604020202020204" pitchFamily="34" charset="0"/>
              <a:buNone/>
              <a:defRPr sz="4252" kern="1200">
                <a:solidFill>
                  <a:schemeClr val="tx1"/>
                </a:solidFill>
                <a:latin typeface="+mn-lt"/>
                <a:ea typeface="+mn-ea"/>
                <a:cs typeface="+mn-cs"/>
              </a:defRPr>
            </a:lvl1pPr>
            <a:lvl2pPr marL="810021" indent="0" algn="ctr" defTabSz="1620042" rtl="0" eaLnBrk="1" latinLnBrk="0" hangingPunct="1">
              <a:lnSpc>
                <a:spcPct val="90000"/>
              </a:lnSpc>
              <a:spcBef>
                <a:spcPts val="886"/>
              </a:spcBef>
              <a:buFont typeface="Arial" panose="020B0604020202020204" pitchFamily="34" charset="0"/>
              <a:buNone/>
              <a:defRPr sz="3543" kern="1200">
                <a:solidFill>
                  <a:schemeClr val="tx1"/>
                </a:solidFill>
                <a:latin typeface="+mn-lt"/>
                <a:ea typeface="+mn-ea"/>
                <a:cs typeface="+mn-cs"/>
              </a:defRPr>
            </a:lvl2pPr>
            <a:lvl3pPr marL="1620042" indent="0" algn="ctr" defTabSz="1620042" rtl="0" eaLnBrk="1" latinLnBrk="0" hangingPunct="1">
              <a:lnSpc>
                <a:spcPct val="90000"/>
              </a:lnSpc>
              <a:spcBef>
                <a:spcPts val="886"/>
              </a:spcBef>
              <a:buFont typeface="Arial" panose="020B0604020202020204" pitchFamily="34" charset="0"/>
              <a:buNone/>
              <a:defRPr sz="3189" kern="1200">
                <a:solidFill>
                  <a:schemeClr val="tx1"/>
                </a:solidFill>
                <a:latin typeface="+mn-lt"/>
                <a:ea typeface="+mn-ea"/>
                <a:cs typeface="+mn-cs"/>
              </a:defRPr>
            </a:lvl3pPr>
            <a:lvl4pPr marL="2430064"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4pPr>
            <a:lvl5pPr marL="3240085"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5pPr>
            <a:lvl6pPr marL="4050106"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6pPr>
            <a:lvl7pPr marL="4860127"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7pPr>
            <a:lvl8pPr marL="5670149"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8pPr>
            <a:lvl9pPr marL="6480170" indent="0" algn="ctr" defTabSz="1620042" rtl="0" eaLnBrk="1" latinLnBrk="0" hangingPunct="1">
              <a:lnSpc>
                <a:spcPct val="90000"/>
              </a:lnSpc>
              <a:spcBef>
                <a:spcPts val="886"/>
              </a:spcBef>
              <a:buFont typeface="Arial" panose="020B0604020202020204" pitchFamily="34" charset="0"/>
              <a:buNone/>
              <a:defRPr sz="2835" kern="1200">
                <a:solidFill>
                  <a:schemeClr val="tx1"/>
                </a:solidFill>
                <a:latin typeface="+mn-lt"/>
                <a:ea typeface="+mn-ea"/>
                <a:cs typeface="+mn-cs"/>
              </a:defRPr>
            </a:lvl9pPr>
          </a:lstStyle>
          <a:p>
            <a:pPr algn="just"/>
            <a:r>
              <a:rPr lang="pt-BR" sz="670" dirty="0">
                <a:ea typeface="Times New Roman" panose="02020603050405020304" pitchFamily="18" charset="0"/>
              </a:rPr>
              <a:t>Realizar um levantamento bibliográfico sobre as diferentes metodologias que abordam o saneamento básico aplicado às escolas no Brasil, para futura implementação nas escolas da Vila de Abraão, Ilha Grande, litoral sul do estado do Rio de Janeiro. </a:t>
            </a:r>
            <a:endParaRPr lang="pt-BR" sz="670" dirty="0"/>
          </a:p>
        </p:txBody>
      </p:sp>
      <p:pic>
        <p:nvPicPr>
          <p:cNvPr id="40" name="Imagem 39">
            <a:extLst>
              <a:ext uri="{FF2B5EF4-FFF2-40B4-BE49-F238E27FC236}">
                <a16:creationId xmlns:a16="http://schemas.microsoft.com/office/drawing/2014/main" id="{62E1A893-27FF-6B17-DD35-68DF8FFFB582}"/>
              </a:ext>
            </a:extLst>
          </p:cNvPr>
          <p:cNvPicPr>
            <a:picLocks noChangeAspect="1"/>
          </p:cNvPicPr>
          <p:nvPr/>
        </p:nvPicPr>
        <p:blipFill>
          <a:blip r:embed="rId5"/>
          <a:stretch>
            <a:fillRect/>
          </a:stretch>
        </p:blipFill>
        <p:spPr>
          <a:xfrm>
            <a:off x="5553866" y="1308100"/>
            <a:ext cx="3489490" cy="2213580"/>
          </a:xfrm>
          <a:prstGeom prst="rect">
            <a:avLst/>
          </a:prstGeom>
        </p:spPr>
      </p:pic>
      <p:sp>
        <p:nvSpPr>
          <p:cNvPr id="42" name="CaixaDeTexto 41">
            <a:extLst>
              <a:ext uri="{FF2B5EF4-FFF2-40B4-BE49-F238E27FC236}">
                <a16:creationId xmlns:a16="http://schemas.microsoft.com/office/drawing/2014/main" id="{D6F5A1F1-3E3D-2655-536F-C66E8E18363B}"/>
              </a:ext>
            </a:extLst>
          </p:cNvPr>
          <p:cNvSpPr txBox="1"/>
          <p:nvPr/>
        </p:nvSpPr>
        <p:spPr>
          <a:xfrm>
            <a:off x="72446" y="2960752"/>
            <a:ext cx="2659509" cy="1151405"/>
          </a:xfrm>
          <a:prstGeom prst="rect">
            <a:avLst/>
          </a:prstGeom>
          <a:noFill/>
        </p:spPr>
        <p:txBody>
          <a:bodyPr wrap="square">
            <a:spAutoFit/>
          </a:bodyPr>
          <a:lstStyle/>
          <a:p>
            <a:pPr algn="just" defTabSz="289340">
              <a:lnSpc>
                <a:spcPct val="90000"/>
              </a:lnSpc>
              <a:spcBef>
                <a:spcPts val="316"/>
              </a:spcBef>
            </a:pPr>
            <a:r>
              <a:rPr lang="pt-BR" sz="670" dirty="0"/>
              <a:t>A Vila de Abraão, localizada na Ilha Grande, distrito de Angra dos Reis, município do Estado do Rio de Janeiro, com aproximadamente 3000 habitantes, assume o papel de “capital econômica”, sendo o local com maior infraestrutura de toda ilha. </a:t>
            </a:r>
          </a:p>
          <a:p>
            <a:pPr algn="just" defTabSz="289340">
              <a:lnSpc>
                <a:spcPct val="90000"/>
              </a:lnSpc>
              <a:spcBef>
                <a:spcPts val="316"/>
              </a:spcBef>
            </a:pPr>
            <a:r>
              <a:rPr lang="pt-BR" sz="670" dirty="0"/>
              <a:t>A Escola Municipal Brigadeiro Nóbrega, localizada na Vila do Abraão,  recebe alunos não só de Abraão, mas também de outras 9 localidades da ilha. Para este projeto foram selecionados somente os alunos entre o 6º e 9º ano do ensino Fundamental II, sendo aproximadamente 210 estudantes. Além disso, esta escola faz parte do Programa Mais Educação, criado pelo Ministério da Educação, priorizando escolas localizadas em áreas de vulnerabilidade social. </a:t>
            </a:r>
          </a:p>
        </p:txBody>
      </p:sp>
      <p:sp>
        <p:nvSpPr>
          <p:cNvPr id="43" name="Retângulo de cantos arredondados 7">
            <a:extLst>
              <a:ext uri="{FF2B5EF4-FFF2-40B4-BE49-F238E27FC236}">
                <a16:creationId xmlns:a16="http://schemas.microsoft.com/office/drawing/2014/main" id="{CF2FDF39-10F4-7AA6-E77B-78657132E08A}"/>
              </a:ext>
            </a:extLst>
          </p:cNvPr>
          <p:cNvSpPr/>
          <p:nvPr/>
        </p:nvSpPr>
        <p:spPr>
          <a:xfrm>
            <a:off x="115871" y="1376831"/>
            <a:ext cx="1477347" cy="150034"/>
          </a:xfrm>
          <a:prstGeom prst="roundRect">
            <a:avLst/>
          </a:prstGeom>
          <a:solidFill>
            <a:schemeClr val="accent5">
              <a:lumMod val="50000"/>
            </a:schemeClr>
          </a:solidFill>
          <a:ln>
            <a:noFill/>
          </a:ln>
          <a:effectLst>
            <a:innerShdw blurRad="63500" dist="50800" dir="162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10884" tIns="5442" rIns="10884" bIns="5442" rtlCol="0" anchor="b"/>
          <a:lstStyle/>
          <a:p>
            <a:pPr algn="ctr"/>
            <a:r>
              <a:rPr lang="pt-BR" sz="900" dirty="0">
                <a:latin typeface="Bernard MT Condensed" panose="02050806060905020404" pitchFamily="18" charset="0"/>
                <a:ea typeface="Verdana" pitchFamily="34" charset="0"/>
                <a:cs typeface="Verdana" pitchFamily="34" charset="0"/>
              </a:rPr>
              <a:t>Introdução</a:t>
            </a:r>
            <a:endParaRPr lang="pt-BR" sz="1050" dirty="0">
              <a:latin typeface="Bernard MT Condensed" panose="02050806060905020404" pitchFamily="18" charset="0"/>
              <a:ea typeface="Verdana" pitchFamily="34" charset="0"/>
              <a:cs typeface="Verdana" pitchFamily="34" charset="0"/>
            </a:endParaRPr>
          </a:p>
        </p:txBody>
      </p:sp>
      <p:sp>
        <p:nvSpPr>
          <p:cNvPr id="44" name="Retângulo de cantos arredondados 11">
            <a:extLst>
              <a:ext uri="{FF2B5EF4-FFF2-40B4-BE49-F238E27FC236}">
                <a16:creationId xmlns:a16="http://schemas.microsoft.com/office/drawing/2014/main" id="{D39C3FF4-0143-D88E-964C-0DB704A4554D}"/>
              </a:ext>
            </a:extLst>
          </p:cNvPr>
          <p:cNvSpPr/>
          <p:nvPr/>
        </p:nvSpPr>
        <p:spPr>
          <a:xfrm>
            <a:off x="4577593" y="3408835"/>
            <a:ext cx="942609" cy="131895"/>
          </a:xfrm>
          <a:prstGeom prst="roundRect">
            <a:avLst/>
          </a:prstGeom>
          <a:solidFill>
            <a:schemeClr val="accent5">
              <a:lumMod val="50000"/>
            </a:schemeClr>
          </a:solidFill>
          <a:ln>
            <a:noFill/>
          </a:ln>
          <a:effectLst>
            <a:innerShdw blurRad="63500" dist="50800" dir="162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10884" tIns="5442" rIns="10884" bIns="5442" rtlCol="0" anchor="b"/>
          <a:lstStyle/>
          <a:p>
            <a:pPr algn="ctr"/>
            <a:r>
              <a:rPr lang="pt-BR" sz="900" dirty="0">
                <a:latin typeface="Bernard MT Condensed" panose="02050806060905020404" pitchFamily="18" charset="0"/>
                <a:ea typeface="Verdana" pitchFamily="34" charset="0"/>
              </a:rPr>
              <a:t>Conclusão</a:t>
            </a:r>
            <a:endParaRPr lang="pt-BR" sz="800" dirty="0">
              <a:latin typeface="Bernard MT Condensed" panose="02050806060905020404" pitchFamily="18" charset="0"/>
              <a:ea typeface="Verdana" pitchFamily="34" charset="0"/>
            </a:endParaRPr>
          </a:p>
        </p:txBody>
      </p:sp>
      <p:sp>
        <p:nvSpPr>
          <p:cNvPr id="45" name="Retângulo de cantos arredondados 11">
            <a:extLst>
              <a:ext uri="{FF2B5EF4-FFF2-40B4-BE49-F238E27FC236}">
                <a16:creationId xmlns:a16="http://schemas.microsoft.com/office/drawing/2014/main" id="{CA4C67D7-3899-7060-6C0E-1527228C6624}"/>
              </a:ext>
            </a:extLst>
          </p:cNvPr>
          <p:cNvSpPr/>
          <p:nvPr/>
        </p:nvSpPr>
        <p:spPr>
          <a:xfrm>
            <a:off x="4605370" y="4305203"/>
            <a:ext cx="1675510" cy="125262"/>
          </a:xfrm>
          <a:prstGeom prst="roundRect">
            <a:avLst/>
          </a:prstGeom>
          <a:solidFill>
            <a:schemeClr val="accent5">
              <a:lumMod val="50000"/>
            </a:schemeClr>
          </a:solidFill>
          <a:ln>
            <a:noFill/>
          </a:ln>
          <a:effectLst>
            <a:innerShdw blurRad="63500" dist="50800" dir="162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10884" tIns="5442" rIns="10884" bIns="5442" rtlCol="0" anchor="b"/>
          <a:lstStyle/>
          <a:p>
            <a:pPr algn="ctr"/>
            <a:r>
              <a:rPr lang="pt-BR" sz="800" dirty="0">
                <a:latin typeface="Bernard MT Condensed" panose="02050806060905020404" pitchFamily="18" charset="0"/>
                <a:ea typeface="Verdana" pitchFamily="34" charset="0"/>
              </a:rPr>
              <a:t>Revisão Bibliográfica</a:t>
            </a:r>
          </a:p>
        </p:txBody>
      </p:sp>
      <p:sp>
        <p:nvSpPr>
          <p:cNvPr id="49" name="CaixaDeTexto 48">
            <a:extLst>
              <a:ext uri="{FF2B5EF4-FFF2-40B4-BE49-F238E27FC236}">
                <a16:creationId xmlns:a16="http://schemas.microsoft.com/office/drawing/2014/main" id="{06B676E9-F18D-62AC-AAF4-D15B41BCFBA8}"/>
              </a:ext>
            </a:extLst>
          </p:cNvPr>
          <p:cNvSpPr txBox="1"/>
          <p:nvPr/>
        </p:nvSpPr>
        <p:spPr>
          <a:xfrm>
            <a:off x="4497031" y="4413871"/>
            <a:ext cx="4608187" cy="738664"/>
          </a:xfrm>
          <a:prstGeom prst="rect">
            <a:avLst/>
          </a:prstGeom>
          <a:noFill/>
        </p:spPr>
        <p:txBody>
          <a:bodyPr wrap="square">
            <a:spAutoFit/>
          </a:bodyPr>
          <a:lstStyle/>
          <a:p>
            <a:pPr indent="-36000" algn="just" defTabSz="289340"/>
            <a:r>
              <a:rPr lang="pt-BR" sz="580" dirty="0"/>
              <a:t>CONSTITUIÇÃO, BRASIL. Ministério do Meio Ambiente. Lei federal nº. 9795 de 27 de abril de 1999. dispõe sobre a educação ambiental, institui a política nacional de educação ambiental e dá outras providências. Brasília, DF, 1999.</a:t>
            </a:r>
          </a:p>
          <a:p>
            <a:pPr indent="-36000" algn="just" defTabSz="289340"/>
            <a:r>
              <a:rPr lang="pt-BR" sz="580" dirty="0"/>
              <a:t>GUIMARÃES, M. Por uma educação ambiental crítica na sociedade atual. Revista Margens Interdisciplinar, v. 7, n. 9, p. 11-22, 2013. </a:t>
            </a:r>
          </a:p>
          <a:p>
            <a:pPr indent="-36000" algn="just" defTabSz="289340"/>
            <a:r>
              <a:rPr lang="pt-BR" sz="580" dirty="0"/>
              <a:t>MOISÉS, M. ET AL. A política federal de saneamento básico e as iniciativas de participação, mobilização, controle social, educação em saúde e ambiental nos programas governamentais de saneamento. Ciência &amp; saúde coletiva, v. 15, n. 5, p. 2581-2591, 2010. </a:t>
            </a:r>
          </a:p>
          <a:p>
            <a:pPr indent="-36000" algn="just" defTabSz="289340"/>
            <a:r>
              <a:rPr lang="pt-BR" sz="580" dirty="0"/>
              <a:t>RIBEIRO, H. A integração entre a educação ambiental e o saneamento ambiental como estratégia para a promoção da saúde e do meio ambiente sustentado. Brasil. Ministério da Saúde. Fundação Nacional de Saúde, 2002.</a:t>
            </a:r>
          </a:p>
        </p:txBody>
      </p:sp>
      <p:sp>
        <p:nvSpPr>
          <p:cNvPr id="51" name="CaixaDeTexto 50">
            <a:extLst>
              <a:ext uri="{FF2B5EF4-FFF2-40B4-BE49-F238E27FC236}">
                <a16:creationId xmlns:a16="http://schemas.microsoft.com/office/drawing/2014/main" id="{D92512D5-AF49-9D45-5118-ED9FB4B25F52}"/>
              </a:ext>
            </a:extLst>
          </p:cNvPr>
          <p:cNvSpPr txBox="1"/>
          <p:nvPr/>
        </p:nvSpPr>
        <p:spPr>
          <a:xfrm>
            <a:off x="23662" y="1505727"/>
            <a:ext cx="4510237" cy="749564"/>
          </a:xfrm>
          <a:prstGeom prst="rect">
            <a:avLst/>
          </a:prstGeom>
          <a:noFill/>
        </p:spPr>
        <p:txBody>
          <a:bodyPr wrap="square">
            <a:spAutoFit/>
          </a:bodyPr>
          <a:lstStyle/>
          <a:p>
            <a:pPr algn="just">
              <a:lnSpc>
                <a:spcPct val="107000"/>
              </a:lnSpc>
              <a:spcBef>
                <a:spcPts val="600"/>
              </a:spcBef>
              <a:spcAft>
                <a:spcPts val="600"/>
              </a:spcAft>
              <a:tabLst>
                <a:tab pos="914400" algn="l"/>
              </a:tabLst>
            </a:pPr>
            <a:r>
              <a:rPr lang="pt-BR" sz="670" dirty="0"/>
              <a:t>A Educação Ambiental é componente integrante, essencial e permanente da Educação Nacional, devendo estar presente, de forma articulada, nos níveis e modalidades da Educação Básica e da Educação Superior. Para isso as instituições de ensino devem promovê-la integradamente nos seus projetos institucionais e pedagógicos, promovendo a conscientização ambiental e a construção de valores e virtudes, em prol da sua preservação. No contexto da saúde e do saneamento, a educação ambiental pode ser definida como uma prática social que recomenda não só a mudança de hábitos, práticas e atitudes, mas, principalmente a mudança gradual na forma de pensar, sentir e agir através da seleção e utilização de métodos pedagógicos. </a:t>
            </a:r>
          </a:p>
        </p:txBody>
      </p:sp>
      <p:sp>
        <p:nvSpPr>
          <p:cNvPr id="52" name="Subtítulo 2">
            <a:extLst>
              <a:ext uri="{FF2B5EF4-FFF2-40B4-BE49-F238E27FC236}">
                <a16:creationId xmlns:a16="http://schemas.microsoft.com/office/drawing/2014/main" id="{2063210E-A2CF-E234-1CCA-4FE3D6F99ABF}"/>
              </a:ext>
            </a:extLst>
          </p:cNvPr>
          <p:cNvSpPr txBox="1">
            <a:spLocks/>
          </p:cNvSpPr>
          <p:nvPr/>
        </p:nvSpPr>
        <p:spPr>
          <a:xfrm>
            <a:off x="185190" y="1020666"/>
            <a:ext cx="8773619" cy="28053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07000"/>
              </a:lnSpc>
              <a:spcAft>
                <a:spcPts val="300"/>
              </a:spcAft>
              <a:tabLst>
                <a:tab pos="914400" algn="l"/>
              </a:tabLst>
            </a:pPr>
            <a:r>
              <a:rPr lang="pt-BR" sz="650" i="1" dirty="0">
                <a:solidFill>
                  <a:srgbClr val="000000"/>
                </a:solidFill>
                <a:effectLst/>
                <a:latin typeface="Times New Roman" panose="02020603050405020304" pitchFamily="18" charset="0"/>
                <a:ea typeface="Times New Roman" panose="02020603050405020304" pitchFamily="18" charset="0"/>
              </a:rPr>
              <a:t>1. Programa de Pós-graduação em Engenharia Ambiental - PEAMB, Universidade do Estado do Rio de Janeiro - UERJ, Brasil, </a:t>
            </a:r>
            <a:r>
              <a:rPr lang="pt-BR" sz="650" i="1" dirty="0">
                <a:effectLst/>
                <a:latin typeface="Times New Roman" panose="02020603050405020304" pitchFamily="18" charset="0"/>
                <a:ea typeface="Times New Roman" panose="02020603050405020304" pitchFamily="18" charset="0"/>
              </a:rPr>
              <a:t>mariaclaravieiraa@gmail.com;</a:t>
            </a:r>
            <a:r>
              <a:rPr lang="pt-BR" sz="650" i="1" dirty="0">
                <a:solidFill>
                  <a:srgbClr val="000000"/>
                </a:solidFill>
                <a:effectLst/>
                <a:latin typeface="Times New Roman" panose="02020603050405020304" pitchFamily="18" charset="0"/>
                <a:ea typeface="Times New Roman" panose="02020603050405020304" pitchFamily="18" charset="0"/>
              </a:rPr>
              <a:t> rayssajacob@gmail.com;  2. Programa de Pós-Graduação em Meio Ambiente, Laboratório de Ecotoxicologia Marinha (Oceanografia), Universidade do Estado do Rio de Janeiro helenabiolog@gmail.com; 3. Departamento de Engenharia Sanitária e do Meio Ambiente - DESMA, Universidade do Estado do Rio de Janeiro – UERJ, Brasil, ana.pereira@eng.uerj.br; andre@andresalomao.com</a:t>
            </a:r>
            <a:endParaRPr lang="pt-BR" sz="650" dirty="0">
              <a:effectLst/>
              <a:latin typeface="Calibri" panose="020F0502020204030204" pitchFamily="34" charset="0"/>
              <a:ea typeface="Calibri" panose="020F0502020204030204" pitchFamily="34" charset="0"/>
            </a:endParaRPr>
          </a:p>
        </p:txBody>
      </p:sp>
      <p:sp>
        <p:nvSpPr>
          <p:cNvPr id="53" name="CaixaDeTexto 52">
            <a:extLst>
              <a:ext uri="{FF2B5EF4-FFF2-40B4-BE49-F238E27FC236}">
                <a16:creationId xmlns:a16="http://schemas.microsoft.com/office/drawing/2014/main" id="{28EF597E-1C12-486D-D92C-822850114276}"/>
              </a:ext>
            </a:extLst>
          </p:cNvPr>
          <p:cNvSpPr txBox="1"/>
          <p:nvPr/>
        </p:nvSpPr>
        <p:spPr>
          <a:xfrm>
            <a:off x="1555118" y="3958127"/>
            <a:ext cx="3965084" cy="184666"/>
          </a:xfrm>
          <a:prstGeom prst="rect">
            <a:avLst/>
          </a:prstGeom>
          <a:noFill/>
        </p:spPr>
        <p:txBody>
          <a:bodyPr wrap="square">
            <a:spAutoFit/>
          </a:bodyPr>
          <a:lstStyle/>
          <a:p>
            <a:pPr algn="ctr"/>
            <a:r>
              <a:rPr lang="pt-PT" sz="600" b="1" dirty="0">
                <a:effectLst/>
                <a:ea typeface="Times New Roman" panose="02020603050405020304" pitchFamily="18" charset="0"/>
              </a:rPr>
              <a:t>Figura 1. </a:t>
            </a:r>
            <a:r>
              <a:rPr lang="pt-BR" sz="600" dirty="0"/>
              <a:t>Escola Municipal Brigadeiro Nóbrega</a:t>
            </a:r>
            <a:r>
              <a:rPr lang="pt-PT" sz="600" dirty="0">
                <a:effectLst/>
                <a:ea typeface="Times New Roman" panose="02020603050405020304" pitchFamily="18" charset="0"/>
              </a:rPr>
              <a:t> (Fonte: Autores)</a:t>
            </a:r>
            <a:endParaRPr lang="pt-BR" sz="1600" dirty="0"/>
          </a:p>
        </p:txBody>
      </p:sp>
      <p:sp>
        <p:nvSpPr>
          <p:cNvPr id="54" name="CaixaDeTexto 53">
            <a:extLst>
              <a:ext uri="{FF2B5EF4-FFF2-40B4-BE49-F238E27FC236}">
                <a16:creationId xmlns:a16="http://schemas.microsoft.com/office/drawing/2014/main" id="{D6209CCC-9602-B39C-8074-6B31E11DD6FE}"/>
              </a:ext>
            </a:extLst>
          </p:cNvPr>
          <p:cNvSpPr txBox="1"/>
          <p:nvPr/>
        </p:nvSpPr>
        <p:spPr>
          <a:xfrm>
            <a:off x="4646971" y="1597573"/>
            <a:ext cx="943947" cy="992579"/>
          </a:xfrm>
          <a:prstGeom prst="rect">
            <a:avLst/>
          </a:prstGeom>
          <a:noFill/>
        </p:spPr>
        <p:txBody>
          <a:bodyPr wrap="square">
            <a:spAutoFit/>
          </a:bodyPr>
          <a:lstStyle/>
          <a:p>
            <a:r>
              <a:rPr lang="pt-PT" sz="650" b="1" dirty="0">
                <a:effectLst/>
                <a:ea typeface="Times New Roman" panose="02020603050405020304" pitchFamily="18" charset="0"/>
              </a:rPr>
              <a:t>Quadro 1. </a:t>
            </a:r>
            <a:r>
              <a:rPr lang="pt-BR" sz="650" dirty="0"/>
              <a:t>Avaliação comparativa e classificatória das metodologias selecionadas com a temática de educação ambiental e sanitária nas escolas do Brasil </a:t>
            </a:r>
            <a:r>
              <a:rPr lang="pt-PT" sz="650" dirty="0">
                <a:effectLst/>
                <a:ea typeface="Times New Roman" panose="02020603050405020304" pitchFamily="18" charset="0"/>
              </a:rPr>
              <a:t> (Fonte: Autores)</a:t>
            </a:r>
            <a:endParaRPr lang="pt-BR" sz="650" dirty="0"/>
          </a:p>
        </p:txBody>
      </p:sp>
      <p:pic>
        <p:nvPicPr>
          <p:cNvPr id="4" name="Imagem 3" descr="Logotipo&#10;&#10;Descrição gerada automaticamente">
            <a:extLst>
              <a:ext uri="{FF2B5EF4-FFF2-40B4-BE49-F238E27FC236}">
                <a16:creationId xmlns:a16="http://schemas.microsoft.com/office/drawing/2014/main" id="{D34E4751-1F69-D919-06B1-6181F78DE1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190" y="127369"/>
            <a:ext cx="771171" cy="771171"/>
          </a:xfrm>
          <a:prstGeom prst="rect">
            <a:avLst/>
          </a:prstGeom>
        </p:spPr>
      </p:pic>
    </p:spTree>
    <p:extLst>
      <p:ext uri="{BB962C8B-B14F-4D97-AF65-F5344CB8AC3E}">
        <p14:creationId xmlns:p14="http://schemas.microsoft.com/office/powerpoint/2010/main" val="4029505707"/>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10475</TotalTime>
  <Words>939</Words>
  <Application>Microsoft Office PowerPoint</Application>
  <PresentationFormat>Apresentação na tela (16:9)</PresentationFormat>
  <Paragraphs>23</Paragraphs>
  <Slides>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Bernard MT Condensed</vt:lpstr>
      <vt:lpstr>Calibri</vt:lpstr>
      <vt:lpstr>Calibri Light</vt:lpstr>
      <vt:lpstr>Times</vt:lpstr>
      <vt:lpstr>Times New Roman</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SANEAMENTO BÁSICO E ESCOLAS: UMA CONTRIBUICÃO PARA A EDUCACÃO AMBIENTAL DE ABRAÃO-ILHA GRANDE-RJ, BRASIL</dc:title>
  <dc:creator>Maria Clara Vieira</dc:creator>
  <cp:lastModifiedBy>Maria Clara Vieira</cp:lastModifiedBy>
  <cp:revision>13</cp:revision>
  <dcterms:created xsi:type="dcterms:W3CDTF">2022-06-07T20:31:10Z</dcterms:created>
  <dcterms:modified xsi:type="dcterms:W3CDTF">2022-06-15T13:25:25Z</dcterms:modified>
</cp:coreProperties>
</file>