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6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046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944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52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92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274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74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582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0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06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02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34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2AF4FA51-7588-657B-F821-DFB670202DBB}"/>
              </a:ext>
            </a:extLst>
          </p:cNvPr>
          <p:cNvSpPr txBox="1">
            <a:spLocks/>
          </p:cNvSpPr>
          <p:nvPr/>
        </p:nvSpPr>
        <p:spPr>
          <a:xfrm>
            <a:off x="162622" y="1083886"/>
            <a:ext cx="8763870" cy="4036384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914400" algn="l"/>
              </a:tabLst>
            </a:pPr>
            <a:r>
              <a:rPr lang="pt-PT" sz="1000" b="1" cap="all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1. Introdução</a:t>
            </a:r>
          </a:p>
          <a:p>
            <a:pPr algn="just">
              <a:spcBef>
                <a:spcPts val="0"/>
              </a:spcBef>
              <a:tabLst>
                <a:tab pos="914400" algn="l"/>
              </a:tabLst>
            </a:pP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 crescente os estudos que monitoram os esgotos como ferramenta epidemiológica, principalmente, para definir os locais mais afetados e direcionar intervenções de saúde pública a estes, sendo essa ferramenta aplicada majoritariamente em grandes centros urbanos com infraestrutura de saneamento básico eficientes. O vírus Sars-CoV-2 o causador da doença Covid-19 tem sido objeto de controle epidemiologico em setores de saneamento importantes no Brasil.</a:t>
            </a:r>
          </a:p>
          <a:p>
            <a:pPr algn="just">
              <a:spcBef>
                <a:spcPts val="0"/>
              </a:spcBef>
              <a:tabLst>
                <a:tab pos="914400" algn="l"/>
              </a:tabLst>
            </a:pPr>
            <a:r>
              <a:rPr lang="pt-PT" sz="1000" b="1" cap="al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2. Objetivos</a:t>
            </a:r>
          </a:p>
          <a:p>
            <a:pPr algn="just">
              <a:spcBef>
                <a:spcPts val="0"/>
              </a:spcBef>
              <a:tabLst>
                <a:tab pos="914400" algn="l"/>
              </a:tabLst>
            </a:pPr>
            <a:r>
              <a:rPr lang="pt-PT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valiar o uso da ferramenta de monitoramento epidemiológico do vírus causador de Covid-19 em esgotos de uma cidade com defasagem de infraestrutra de sanemaneto localizada na Amazônia (Santarém/PA/Brasil).</a:t>
            </a:r>
          </a:p>
          <a:p>
            <a:pPr algn="just">
              <a:spcBef>
                <a:spcPts val="0"/>
              </a:spcBef>
              <a:tabLst>
                <a:tab pos="914400" algn="l"/>
              </a:tabLst>
            </a:pPr>
            <a:r>
              <a:rPr lang="pt-PT" sz="1000" b="1" cap="al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3. Metodologia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Amostras quinzenais foram coletadas em dois pontos, sendo um com indicadores de vulnerabilidade socioeconômica dos contribuintes da rede. Para tanto, no período de março a setembro de 2021 foram realizadas 13 coletas amostrais de esgoto, totalizando 52 amostras que foram submetidas a análise RT-qPCR para determinação das concentrações de RNA do Sars-CoV-2, são amostras de dois pontos e foram analisadas em duplicata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pt-PT" sz="1000" b="1" cap="al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4. Resultados e discussão</a:t>
            </a:r>
          </a:p>
          <a:p>
            <a:pPr algn="just">
              <a:spcBef>
                <a:spcPts val="0"/>
              </a:spcBef>
              <a:tabLst>
                <a:tab pos="914400" algn="l"/>
              </a:tabLst>
            </a:pP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realização dessa abordagem em países e regiões mais suscetíveis a escassez de bens e recursos torna-se sustentável, uma vez que, as taxas de teste para a COVID-19 são baixas em comparação com os países desenvolvidos. No entanto, é válido presumir que essa abordagem se dá de forma diferente nas regiões com reduzida infraestrura de saneamento, visto que esse processo de monitoramento é mais aplicado onde há caracteriazação estabelecida das águas residuárias e controle de quais e quantos são os contribuintes das redes. A técnica da PCR (Reação em Cadeia da Polimerase) em tempo real com transcrição reversa (RT-qPCR)</a:t>
            </a:r>
            <a:r>
              <a:rPr lang="pt-PT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</a:t>
            </a:r>
          </a:p>
          <a:p>
            <a:pPr algn="just">
              <a:spcBef>
                <a:spcPts val="0"/>
              </a:spcBef>
              <a:tabLst>
                <a:tab pos="914400" algn="l"/>
              </a:tabLst>
            </a:pPr>
            <a:endParaRPr lang="pt-PT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tabLst>
                <a:tab pos="914400" algn="l"/>
              </a:tabLst>
            </a:pP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considerada padrão ouro pela Organização Mundial da Saúde para a detecção do novo coronavírus (SARS-CoV-2). Ao realizar essa detecção em nenhuma amostra da ETE foi detectável a presença do vírus e em apenas uma das amostras da EEE foi detectável como demonstra a fig. 1.</a:t>
            </a:r>
            <a:endParaRPr lang="pt-PT" sz="1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300"/>
              </a:spcAft>
              <a:tabLst>
                <a:tab pos="914400" algn="l"/>
              </a:tabLst>
            </a:pPr>
            <a:endParaRPr lang="pt-PT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300"/>
              </a:spcAft>
              <a:tabLst>
                <a:tab pos="914400" algn="l"/>
              </a:tabLst>
            </a:pPr>
            <a:endParaRPr lang="pt-PT" sz="1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300"/>
              </a:spcAft>
              <a:tabLst>
                <a:tab pos="914400" algn="l"/>
              </a:tabLst>
            </a:pPr>
            <a:endParaRPr lang="pt-PT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300"/>
              </a:spcAft>
              <a:tabLst>
                <a:tab pos="914400" algn="l"/>
              </a:tabLst>
            </a:pPr>
            <a:endParaRPr lang="pt-PT" sz="1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300"/>
              </a:spcAft>
              <a:tabLst>
                <a:tab pos="914400" algn="l"/>
              </a:tabLst>
            </a:pPr>
            <a:endParaRPr lang="pt-PT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tabLst>
                <a:tab pos="914400" algn="l"/>
              </a:tabLst>
            </a:pPr>
            <a:endParaRPr lang="pt-PT" sz="1000" b="1" cap="all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tabLst>
                <a:tab pos="914400" algn="l"/>
              </a:tabLst>
            </a:pPr>
            <a:endParaRPr lang="pt-PT" sz="1000" b="1" cap="all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tabLst>
                <a:tab pos="914400" algn="l"/>
              </a:tabLst>
            </a:pPr>
            <a:endParaRPr lang="pt-PT" sz="1000" b="1" cap="all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tabLst>
                <a:tab pos="914400" algn="l"/>
              </a:tabLst>
            </a:pPr>
            <a:r>
              <a:rPr lang="pt-PT" sz="9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Fig. 1. </a:t>
            </a:r>
            <a:r>
              <a:rPr lang="pt-PT" sz="900" dirty="0">
                <a:solidFill>
                  <a:srgbClr val="000000"/>
                </a:solidFill>
                <a:effectLst/>
                <a:latin typeface="TimesNewRomanPSMT"/>
                <a:ea typeface="Times New Roman" panose="02020603050405020304" pitchFamily="18" charset="0"/>
              </a:rPr>
              <a:t>Percentuais de amostras que testaram positivo e negativo para ocorrência do Sars-CoV-2</a:t>
            </a:r>
            <a:endParaRPr lang="pt-PT" sz="9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tabLst>
                <a:tab pos="914400" algn="l"/>
              </a:tabLst>
            </a:pPr>
            <a:r>
              <a:rPr lang="pt-PT" sz="1000" b="1" cap="all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5. Conclusões</a:t>
            </a:r>
          </a:p>
          <a:p>
            <a:pPr lvl="1" algn="just">
              <a:spcAft>
                <a:spcPts val="300"/>
              </a:spcAft>
              <a:tabLst>
                <a:tab pos="914400" algn="l"/>
              </a:tabLst>
            </a:pP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Notadamente os sistemas de distribuição e tratamento de águas residuárias precarizados implicam na possibilidade de infiltração das águas pluviais na rede, também leva-se em consideração o alto índice pluviométrico da região amazônica, o que dilui a carga orgânica, logo, os dejetos sofrem diluição e a carga viral diminui consideravelmente nas águas residuárias que entram em uma estação de tratamento e elevatórias, bem como a viabilidade de detectar o SARS-CoV-2 em águas residuárias. A emergência pandêmica vivida, evidenciou a necessidade de investimentos mais significativos em saneamento no Brasil e em especial na região Norte, assim como no monitoramento ambiental, para manter controle de endemias e epidemias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PT" sz="1000" cap="all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A6912C38-AAE6-D45D-FB8A-DBB9A152B2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054" y="45532"/>
            <a:ext cx="960204" cy="753566"/>
          </a:xfrm>
          <a:prstGeom prst="rect">
            <a:avLst/>
          </a:prstGeom>
        </p:spPr>
      </p:pic>
      <p:pic>
        <p:nvPicPr>
          <p:cNvPr id="8" name="Imagem 7" descr="Uma imagem com texto, símbolo&#10;&#10;Descrição gerada automaticamente">
            <a:extLst>
              <a:ext uri="{FF2B5EF4-FFF2-40B4-BE49-F238E27FC236}">
                <a16:creationId xmlns:a16="http://schemas.microsoft.com/office/drawing/2014/main" id="{F020B5F2-C4DD-C91A-4150-F111338220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42"/>
          <a:stretch/>
        </p:blipFill>
        <p:spPr>
          <a:xfrm>
            <a:off x="329892" y="73503"/>
            <a:ext cx="720183" cy="62181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1C65086-FC14-7AF4-A6C8-D194BBFF1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744" y="-680622"/>
            <a:ext cx="7263625" cy="1571394"/>
          </a:xfrm>
        </p:spPr>
        <p:txBody>
          <a:bodyPr>
            <a:normAutofit/>
          </a:bodyPr>
          <a:lstStyle/>
          <a:p>
            <a:r>
              <a:rPr lang="pt-P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AVALIAÇÃO DA FERRAMENTA DE MONITORAMENTO EPIDEMIOLÓGICO DO SARS-COV-2 NAS REDES DE ESGOTOS: DESAFIOS DE UMA CIDADE NA AMAZÔNIA</a:t>
            </a:r>
            <a:endParaRPr lang="pt-BR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3C6EED-DB0A-4EB9-97A6-78AB2069B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044" y="803960"/>
            <a:ext cx="8609026" cy="568713"/>
          </a:xfrm>
        </p:spPr>
        <p:txBody>
          <a:bodyPr>
            <a:normAutofit/>
          </a:bodyPr>
          <a:lstStyle/>
          <a:p>
            <a:r>
              <a:rPr lang="pt-PT" sz="1050" b="1" dirty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Natana Costa FARIAS</a:t>
            </a:r>
            <a:r>
              <a:rPr lang="pt-PT" sz="1050" b="1" baseline="30000" dirty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pt-PT" sz="1050" b="1" dirty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sz="1050" b="1" dirty="0">
                <a:latin typeface="Times New Roman Negrito" panose="02020803070505020304" pitchFamily="18" charset="0"/>
                <a:cs typeface="Times New Roman" panose="02020603050405020304" pitchFamily="18" charset="0"/>
              </a:rPr>
              <a:t>Andressa R. de SOUSA, Josciane C. OLIVEIRA, Marcos P. LIMA, Lucinewton S. de MOURA, Israel Nunes HENRIQUE</a:t>
            </a:r>
            <a:endParaRPr lang="pt-BR" sz="1050" b="1" dirty="0">
              <a:latin typeface="Times New Roman Negrito" panose="02020803070505020304" pitchFamily="18" charset="0"/>
              <a:cs typeface="Times New Roman" panose="02020603050405020304" pitchFamily="18" charset="0"/>
            </a:endParaRPr>
          </a:p>
          <a:p>
            <a:endParaRPr lang="pt-BR" sz="1050" dirty="0"/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159A221C-F582-911B-6165-FBE264D53EF5}"/>
              </a:ext>
            </a:extLst>
          </p:cNvPr>
          <p:cNvSpPr txBox="1">
            <a:spLocks/>
          </p:cNvSpPr>
          <p:nvPr/>
        </p:nvSpPr>
        <p:spPr>
          <a:xfrm>
            <a:off x="251607" y="921080"/>
            <a:ext cx="8416383" cy="273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  <a:tabLst>
                <a:tab pos="914400" algn="l"/>
              </a:tabLst>
            </a:pP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Universidade Federal do Oeste do Pará, Rua Vera Paz s/n° Santarém-PA (Brasil), natana.ajrwsm@gmail.com.</a:t>
            </a:r>
            <a:endParaRPr lang="pt-BR" sz="1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764D5C8D-6E8B-8400-EE04-68164F37B9F5}"/>
              </a:ext>
            </a:extLst>
          </p:cNvPr>
          <p:cNvGrpSpPr/>
          <p:nvPr/>
        </p:nvGrpSpPr>
        <p:grpSpPr>
          <a:xfrm>
            <a:off x="5838396" y="1694340"/>
            <a:ext cx="1777885" cy="1550355"/>
            <a:chOff x="0" y="181153"/>
            <a:chExt cx="2855595" cy="2559566"/>
          </a:xfrm>
        </p:grpSpPr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C9E67E4F-954B-A510-FCA0-133ADDD1A114}"/>
                </a:ext>
              </a:extLst>
            </p:cNvPr>
            <p:cNvPicPr>
              <a:picLocks/>
            </p:cNvPicPr>
            <p:nvPr/>
          </p:nvPicPr>
          <p:blipFill rotWithShape="1">
            <a:blip r:embed="rId4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548" t="6217" r="-14" b="5942"/>
            <a:stretch/>
          </p:blipFill>
          <p:spPr bwMode="auto">
            <a:xfrm>
              <a:off x="1578621" y="181153"/>
              <a:ext cx="1276974" cy="2559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" name="Imagem 15">
              <a:extLst>
                <a:ext uri="{FF2B5EF4-FFF2-40B4-BE49-F238E27FC236}">
                  <a16:creationId xmlns:a16="http://schemas.microsoft.com/office/drawing/2014/main" id="{9A7F3A0C-2A3D-1F60-C574-5B58A4AB6520}"/>
                </a:ext>
              </a:extLst>
            </p:cNvPr>
            <p:cNvPicPr>
              <a:picLocks/>
            </p:cNvPicPr>
            <p:nvPr/>
          </p:nvPicPr>
          <p:blipFill rotWithShape="1">
            <a:blip r:embed="rId4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80" r="58634" b="6579"/>
            <a:stretch/>
          </p:blipFill>
          <p:spPr bwMode="auto">
            <a:xfrm>
              <a:off x="0" y="250166"/>
              <a:ext cx="1680196" cy="2473925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  <a:headEnd type="none" w="med" len="med"/>
              <a:tailEnd type="none" w="med" len="med"/>
              <a:extLst>
                <a:ext uri="{C807C97D-BFC1-408E-A445-0C87EB9F89A2}">
                  <ask:lineSketchStyleProps xmlns:ask="http://schemas.microsoft.com/office/drawing/2018/sketchyshapes" sd="0">
                    <a:custGeom>
                      <a:avLst/>
                      <a:gdLst/>
                      <a:ahLst/>
                      <a:cxnLst/>
                      <a:rect l="0" t="0" r="0" b="0"/>
                      <a:pathLst/>
                    </a:custGeom>
                    <ask:type/>
                  </ask:lineSketchStyleProps>
                </a:ext>
              </a:extLst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159703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552</Words>
  <Application>Microsoft Office PowerPoint</Application>
  <PresentationFormat>On-screen Show (16:9)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Times New Roman Negrito</vt:lpstr>
      <vt:lpstr>TimesNewRomanPSMT</vt:lpstr>
      <vt:lpstr>Tema do Office</vt:lpstr>
      <vt:lpstr>AVALIAÇÃO DA FERRAMENTA DE MONITORAMENTO EPIDEMIOLÓGICO DO SARS-COV-2 NAS REDES DE ESGOTOS: DESAFIOS DE UMA CIDADE NA AMAZÔNIA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IMPACTOS SOCIOAMBIENTAIS DEVIDO DESCARTE INADEQUADO DE MANIPUEIRA E RESÍDUOS ORGÂNICOS EM COMUNIDADE NO BAIXO AMAZONAS</dc:title>
  <dc:creator>Natana</dc:creator>
  <cp:lastModifiedBy>Ana Reis</cp:lastModifiedBy>
  <cp:revision>20</cp:revision>
  <dcterms:created xsi:type="dcterms:W3CDTF">2022-06-15T23:49:43Z</dcterms:created>
  <dcterms:modified xsi:type="dcterms:W3CDTF">2022-06-17T13:46:17Z</dcterms:modified>
</cp:coreProperties>
</file>