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51206400" cy="28803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118" autoAdjust="0"/>
    <p:restoredTop sz="94660"/>
  </p:normalViewPr>
  <p:slideViewPr>
    <p:cSldViewPr snapToGrid="0" showGuides="1">
      <p:cViewPr>
        <p:scale>
          <a:sx n="30" d="100"/>
          <a:sy n="30" d="100"/>
        </p:scale>
        <p:origin x="-1608"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713925"/>
            <a:ext cx="38404800" cy="10027920"/>
          </a:xfrm>
        </p:spPr>
        <p:txBody>
          <a:bodyPr anchor="b"/>
          <a:lstStyle>
            <a:lvl1pPr algn="ctr">
              <a:defRPr sz="25200"/>
            </a:lvl1pPr>
          </a:lstStyle>
          <a:p>
            <a:r>
              <a:rPr lang="pt-BR"/>
              <a:t>Clique para editar o título Mestre</a:t>
            </a:r>
            <a:endParaRPr lang="en-US" dirty="0"/>
          </a:p>
        </p:txBody>
      </p:sp>
      <p:sp>
        <p:nvSpPr>
          <p:cNvPr id="3" name="Subtitle 2"/>
          <p:cNvSpPr>
            <a:spLocks noGrp="1"/>
          </p:cNvSpPr>
          <p:nvPr>
            <p:ph type="subTitle" idx="1"/>
          </p:nvPr>
        </p:nvSpPr>
        <p:spPr>
          <a:xfrm>
            <a:off x="6400800" y="15128560"/>
            <a:ext cx="38404800" cy="6954200"/>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9B6CE5BB-303B-4890-B74F-AB556A791B90}" type="datetimeFigureOut">
              <a:rPr lang="pt-BR" smtClean="0"/>
              <a:t>17/06/2022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0C47FC3-7578-4880-81F6-41BE75A4A9A3}" type="slidenum">
              <a:rPr lang="pt-BR" smtClean="0"/>
              <a:t>‹nº›</a:t>
            </a:fld>
            <a:endParaRPr lang="pt-BR"/>
          </a:p>
        </p:txBody>
      </p:sp>
    </p:spTree>
    <p:extLst>
      <p:ext uri="{BB962C8B-B14F-4D97-AF65-F5344CB8AC3E}">
        <p14:creationId xmlns:p14="http://schemas.microsoft.com/office/powerpoint/2010/main" val="472329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B6CE5BB-303B-4890-B74F-AB556A791B90}" type="datetimeFigureOut">
              <a:rPr lang="pt-BR" smtClean="0"/>
              <a:t>17/06/2022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0C47FC3-7578-4880-81F6-41BE75A4A9A3}" type="slidenum">
              <a:rPr lang="pt-BR" smtClean="0"/>
              <a:t>‹nº›</a:t>
            </a:fld>
            <a:endParaRPr lang="pt-BR"/>
          </a:p>
        </p:txBody>
      </p:sp>
    </p:spTree>
    <p:extLst>
      <p:ext uri="{BB962C8B-B14F-4D97-AF65-F5344CB8AC3E}">
        <p14:creationId xmlns:p14="http://schemas.microsoft.com/office/powerpoint/2010/main" val="3596856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533525"/>
            <a:ext cx="11041380" cy="2440972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3520440" y="1533525"/>
            <a:ext cx="32484060" cy="2440972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B6CE5BB-303B-4890-B74F-AB556A791B90}" type="datetimeFigureOut">
              <a:rPr lang="pt-BR" smtClean="0"/>
              <a:t>17/06/2022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0C47FC3-7578-4880-81F6-41BE75A4A9A3}" type="slidenum">
              <a:rPr lang="pt-BR" smtClean="0"/>
              <a:t>‹nº›</a:t>
            </a:fld>
            <a:endParaRPr lang="pt-BR"/>
          </a:p>
        </p:txBody>
      </p:sp>
    </p:spTree>
    <p:extLst>
      <p:ext uri="{BB962C8B-B14F-4D97-AF65-F5344CB8AC3E}">
        <p14:creationId xmlns:p14="http://schemas.microsoft.com/office/powerpoint/2010/main" val="235265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B6CE5BB-303B-4890-B74F-AB556A791B90}" type="datetimeFigureOut">
              <a:rPr lang="pt-BR" smtClean="0"/>
              <a:t>17/06/2022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0C47FC3-7578-4880-81F6-41BE75A4A9A3}" type="slidenum">
              <a:rPr lang="pt-BR" smtClean="0"/>
              <a:t>‹nº›</a:t>
            </a:fld>
            <a:endParaRPr lang="pt-BR"/>
          </a:p>
        </p:txBody>
      </p:sp>
    </p:spTree>
    <p:extLst>
      <p:ext uri="{BB962C8B-B14F-4D97-AF65-F5344CB8AC3E}">
        <p14:creationId xmlns:p14="http://schemas.microsoft.com/office/powerpoint/2010/main" val="1810812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3493770" y="7180902"/>
            <a:ext cx="44165520" cy="11981495"/>
          </a:xfrm>
        </p:spPr>
        <p:txBody>
          <a:bodyPr anchor="b"/>
          <a:lstStyle>
            <a:lvl1pPr>
              <a:defRPr sz="25200"/>
            </a:lvl1pPr>
          </a:lstStyle>
          <a:p>
            <a:r>
              <a:rPr lang="pt-BR"/>
              <a:t>Clique para editar o título Mestre</a:t>
            </a:r>
            <a:endParaRPr lang="en-US" dirty="0"/>
          </a:p>
        </p:txBody>
      </p:sp>
      <p:sp>
        <p:nvSpPr>
          <p:cNvPr id="3" name="Text Placeholder 2"/>
          <p:cNvSpPr>
            <a:spLocks noGrp="1"/>
          </p:cNvSpPr>
          <p:nvPr>
            <p:ph type="body" idx="1"/>
          </p:nvPr>
        </p:nvSpPr>
        <p:spPr>
          <a:xfrm>
            <a:off x="3493770" y="19275747"/>
            <a:ext cx="44165520" cy="6300785"/>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9B6CE5BB-303B-4890-B74F-AB556A791B90}" type="datetimeFigureOut">
              <a:rPr lang="pt-BR" smtClean="0"/>
              <a:t>17/06/2022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0C47FC3-7578-4880-81F6-41BE75A4A9A3}" type="slidenum">
              <a:rPr lang="pt-BR" smtClean="0"/>
              <a:t>‹nº›</a:t>
            </a:fld>
            <a:endParaRPr lang="pt-BR"/>
          </a:p>
        </p:txBody>
      </p:sp>
    </p:spTree>
    <p:extLst>
      <p:ext uri="{BB962C8B-B14F-4D97-AF65-F5344CB8AC3E}">
        <p14:creationId xmlns:p14="http://schemas.microsoft.com/office/powerpoint/2010/main" val="3302767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3520440" y="7667625"/>
            <a:ext cx="21762720" cy="182756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25923240" y="7667625"/>
            <a:ext cx="21762720" cy="182756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9B6CE5BB-303B-4890-B74F-AB556A791B90}" type="datetimeFigureOut">
              <a:rPr lang="pt-BR" smtClean="0"/>
              <a:t>17/06/2022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0C47FC3-7578-4880-81F6-41BE75A4A9A3}" type="slidenum">
              <a:rPr lang="pt-BR" smtClean="0"/>
              <a:t>‹nº›</a:t>
            </a:fld>
            <a:endParaRPr lang="pt-BR"/>
          </a:p>
        </p:txBody>
      </p:sp>
    </p:spTree>
    <p:extLst>
      <p:ext uri="{BB962C8B-B14F-4D97-AF65-F5344CB8AC3E}">
        <p14:creationId xmlns:p14="http://schemas.microsoft.com/office/powerpoint/2010/main" val="2140308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3527110" y="1533527"/>
            <a:ext cx="44165520" cy="5567365"/>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3527112" y="7060885"/>
            <a:ext cx="21662705"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pt-BR"/>
              <a:t>Clique para editar os estilos de texto Mestres</a:t>
            </a:r>
          </a:p>
        </p:txBody>
      </p:sp>
      <p:sp>
        <p:nvSpPr>
          <p:cNvPr id="4" name="Content Placeholder 3"/>
          <p:cNvSpPr>
            <a:spLocks noGrp="1"/>
          </p:cNvSpPr>
          <p:nvPr>
            <p:ph sz="half" idx="2"/>
          </p:nvPr>
        </p:nvSpPr>
        <p:spPr>
          <a:xfrm>
            <a:off x="3527112" y="10521315"/>
            <a:ext cx="21662705" cy="1547527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25923240" y="7060885"/>
            <a:ext cx="21769390"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pt-BR"/>
              <a:t>Clique para editar os estilos de texto Mestres</a:t>
            </a:r>
          </a:p>
        </p:txBody>
      </p:sp>
      <p:sp>
        <p:nvSpPr>
          <p:cNvPr id="6" name="Content Placeholder 5"/>
          <p:cNvSpPr>
            <a:spLocks noGrp="1"/>
          </p:cNvSpPr>
          <p:nvPr>
            <p:ph sz="quarter" idx="4"/>
          </p:nvPr>
        </p:nvSpPr>
        <p:spPr>
          <a:xfrm>
            <a:off x="25923240" y="10521315"/>
            <a:ext cx="21769390" cy="1547527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9B6CE5BB-303B-4890-B74F-AB556A791B90}" type="datetimeFigureOut">
              <a:rPr lang="pt-BR" smtClean="0"/>
              <a:t>17/06/2022</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80C47FC3-7578-4880-81F6-41BE75A4A9A3}" type="slidenum">
              <a:rPr lang="pt-BR" smtClean="0"/>
              <a:t>‹nº›</a:t>
            </a:fld>
            <a:endParaRPr lang="pt-BR"/>
          </a:p>
        </p:txBody>
      </p:sp>
    </p:spTree>
    <p:extLst>
      <p:ext uri="{BB962C8B-B14F-4D97-AF65-F5344CB8AC3E}">
        <p14:creationId xmlns:p14="http://schemas.microsoft.com/office/powerpoint/2010/main" val="2327226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9B6CE5BB-303B-4890-B74F-AB556A791B90}" type="datetimeFigureOut">
              <a:rPr lang="pt-BR" smtClean="0"/>
              <a:t>17/06/2022</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80C47FC3-7578-4880-81F6-41BE75A4A9A3}" type="slidenum">
              <a:rPr lang="pt-BR" smtClean="0"/>
              <a:t>‹nº›</a:t>
            </a:fld>
            <a:endParaRPr lang="pt-BR"/>
          </a:p>
        </p:txBody>
      </p:sp>
    </p:spTree>
    <p:extLst>
      <p:ext uri="{BB962C8B-B14F-4D97-AF65-F5344CB8AC3E}">
        <p14:creationId xmlns:p14="http://schemas.microsoft.com/office/powerpoint/2010/main" val="1424553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6CE5BB-303B-4890-B74F-AB556A791B90}" type="datetimeFigureOut">
              <a:rPr lang="pt-BR" smtClean="0"/>
              <a:t>17/06/2022</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80C47FC3-7578-4880-81F6-41BE75A4A9A3}" type="slidenum">
              <a:rPr lang="pt-BR" smtClean="0"/>
              <a:t>‹nº›</a:t>
            </a:fld>
            <a:endParaRPr lang="pt-BR"/>
          </a:p>
        </p:txBody>
      </p:sp>
    </p:spTree>
    <p:extLst>
      <p:ext uri="{BB962C8B-B14F-4D97-AF65-F5344CB8AC3E}">
        <p14:creationId xmlns:p14="http://schemas.microsoft.com/office/powerpoint/2010/main" val="614888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pt-BR"/>
              <a:t>Clique para editar o título Mestre</a:t>
            </a:r>
            <a:endParaRPr lang="en-US" dirty="0"/>
          </a:p>
        </p:txBody>
      </p:sp>
      <p:sp>
        <p:nvSpPr>
          <p:cNvPr id="3" name="Content Placeholder 2"/>
          <p:cNvSpPr>
            <a:spLocks noGrp="1"/>
          </p:cNvSpPr>
          <p:nvPr>
            <p:ph idx="1"/>
          </p:nvPr>
        </p:nvSpPr>
        <p:spPr>
          <a:xfrm>
            <a:off x="21769390" y="4147187"/>
            <a:ext cx="25923240" cy="20469225"/>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9B6CE5BB-303B-4890-B74F-AB556A791B90}" type="datetimeFigureOut">
              <a:rPr lang="pt-BR" smtClean="0"/>
              <a:t>17/06/2022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0C47FC3-7578-4880-81F6-41BE75A4A9A3}" type="slidenum">
              <a:rPr lang="pt-BR" smtClean="0"/>
              <a:t>‹nº›</a:t>
            </a:fld>
            <a:endParaRPr lang="pt-BR"/>
          </a:p>
        </p:txBody>
      </p:sp>
    </p:spTree>
    <p:extLst>
      <p:ext uri="{BB962C8B-B14F-4D97-AF65-F5344CB8AC3E}">
        <p14:creationId xmlns:p14="http://schemas.microsoft.com/office/powerpoint/2010/main" val="2051292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1769390" y="4147187"/>
            <a:ext cx="25923240" cy="20469225"/>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pt-BR"/>
              <a:t>Clique no ícone para adicionar uma imagem</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9B6CE5BB-303B-4890-B74F-AB556A791B90}" type="datetimeFigureOut">
              <a:rPr lang="pt-BR" smtClean="0"/>
              <a:t>17/06/2022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0C47FC3-7578-4880-81F6-41BE75A4A9A3}" type="slidenum">
              <a:rPr lang="pt-BR" smtClean="0"/>
              <a:t>‹nº›</a:t>
            </a:fld>
            <a:endParaRPr lang="pt-BR"/>
          </a:p>
        </p:txBody>
      </p:sp>
    </p:spTree>
    <p:extLst>
      <p:ext uri="{BB962C8B-B14F-4D97-AF65-F5344CB8AC3E}">
        <p14:creationId xmlns:p14="http://schemas.microsoft.com/office/powerpoint/2010/main" val="3969036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533527"/>
            <a:ext cx="44165520" cy="5567365"/>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3520440" y="7667625"/>
            <a:ext cx="44165520" cy="1827562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3520440" y="26696672"/>
            <a:ext cx="11521440" cy="1533525"/>
          </a:xfrm>
          <a:prstGeom prst="rect">
            <a:avLst/>
          </a:prstGeom>
        </p:spPr>
        <p:txBody>
          <a:bodyPr vert="horz" lIns="91440" tIns="45720" rIns="91440" bIns="45720" rtlCol="0" anchor="ctr"/>
          <a:lstStyle>
            <a:lvl1pPr algn="l">
              <a:defRPr sz="5040">
                <a:solidFill>
                  <a:schemeClr val="tx1">
                    <a:tint val="75000"/>
                  </a:schemeClr>
                </a:solidFill>
              </a:defRPr>
            </a:lvl1pPr>
          </a:lstStyle>
          <a:p>
            <a:fld id="{9B6CE5BB-303B-4890-B74F-AB556A791B90}" type="datetimeFigureOut">
              <a:rPr lang="pt-BR" smtClean="0"/>
              <a:t>17/06/2022</a:t>
            </a:fld>
            <a:endParaRPr lang="pt-BR"/>
          </a:p>
        </p:txBody>
      </p:sp>
      <p:sp>
        <p:nvSpPr>
          <p:cNvPr id="5" name="Footer Placeholder 4"/>
          <p:cNvSpPr>
            <a:spLocks noGrp="1"/>
          </p:cNvSpPr>
          <p:nvPr>
            <p:ph type="ftr" sz="quarter" idx="3"/>
          </p:nvPr>
        </p:nvSpPr>
        <p:spPr>
          <a:xfrm>
            <a:off x="16962120" y="26696672"/>
            <a:ext cx="17282160" cy="1533525"/>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36164520" y="26696672"/>
            <a:ext cx="11521440" cy="1533525"/>
          </a:xfrm>
          <a:prstGeom prst="rect">
            <a:avLst/>
          </a:prstGeom>
        </p:spPr>
        <p:txBody>
          <a:bodyPr vert="horz" lIns="91440" tIns="45720" rIns="91440" bIns="45720" rtlCol="0" anchor="ctr"/>
          <a:lstStyle>
            <a:lvl1pPr algn="r">
              <a:defRPr sz="5040">
                <a:solidFill>
                  <a:schemeClr val="tx1">
                    <a:tint val="75000"/>
                  </a:schemeClr>
                </a:solidFill>
              </a:defRPr>
            </a:lvl1pPr>
          </a:lstStyle>
          <a:p>
            <a:fld id="{80C47FC3-7578-4880-81F6-41BE75A4A9A3}" type="slidenum">
              <a:rPr lang="pt-BR" smtClean="0"/>
              <a:t>‹nº›</a:t>
            </a:fld>
            <a:endParaRPr lang="pt-BR"/>
          </a:p>
        </p:txBody>
      </p:sp>
    </p:spTree>
    <p:extLst>
      <p:ext uri="{BB962C8B-B14F-4D97-AF65-F5344CB8AC3E}">
        <p14:creationId xmlns:p14="http://schemas.microsoft.com/office/powerpoint/2010/main" val="76287618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ítulo 1">
            <a:extLst>
              <a:ext uri="{FF2B5EF4-FFF2-40B4-BE49-F238E27FC236}">
                <a16:creationId xmlns:a16="http://schemas.microsoft.com/office/drawing/2014/main" id="{682FE1BE-36F4-322B-EA19-9FEA7C83FAD3}"/>
              </a:ext>
            </a:extLst>
          </p:cNvPr>
          <p:cNvSpPr txBox="1">
            <a:spLocks/>
          </p:cNvSpPr>
          <p:nvPr/>
        </p:nvSpPr>
        <p:spPr>
          <a:xfrm>
            <a:off x="1063929" y="899411"/>
            <a:ext cx="18475355" cy="1810499"/>
          </a:xfrm>
          <a:prstGeom prst="rect">
            <a:avLst/>
          </a:prstGeom>
          <a:noFill/>
        </p:spPr>
        <p:txBody>
          <a:bodyPr>
            <a:noAutofit/>
          </a:bodyPr>
          <a:lstStyle>
            <a:lvl1pPr algn="l" defTabSz="2429927" rtl="0" eaLnBrk="1" latinLnBrk="0" hangingPunct="1">
              <a:lnSpc>
                <a:spcPct val="90000"/>
              </a:lnSpc>
              <a:spcBef>
                <a:spcPct val="0"/>
              </a:spcBef>
              <a:buNone/>
              <a:defRPr sz="11693" kern="1200">
                <a:solidFill>
                  <a:schemeClr val="tx1"/>
                </a:solidFill>
                <a:latin typeface="+mj-lt"/>
                <a:ea typeface="+mj-ea"/>
                <a:cs typeface="+mj-cs"/>
              </a:defRPr>
            </a:lvl1pPr>
          </a:lstStyle>
          <a:p>
            <a:pPr algn="ctr"/>
            <a:r>
              <a:rPr lang="pt-BR" sz="4000" b="1" dirty="0">
                <a:latin typeface="Times New Roman" panose="02020603050405020304" pitchFamily="18" charset="0"/>
                <a:cs typeface="Times New Roman" panose="02020603050405020304" pitchFamily="18" charset="0"/>
              </a:rPr>
              <a:t>PLANO DIRETOR DE MANAUS E SUA RELAÇÃO COM A GESTÃO DOS RECURSOS HÍDRICOS</a:t>
            </a:r>
            <a:endParaRPr lang="pt-BR" sz="3600" b="1" dirty="0">
              <a:latin typeface="Times New Roman" panose="02020603050405020304" pitchFamily="18" charset="0"/>
              <a:cs typeface="Times New Roman" panose="02020603050405020304" pitchFamily="18" charset="0"/>
            </a:endParaRPr>
          </a:p>
        </p:txBody>
      </p:sp>
      <p:sp>
        <p:nvSpPr>
          <p:cNvPr id="21" name="Subtítulo 2">
            <a:extLst>
              <a:ext uri="{FF2B5EF4-FFF2-40B4-BE49-F238E27FC236}">
                <a16:creationId xmlns:a16="http://schemas.microsoft.com/office/drawing/2014/main" id="{EE46936C-8B6D-C47C-4B0D-DEC1B53E850E}"/>
              </a:ext>
            </a:extLst>
          </p:cNvPr>
          <p:cNvSpPr txBox="1">
            <a:spLocks/>
          </p:cNvSpPr>
          <p:nvPr/>
        </p:nvSpPr>
        <p:spPr>
          <a:xfrm>
            <a:off x="1063929" y="2461595"/>
            <a:ext cx="18475355" cy="2000472"/>
          </a:xfrm>
          <a:prstGeom prst="rect">
            <a:avLst/>
          </a:prstGeom>
          <a:noFill/>
        </p:spPr>
        <p:txBody>
          <a:bodyPr anchor="ctr">
            <a:normAutofit fontScale="77500" lnSpcReduction="20000"/>
          </a:bodyPr>
          <a:lstStyle>
            <a:lvl1pPr marL="607482" indent="-607482" algn="l" defTabSz="2429927" rtl="0" eaLnBrk="1" latinLnBrk="0" hangingPunct="1">
              <a:lnSpc>
                <a:spcPct val="90000"/>
              </a:lnSpc>
              <a:spcBef>
                <a:spcPts val="2657"/>
              </a:spcBef>
              <a:buFont typeface="Arial" panose="020B0604020202020204" pitchFamily="34" charset="0"/>
              <a:buChar char="•"/>
              <a:defRPr sz="7441" kern="1200">
                <a:solidFill>
                  <a:schemeClr val="tx1"/>
                </a:solidFill>
                <a:latin typeface="+mn-lt"/>
                <a:ea typeface="+mn-ea"/>
                <a:cs typeface="+mn-cs"/>
              </a:defRPr>
            </a:lvl1pPr>
            <a:lvl2pPr marL="1822445" indent="-607482" algn="l" defTabSz="2429927" rtl="0" eaLnBrk="1" latinLnBrk="0" hangingPunct="1">
              <a:lnSpc>
                <a:spcPct val="90000"/>
              </a:lnSpc>
              <a:spcBef>
                <a:spcPts val="1329"/>
              </a:spcBef>
              <a:buFont typeface="Arial" panose="020B0604020202020204" pitchFamily="34" charset="0"/>
              <a:buChar char="•"/>
              <a:defRPr sz="6378" kern="1200">
                <a:solidFill>
                  <a:schemeClr val="tx1"/>
                </a:solidFill>
                <a:latin typeface="+mn-lt"/>
                <a:ea typeface="+mn-ea"/>
                <a:cs typeface="+mn-cs"/>
              </a:defRPr>
            </a:lvl2pPr>
            <a:lvl3pPr marL="3037408" indent="-607482" algn="l" defTabSz="2429927" rtl="0" eaLnBrk="1" latinLnBrk="0" hangingPunct="1">
              <a:lnSpc>
                <a:spcPct val="90000"/>
              </a:lnSpc>
              <a:spcBef>
                <a:spcPts val="1329"/>
              </a:spcBef>
              <a:buFont typeface="Arial" panose="020B0604020202020204" pitchFamily="34" charset="0"/>
              <a:buChar char="•"/>
              <a:defRPr sz="5315" kern="1200">
                <a:solidFill>
                  <a:schemeClr val="tx1"/>
                </a:solidFill>
                <a:latin typeface="+mn-lt"/>
                <a:ea typeface="+mn-ea"/>
                <a:cs typeface="+mn-cs"/>
              </a:defRPr>
            </a:lvl3pPr>
            <a:lvl4pPr marL="4252371" indent="-607482" algn="l" defTabSz="2429927" rtl="0" eaLnBrk="1" latinLnBrk="0" hangingPunct="1">
              <a:lnSpc>
                <a:spcPct val="90000"/>
              </a:lnSpc>
              <a:spcBef>
                <a:spcPts val="1329"/>
              </a:spcBef>
              <a:buFont typeface="Arial" panose="020B0604020202020204" pitchFamily="34" charset="0"/>
              <a:buChar char="•"/>
              <a:defRPr sz="4783" kern="1200">
                <a:solidFill>
                  <a:schemeClr val="tx1"/>
                </a:solidFill>
                <a:latin typeface="+mn-lt"/>
                <a:ea typeface="+mn-ea"/>
                <a:cs typeface="+mn-cs"/>
              </a:defRPr>
            </a:lvl4pPr>
            <a:lvl5pPr marL="5467335" indent="-607482" algn="l" defTabSz="2429927" rtl="0" eaLnBrk="1" latinLnBrk="0" hangingPunct="1">
              <a:lnSpc>
                <a:spcPct val="90000"/>
              </a:lnSpc>
              <a:spcBef>
                <a:spcPts val="1329"/>
              </a:spcBef>
              <a:buFont typeface="Arial" panose="020B0604020202020204" pitchFamily="34" charset="0"/>
              <a:buChar char="•"/>
              <a:defRPr sz="4783" kern="1200">
                <a:solidFill>
                  <a:schemeClr val="tx1"/>
                </a:solidFill>
                <a:latin typeface="+mn-lt"/>
                <a:ea typeface="+mn-ea"/>
                <a:cs typeface="+mn-cs"/>
              </a:defRPr>
            </a:lvl5pPr>
            <a:lvl6pPr marL="6682298" indent="-607482" algn="l" defTabSz="2429927" rtl="0" eaLnBrk="1" latinLnBrk="0" hangingPunct="1">
              <a:lnSpc>
                <a:spcPct val="90000"/>
              </a:lnSpc>
              <a:spcBef>
                <a:spcPts val="1329"/>
              </a:spcBef>
              <a:buFont typeface="Arial" panose="020B0604020202020204" pitchFamily="34" charset="0"/>
              <a:buChar char="•"/>
              <a:defRPr sz="4783" kern="1200">
                <a:solidFill>
                  <a:schemeClr val="tx1"/>
                </a:solidFill>
                <a:latin typeface="+mn-lt"/>
                <a:ea typeface="+mn-ea"/>
                <a:cs typeface="+mn-cs"/>
              </a:defRPr>
            </a:lvl6pPr>
            <a:lvl7pPr marL="7897261" indent="-607482" algn="l" defTabSz="2429927" rtl="0" eaLnBrk="1" latinLnBrk="0" hangingPunct="1">
              <a:lnSpc>
                <a:spcPct val="90000"/>
              </a:lnSpc>
              <a:spcBef>
                <a:spcPts val="1329"/>
              </a:spcBef>
              <a:buFont typeface="Arial" panose="020B0604020202020204" pitchFamily="34" charset="0"/>
              <a:buChar char="•"/>
              <a:defRPr sz="4783" kern="1200">
                <a:solidFill>
                  <a:schemeClr val="tx1"/>
                </a:solidFill>
                <a:latin typeface="+mn-lt"/>
                <a:ea typeface="+mn-ea"/>
                <a:cs typeface="+mn-cs"/>
              </a:defRPr>
            </a:lvl7pPr>
            <a:lvl8pPr marL="9112225" indent="-607482" algn="l" defTabSz="2429927" rtl="0" eaLnBrk="1" latinLnBrk="0" hangingPunct="1">
              <a:lnSpc>
                <a:spcPct val="90000"/>
              </a:lnSpc>
              <a:spcBef>
                <a:spcPts val="1329"/>
              </a:spcBef>
              <a:buFont typeface="Arial" panose="020B0604020202020204" pitchFamily="34" charset="0"/>
              <a:buChar char="•"/>
              <a:defRPr sz="4783" kern="1200">
                <a:solidFill>
                  <a:schemeClr val="tx1"/>
                </a:solidFill>
                <a:latin typeface="+mn-lt"/>
                <a:ea typeface="+mn-ea"/>
                <a:cs typeface="+mn-cs"/>
              </a:defRPr>
            </a:lvl8pPr>
            <a:lvl9pPr marL="10327188" indent="-607482" algn="l" defTabSz="2429927" rtl="0" eaLnBrk="1" latinLnBrk="0" hangingPunct="1">
              <a:lnSpc>
                <a:spcPct val="90000"/>
              </a:lnSpc>
              <a:spcBef>
                <a:spcPts val="1329"/>
              </a:spcBef>
              <a:buFont typeface="Arial" panose="020B0604020202020204" pitchFamily="34" charset="0"/>
              <a:buChar char="•"/>
              <a:defRPr sz="4783" kern="1200">
                <a:solidFill>
                  <a:schemeClr val="tx1"/>
                </a:solidFill>
                <a:latin typeface="+mn-lt"/>
                <a:ea typeface="+mn-ea"/>
                <a:cs typeface="+mn-cs"/>
              </a:defRPr>
            </a:lvl9pPr>
          </a:lstStyle>
          <a:p>
            <a:pPr algn="ctr">
              <a:buNone/>
            </a:pPr>
            <a:r>
              <a:rPr lang="pt-BR" sz="3400" b="1" dirty="0">
                <a:latin typeface="Times New Roman" panose="02020603050405020304" pitchFamily="18" charset="0"/>
                <a:cs typeface="Times New Roman" panose="02020603050405020304" pitchFamily="18" charset="0"/>
              </a:rPr>
              <a:t>Frankilandio TEIXEIRA COSTA¹, Samara AQUINO MAIA² , Ieda HOTENCIO BASTISTA³</a:t>
            </a:r>
          </a:p>
          <a:p>
            <a:pPr marL="0" algn="ctr">
              <a:lnSpc>
                <a:spcPct val="120000"/>
              </a:lnSpc>
              <a:spcBef>
                <a:spcPts val="800"/>
              </a:spcBef>
              <a:spcAft>
                <a:spcPts val="800"/>
              </a:spcAft>
              <a:buNone/>
            </a:pPr>
            <a:r>
              <a:rPr lang="pt-BR" sz="2665" i="1" dirty="0">
                <a:latin typeface="Times New Roman" panose="02020603050405020304" pitchFamily="18" charset="0"/>
                <a:cs typeface="Times New Roman" panose="02020603050405020304" pitchFamily="18" charset="0"/>
              </a:rPr>
              <a:t>1. Discente do Mestrado Profissional em Gestão e Regulação de Recursos Hídricos (</a:t>
            </a:r>
            <a:r>
              <a:rPr lang="pt-BR" sz="2665" i="1" dirty="0" err="1">
                <a:latin typeface="Times New Roman" panose="02020603050405020304" pitchFamily="18" charset="0"/>
                <a:cs typeface="Times New Roman" panose="02020603050405020304" pitchFamily="18" charset="0"/>
              </a:rPr>
              <a:t>ProfÁgua</a:t>
            </a:r>
            <a:r>
              <a:rPr lang="pt-BR" sz="2665" i="1" dirty="0">
                <a:latin typeface="Times New Roman" panose="02020603050405020304" pitchFamily="18" charset="0"/>
                <a:cs typeface="Times New Roman" panose="02020603050405020304" pitchFamily="18" charset="0"/>
              </a:rPr>
              <a:t>) da Universidade do Estado do Amazonas (UEA), ftc.mgr21@uea.edu.br</a:t>
            </a:r>
          </a:p>
          <a:p>
            <a:pPr marL="0" algn="ctr">
              <a:lnSpc>
                <a:spcPct val="120000"/>
              </a:lnSpc>
              <a:spcBef>
                <a:spcPts val="800"/>
              </a:spcBef>
              <a:spcAft>
                <a:spcPts val="800"/>
              </a:spcAft>
              <a:buNone/>
            </a:pPr>
            <a:r>
              <a:rPr lang="pt-BR" sz="2665" i="1" dirty="0">
                <a:latin typeface="Times New Roman" panose="02020603050405020304" pitchFamily="18" charset="0"/>
                <a:cs typeface="Times New Roman" panose="02020603050405020304" pitchFamily="18" charset="0"/>
              </a:rPr>
              <a:t>2. Discente do Mestrado Profissional em Gestão e Regulação de Recursos Hídricos (</a:t>
            </a:r>
            <a:r>
              <a:rPr lang="pt-BR" sz="2665" i="1" dirty="0" err="1">
                <a:latin typeface="Times New Roman" panose="02020603050405020304" pitchFamily="18" charset="0"/>
                <a:cs typeface="Times New Roman" panose="02020603050405020304" pitchFamily="18" charset="0"/>
              </a:rPr>
              <a:t>ProfÁgua</a:t>
            </a:r>
            <a:r>
              <a:rPr lang="pt-BR" sz="2665" i="1" dirty="0">
                <a:latin typeface="Times New Roman" panose="02020603050405020304" pitchFamily="18" charset="0"/>
                <a:cs typeface="Times New Roman" panose="02020603050405020304" pitchFamily="18" charset="0"/>
              </a:rPr>
              <a:t>) da Universidade do Estado do Amazonas (UEA), sam.mgr21@uea.edu.br</a:t>
            </a:r>
          </a:p>
          <a:p>
            <a:pPr marL="0" algn="ctr">
              <a:lnSpc>
                <a:spcPct val="120000"/>
              </a:lnSpc>
              <a:spcBef>
                <a:spcPts val="800"/>
              </a:spcBef>
              <a:spcAft>
                <a:spcPts val="800"/>
              </a:spcAft>
              <a:buNone/>
            </a:pPr>
            <a:r>
              <a:rPr lang="pt-BR" sz="2665" i="1" dirty="0">
                <a:latin typeface="Times New Roman" panose="02020603050405020304" pitchFamily="18" charset="0"/>
                <a:cs typeface="Times New Roman" panose="02020603050405020304" pitchFamily="18" charset="0"/>
              </a:rPr>
              <a:t>3. Docente do Mestrado Profissional em Gestão e Regulação de Recursos Hídricos (</a:t>
            </a:r>
            <a:r>
              <a:rPr lang="pt-BR" sz="2665" i="1" dirty="0" err="1">
                <a:latin typeface="Times New Roman" panose="02020603050405020304" pitchFamily="18" charset="0"/>
                <a:cs typeface="Times New Roman" panose="02020603050405020304" pitchFamily="18" charset="0"/>
              </a:rPr>
              <a:t>ProfÁgua</a:t>
            </a:r>
            <a:r>
              <a:rPr lang="pt-BR" sz="2665" i="1" dirty="0">
                <a:latin typeface="Times New Roman" panose="02020603050405020304" pitchFamily="18" charset="0"/>
                <a:cs typeface="Times New Roman" panose="02020603050405020304" pitchFamily="18" charset="0"/>
              </a:rPr>
              <a:t>) da Universidade do Estado do Amazonas (UEA), ibatista@uea.edu.br</a:t>
            </a:r>
          </a:p>
        </p:txBody>
      </p:sp>
      <p:cxnSp>
        <p:nvCxnSpPr>
          <p:cNvPr id="22" name="Conector Reto 2">
            <a:extLst>
              <a:ext uri="{FF2B5EF4-FFF2-40B4-BE49-F238E27FC236}">
                <a16:creationId xmlns:a16="http://schemas.microsoft.com/office/drawing/2014/main" id="{6D6BA8B2-CC98-5FDE-527F-953B78FAB980}"/>
              </a:ext>
            </a:extLst>
          </p:cNvPr>
          <p:cNvCxnSpPr>
            <a:cxnSpLocks/>
          </p:cNvCxnSpPr>
          <p:nvPr/>
        </p:nvCxnSpPr>
        <p:spPr>
          <a:xfrm>
            <a:off x="1194565" y="4694179"/>
            <a:ext cx="18152214"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CaixaDeTexto 23">
            <a:extLst>
              <a:ext uri="{FF2B5EF4-FFF2-40B4-BE49-F238E27FC236}">
                <a16:creationId xmlns:a16="http://schemas.microsoft.com/office/drawing/2014/main" id="{E55DAC61-E438-CA52-5BC7-5A9D2ADF1647}"/>
              </a:ext>
            </a:extLst>
          </p:cNvPr>
          <p:cNvSpPr txBox="1"/>
          <p:nvPr/>
        </p:nvSpPr>
        <p:spPr>
          <a:xfrm>
            <a:off x="1160189" y="6030786"/>
            <a:ext cx="18379095" cy="9787295"/>
          </a:xfrm>
          <a:prstGeom prst="rect">
            <a:avLst/>
          </a:prstGeom>
          <a:noFill/>
        </p:spPr>
        <p:txBody>
          <a:bodyPr wrap="square" rtlCol="0">
            <a:spAutoFit/>
          </a:bodyPr>
          <a:lstStyle/>
          <a:p>
            <a:pPr marL="514350" indent="-514350" algn="just">
              <a:buAutoNum type="arabicPeriod"/>
            </a:pPr>
            <a:r>
              <a:rPr lang="pt-BR" sz="3800" b="1" dirty="0">
                <a:latin typeface="Times New Roman" panose="02020603050405020304" pitchFamily="18" charset="0"/>
                <a:cs typeface="Times New Roman" panose="02020603050405020304" pitchFamily="18" charset="0"/>
              </a:rPr>
              <a:t>INTRODUÇÃO</a:t>
            </a:r>
          </a:p>
          <a:p>
            <a:pPr marL="514350" indent="-514350" algn="just">
              <a:buAutoNum type="arabicPeriod"/>
            </a:pPr>
            <a:endParaRPr lang="pt-BR" sz="3800" b="1" dirty="0">
              <a:latin typeface="Times New Roman" panose="02020603050405020304" pitchFamily="18" charset="0"/>
              <a:cs typeface="Times New Roman" panose="02020603050405020304" pitchFamily="18" charset="0"/>
            </a:endParaRPr>
          </a:p>
          <a:p>
            <a:pPr algn="just">
              <a:spcAft>
                <a:spcPts val="1200"/>
              </a:spcAft>
              <a:buFont typeface="Wingdings" panose="05000000000000000000" pitchFamily="2" charset="2"/>
              <a:buChar char="q"/>
            </a:pPr>
            <a:r>
              <a:rPr lang="pt-BR" sz="3800" dirty="0">
                <a:latin typeface="Times New Roman" panose="02020603050405020304" pitchFamily="18" charset="0"/>
                <a:cs typeface="Times New Roman" panose="02020603050405020304" pitchFamily="18" charset="0"/>
              </a:rPr>
              <a:t> Contexto geral</a:t>
            </a:r>
          </a:p>
          <a:p>
            <a:pPr lvl="1" algn="just"/>
            <a:r>
              <a:rPr lang="pt-BR" sz="3800" dirty="0">
                <a:latin typeface="Times New Roman" panose="02020603050405020304" pitchFamily="18" charset="0"/>
                <a:cs typeface="Times New Roman" panose="02020603050405020304" pitchFamily="18" charset="0"/>
              </a:rPr>
              <a:t>Há diversos instrumentos que podem subsidiar a gestão territorial e dos recursos naturais, dentre eles podemos destacar as Leis, Resoluções, Decretos, Planos Diretores Municipais, Planos de Gestão dos Recursos Hídricos. É importe que os instrumentos de gestão estejam em sintonia, dessa forma, permite um planejamento integrado nos diversos setores, como no saneamento, economia e gestão dos recursos hídricos (LOBO, 2014).</a:t>
            </a:r>
          </a:p>
          <a:p>
            <a:pPr algn="just">
              <a:spcBef>
                <a:spcPts val="1800"/>
              </a:spcBef>
              <a:spcAft>
                <a:spcPts val="1200"/>
              </a:spcAft>
              <a:buFont typeface="Wingdings" panose="05000000000000000000" pitchFamily="2" charset="2"/>
              <a:buChar char="q"/>
            </a:pPr>
            <a:r>
              <a:rPr lang="pt-BR" sz="3800" dirty="0">
                <a:latin typeface="Times New Roman" panose="02020603050405020304" pitchFamily="18" charset="0"/>
                <a:cs typeface="Times New Roman" panose="02020603050405020304" pitchFamily="18" charset="0"/>
              </a:rPr>
              <a:t> Justificativa</a:t>
            </a:r>
          </a:p>
          <a:p>
            <a:pPr lvl="1" algn="just"/>
            <a:r>
              <a:rPr lang="pt-BR" sz="3800" dirty="0">
                <a:latin typeface="Times New Roman" panose="02020603050405020304" pitchFamily="18" charset="0"/>
                <a:cs typeface="Times New Roman" panose="02020603050405020304" pitchFamily="18" charset="0"/>
              </a:rPr>
              <a:t>Manaus é conhecida por ser uma cidade com muito verde e água em abundância, porém, apesar de ter suas bacias hidrográficas bem definidas, ainda não possui plano de gestão de bacias hidrográficas.</a:t>
            </a:r>
          </a:p>
          <a:p>
            <a:pPr algn="just">
              <a:spcBef>
                <a:spcPts val="1800"/>
              </a:spcBef>
              <a:spcAft>
                <a:spcPts val="1200"/>
              </a:spcAft>
              <a:buFont typeface="Wingdings" panose="05000000000000000000" pitchFamily="2" charset="2"/>
              <a:buChar char="q"/>
            </a:pPr>
            <a:r>
              <a:rPr lang="pt-BR" sz="3800" dirty="0">
                <a:latin typeface="Times New Roman" panose="02020603050405020304" pitchFamily="18" charset="0"/>
                <a:cs typeface="Times New Roman" panose="02020603050405020304" pitchFamily="18" charset="0"/>
              </a:rPr>
              <a:t> Objetivo</a:t>
            </a:r>
          </a:p>
          <a:p>
            <a:pPr lvl="1" algn="just"/>
            <a:r>
              <a:rPr lang="pt-BR" sz="3800" dirty="0">
                <a:latin typeface="Times New Roman" panose="02020603050405020304" pitchFamily="18" charset="0"/>
                <a:cs typeface="Times New Roman" panose="02020603050405020304" pitchFamily="18" charset="0"/>
              </a:rPr>
              <a:t>Demonstrar a sinergia entre o Plano Direto de Manaus e a gestão de recursos hídricos.</a:t>
            </a:r>
          </a:p>
          <a:p>
            <a:pPr marL="514350" indent="-514350" algn="just">
              <a:buAutoNum type="arabicPeriod"/>
            </a:pPr>
            <a:endParaRPr lang="pt-BR" sz="3800" b="1" dirty="0">
              <a:latin typeface="Times New Roman" panose="02020603050405020304" pitchFamily="18" charset="0"/>
              <a:cs typeface="Times New Roman" panose="02020603050405020304" pitchFamily="18" charset="0"/>
            </a:endParaRPr>
          </a:p>
        </p:txBody>
      </p:sp>
      <p:sp>
        <p:nvSpPr>
          <p:cNvPr id="26" name="CaixaDeTexto 25">
            <a:extLst>
              <a:ext uri="{FF2B5EF4-FFF2-40B4-BE49-F238E27FC236}">
                <a16:creationId xmlns:a16="http://schemas.microsoft.com/office/drawing/2014/main" id="{34BC4F40-8B33-D5AF-8C18-2728C1BC082B}"/>
              </a:ext>
            </a:extLst>
          </p:cNvPr>
          <p:cNvSpPr txBox="1"/>
          <p:nvPr/>
        </p:nvSpPr>
        <p:spPr>
          <a:xfrm>
            <a:off x="36135129" y="8725774"/>
            <a:ext cx="13431206" cy="4185761"/>
          </a:xfrm>
          <a:prstGeom prst="rect">
            <a:avLst/>
          </a:prstGeom>
          <a:noFill/>
        </p:spPr>
        <p:txBody>
          <a:bodyPr wrap="square" rtlCol="0">
            <a:spAutoFit/>
          </a:bodyPr>
          <a:lstStyle/>
          <a:p>
            <a:pPr algn="just"/>
            <a:r>
              <a:rPr lang="pt-BR" sz="3800" b="1" dirty="0">
                <a:latin typeface="Times New Roman" panose="02020603050405020304" pitchFamily="18" charset="0"/>
                <a:cs typeface="Times New Roman" panose="02020603050405020304" pitchFamily="18" charset="0"/>
              </a:rPr>
              <a:t>AGRADECIMENTOS</a:t>
            </a:r>
          </a:p>
          <a:p>
            <a:pPr algn="just"/>
            <a:r>
              <a:rPr lang="pt-BR" sz="3800" dirty="0">
                <a:latin typeface="Times New Roman" panose="02020603050405020304" pitchFamily="18" charset="0"/>
                <a:cs typeface="Times New Roman" panose="02020603050405020304" pitchFamily="18" charset="0"/>
              </a:rPr>
              <a:t>O presente trabalho foi realizado com apoio da Coordenação de Aperfeiçoamento de Pessoal de Nível Superior – Brasil (CAPES) – Código de Financiamento 001. Agradecemos também ao Programa de Mestrado Profissional em Rede Nacional em Gestão e Regulação de Recursos Hídricos (</a:t>
            </a:r>
            <a:r>
              <a:rPr lang="pt-BR" sz="3800" dirty="0" err="1">
                <a:latin typeface="Times New Roman" panose="02020603050405020304" pitchFamily="18" charset="0"/>
                <a:cs typeface="Times New Roman" panose="02020603050405020304" pitchFamily="18" charset="0"/>
              </a:rPr>
              <a:t>ProfÁgua</a:t>
            </a:r>
            <a:r>
              <a:rPr lang="pt-BR" sz="3800" dirty="0">
                <a:latin typeface="Times New Roman" panose="02020603050405020304" pitchFamily="18" charset="0"/>
                <a:cs typeface="Times New Roman" panose="02020603050405020304" pitchFamily="18" charset="0"/>
              </a:rPr>
              <a:t>), Projeto CAPES/ANA AUXPE Nº 2717/2015, pelo apoio técnico científico aportado até o momento.</a:t>
            </a:r>
          </a:p>
        </p:txBody>
      </p:sp>
      <p:sp>
        <p:nvSpPr>
          <p:cNvPr id="33" name="CaixaDeTexto 32">
            <a:extLst>
              <a:ext uri="{FF2B5EF4-FFF2-40B4-BE49-F238E27FC236}">
                <a16:creationId xmlns:a16="http://schemas.microsoft.com/office/drawing/2014/main" id="{C6CBD473-DE69-CDD6-E8FC-4DDEFCDE3E0C}"/>
              </a:ext>
            </a:extLst>
          </p:cNvPr>
          <p:cNvSpPr txBox="1"/>
          <p:nvPr/>
        </p:nvSpPr>
        <p:spPr>
          <a:xfrm>
            <a:off x="36135129" y="13422834"/>
            <a:ext cx="13757777" cy="15327273"/>
          </a:xfrm>
          <a:prstGeom prst="rect">
            <a:avLst/>
          </a:prstGeom>
          <a:noFill/>
        </p:spPr>
        <p:txBody>
          <a:bodyPr wrap="square" rtlCol="0">
            <a:spAutoFit/>
          </a:bodyPr>
          <a:lstStyle/>
          <a:p>
            <a:pPr lvl="0"/>
            <a:r>
              <a:rPr lang="pt-BR" sz="3800" b="1" dirty="0">
                <a:latin typeface="Times New Roman" panose="02020603050405020304" pitchFamily="18" charset="0"/>
                <a:cs typeface="Times New Roman" panose="02020603050405020304" pitchFamily="18" charset="0"/>
              </a:rPr>
              <a:t>REFÊNCIAS BIBLIOGRÁFICAS</a:t>
            </a:r>
            <a:r>
              <a:rPr lang="pt-BR" sz="3800" dirty="0">
                <a:latin typeface="Times New Roman" panose="02020603050405020304" pitchFamily="18" charset="0"/>
                <a:cs typeface="Times New Roman" panose="02020603050405020304" pitchFamily="18" charset="0"/>
              </a:rPr>
              <a:t> </a:t>
            </a:r>
          </a:p>
          <a:p>
            <a:pPr marL="0" indent="0">
              <a:spcAft>
                <a:spcPts val="1200"/>
              </a:spcAft>
              <a:buNone/>
            </a:pPr>
            <a:r>
              <a:rPr lang="pt-BR" sz="3800" dirty="0">
                <a:effectLst/>
                <a:latin typeface="Times New Roman" panose="02020603050405020304" pitchFamily="18" charset="0"/>
                <a:ea typeface="Times New Roman" panose="02020603050405020304" pitchFamily="18" charset="0"/>
              </a:rPr>
              <a:t>PIZELLA, DENISE GALLO. A relação entre Planos Diretores Municipais e Planos de Bacias Hidrográficas na gestão hídrica. Revista Ambiente &amp; Água, v. 10, p. 635-645, 2015.</a:t>
            </a:r>
          </a:p>
          <a:p>
            <a:pPr lvl="0" algn="just"/>
            <a:endParaRPr lang="pt-BR" sz="3800" dirty="0">
              <a:latin typeface="Times New Roman" panose="02020603050405020304" pitchFamily="18" charset="0"/>
              <a:cs typeface="Times New Roman" panose="02020603050405020304" pitchFamily="18" charset="0"/>
            </a:endParaRPr>
          </a:p>
          <a:p>
            <a:pPr lvl="0" algn="just"/>
            <a:r>
              <a:rPr lang="pt-BR" sz="3800" b="1" dirty="0">
                <a:latin typeface="Times New Roman" panose="02020603050405020304" pitchFamily="18" charset="0"/>
                <a:cs typeface="Times New Roman" panose="02020603050405020304" pitchFamily="18" charset="0"/>
              </a:rPr>
              <a:t>LEGISLAÇÃO</a:t>
            </a:r>
          </a:p>
          <a:p>
            <a:pPr marL="0" indent="0">
              <a:spcAft>
                <a:spcPts val="1200"/>
              </a:spcAft>
              <a:buNone/>
            </a:pPr>
            <a:r>
              <a:rPr lang="pt-BR" sz="3800" dirty="0">
                <a:latin typeface="Times New Roman" panose="02020603050405020304" pitchFamily="18" charset="0"/>
                <a:cs typeface="Times New Roman" panose="02020603050405020304" pitchFamily="18" charset="0"/>
              </a:rPr>
              <a:t>MANAUS. Legislação Urbanística Municipal, Plano Diretor Urbano e Ambiental de Manaus e suas Leis Complementares. 2021.</a:t>
            </a:r>
          </a:p>
          <a:p>
            <a:pPr lvl="0" algn="just"/>
            <a:endParaRPr lang="pt-BR" sz="3800" dirty="0">
              <a:latin typeface="Times New Roman" panose="02020603050405020304" pitchFamily="18" charset="0"/>
              <a:cs typeface="Times New Roman" panose="02020603050405020304" pitchFamily="18" charset="0"/>
            </a:endParaRPr>
          </a:p>
          <a:p>
            <a:pPr lvl="0" algn="just"/>
            <a:r>
              <a:rPr lang="pt-BR" sz="3800" b="1" dirty="0">
                <a:latin typeface="Times New Roman" panose="02020603050405020304" pitchFamily="18" charset="0"/>
                <a:cs typeface="Times New Roman" panose="02020603050405020304" pitchFamily="18" charset="0"/>
              </a:rPr>
              <a:t>REFERÊNCIAS INTERNET</a:t>
            </a:r>
          </a:p>
          <a:p>
            <a:pPr marL="0" indent="0">
              <a:spcAft>
                <a:spcPts val="1200"/>
              </a:spcAft>
              <a:buNone/>
            </a:pPr>
            <a:r>
              <a:rPr lang="pt-BR" sz="3800" dirty="0">
                <a:latin typeface="Times New Roman" panose="02020603050405020304" pitchFamily="18" charset="0"/>
                <a:cs typeface="Times New Roman" panose="02020603050405020304" pitchFamily="18" charset="0"/>
              </a:rPr>
              <a:t>HAGINO, Cora </a:t>
            </a:r>
            <a:r>
              <a:rPr lang="pt-BR" sz="3800" dirty="0" err="1">
                <a:latin typeface="Times New Roman" panose="02020603050405020304" pitchFamily="18" charset="0"/>
                <a:cs typeface="Times New Roman" panose="02020603050405020304" pitchFamily="18" charset="0"/>
              </a:rPr>
              <a:t>Hisae</a:t>
            </a:r>
            <a:r>
              <a:rPr lang="pt-BR" sz="3800" dirty="0">
                <a:latin typeface="Times New Roman" panose="02020603050405020304" pitchFamily="18" charset="0"/>
                <a:cs typeface="Times New Roman" panose="02020603050405020304" pitchFamily="18" charset="0"/>
              </a:rPr>
              <a:t>. O direito à cidade e à participação: um estudo de caso do plano diretor de Manaus, Amazonas. Seminário Internacional de História e Direito: Instituições Políticas, Poder e Justiça, 2012, Niterói. Disponível em: &lt;https://periodicos.uff.br/</a:t>
            </a:r>
            <a:r>
              <a:rPr lang="pt-BR" sz="3800" dirty="0" err="1">
                <a:latin typeface="Times New Roman" panose="02020603050405020304" pitchFamily="18" charset="0"/>
                <a:cs typeface="Times New Roman" panose="02020603050405020304" pitchFamily="18" charset="0"/>
              </a:rPr>
              <a:t>confluencias</a:t>
            </a:r>
            <a:r>
              <a:rPr lang="pt-BR" sz="3800" dirty="0">
                <a:latin typeface="Times New Roman" panose="02020603050405020304" pitchFamily="18" charset="0"/>
                <a:cs typeface="Times New Roman" panose="02020603050405020304" pitchFamily="18" charset="0"/>
              </a:rPr>
              <a:t>/</a:t>
            </a:r>
            <a:r>
              <a:rPr lang="pt-BR" sz="3800" dirty="0" err="1">
                <a:latin typeface="Times New Roman" panose="02020603050405020304" pitchFamily="18" charset="0"/>
                <a:cs typeface="Times New Roman" panose="02020603050405020304" pitchFamily="18" charset="0"/>
              </a:rPr>
              <a:t>article</a:t>
            </a:r>
            <a:r>
              <a:rPr lang="pt-BR" sz="3800" dirty="0">
                <a:latin typeface="Times New Roman" panose="02020603050405020304" pitchFamily="18" charset="0"/>
                <a:cs typeface="Times New Roman" panose="02020603050405020304" pitchFamily="18" charset="0"/>
              </a:rPr>
              <a:t>/download/34387/19788&gt;. Acesso em 29 de setembro 2021. </a:t>
            </a:r>
          </a:p>
          <a:p>
            <a:pPr marL="0" indent="0">
              <a:spcAft>
                <a:spcPts val="1200"/>
              </a:spcAft>
              <a:buNone/>
            </a:pPr>
            <a:r>
              <a:rPr lang="pt-BR" sz="3800" dirty="0">
                <a:latin typeface="Times New Roman" panose="02020603050405020304" pitchFamily="18" charset="0"/>
                <a:cs typeface="Times New Roman" panose="02020603050405020304" pitchFamily="18" charset="0"/>
              </a:rPr>
              <a:t>LOBO, Mirna Luiza </a:t>
            </a:r>
            <a:r>
              <a:rPr lang="pt-BR" sz="3800" dirty="0" err="1">
                <a:latin typeface="Times New Roman" panose="02020603050405020304" pitchFamily="18" charset="0"/>
                <a:cs typeface="Times New Roman" panose="02020603050405020304" pitchFamily="18" charset="0"/>
              </a:rPr>
              <a:t>Cortopassi</a:t>
            </a:r>
            <a:r>
              <a:rPr lang="pt-BR" sz="3800" dirty="0">
                <a:latin typeface="Times New Roman" panose="02020603050405020304" pitchFamily="18" charset="0"/>
                <a:cs typeface="Times New Roman" panose="02020603050405020304" pitchFamily="18" charset="0"/>
              </a:rPr>
              <a:t>. A Sinergia entre os Planos de Bacias Hidrográficas e os Planos Diretores Municipais: uma abordagem metodológica. Tese de Doutorado – Universidade do Federal do Paraná, Paraná, 2014. Disponível em: &lt;https://acervodigital.ufpr.br/</a:t>
            </a:r>
            <a:r>
              <a:rPr lang="pt-BR" sz="3800" dirty="0" err="1">
                <a:latin typeface="Times New Roman" panose="02020603050405020304" pitchFamily="18" charset="0"/>
                <a:cs typeface="Times New Roman" panose="02020603050405020304" pitchFamily="18" charset="0"/>
              </a:rPr>
              <a:t>bitstream</a:t>
            </a:r>
            <a:r>
              <a:rPr lang="pt-BR" sz="3800" dirty="0">
                <a:latin typeface="Times New Roman" panose="02020603050405020304" pitchFamily="18" charset="0"/>
                <a:cs typeface="Times New Roman" panose="02020603050405020304" pitchFamily="18" charset="0"/>
              </a:rPr>
              <a:t>/</a:t>
            </a:r>
            <a:r>
              <a:rPr lang="pt-BR" sz="3800" dirty="0" err="1">
                <a:latin typeface="Times New Roman" panose="02020603050405020304" pitchFamily="18" charset="0"/>
                <a:cs typeface="Times New Roman" panose="02020603050405020304" pitchFamily="18" charset="0"/>
              </a:rPr>
              <a:t>handle</a:t>
            </a:r>
            <a:r>
              <a:rPr lang="pt-BR" sz="3800" dirty="0">
                <a:latin typeface="Times New Roman" panose="02020603050405020304" pitchFamily="18" charset="0"/>
                <a:cs typeface="Times New Roman" panose="02020603050405020304" pitchFamily="18" charset="0"/>
              </a:rPr>
              <a:t>/1884/36030/R%20-%20T%20-%20MIRNA%20LUIZA%20CORTOPASSI%20LOBO.pdf?sequence=1&amp;isAllowed=y&gt;. Acesso em 12 de setembro 2021.</a:t>
            </a:r>
          </a:p>
          <a:p>
            <a:endParaRPr lang="pt-BR" sz="3800" dirty="0">
              <a:latin typeface="Times New Roman" panose="02020603050405020304" pitchFamily="18" charset="0"/>
              <a:cs typeface="Times New Roman" panose="02020603050405020304" pitchFamily="18" charset="0"/>
            </a:endParaRPr>
          </a:p>
        </p:txBody>
      </p:sp>
      <p:sp>
        <p:nvSpPr>
          <p:cNvPr id="29" name="CaixaDeTexto 28">
            <a:extLst>
              <a:ext uri="{FF2B5EF4-FFF2-40B4-BE49-F238E27FC236}">
                <a16:creationId xmlns:a16="http://schemas.microsoft.com/office/drawing/2014/main" id="{DF016DF8-E76B-9ECE-AB67-B2F4A6BC7140}"/>
              </a:ext>
            </a:extLst>
          </p:cNvPr>
          <p:cNvSpPr txBox="1"/>
          <p:nvPr/>
        </p:nvSpPr>
        <p:spPr>
          <a:xfrm>
            <a:off x="20973873" y="8734502"/>
            <a:ext cx="14067240" cy="553998"/>
          </a:xfrm>
          <a:prstGeom prst="rect">
            <a:avLst/>
          </a:prstGeom>
          <a:noFill/>
        </p:spPr>
        <p:txBody>
          <a:bodyPr wrap="square">
            <a:spAutoFit/>
          </a:bodyPr>
          <a:lstStyle/>
          <a:p>
            <a:pPr algn="ctr"/>
            <a:r>
              <a:rPr lang="pt-PT" sz="3000" dirty="0">
                <a:effectLst/>
                <a:latin typeface="Times New Roman" panose="02020603050405020304" pitchFamily="18" charset="0"/>
                <a:ea typeface="Times New Roman" panose="02020603050405020304" pitchFamily="18" charset="0"/>
              </a:rPr>
              <a:t>Tabela 1. Leis que compõem o Plano Diretor do </a:t>
            </a:r>
            <a:r>
              <a:rPr lang="pt-PT" sz="3000" dirty="0">
                <a:latin typeface="Times New Roman" panose="02020603050405020304" pitchFamily="18" charset="0"/>
                <a:ea typeface="Times New Roman" panose="02020603050405020304" pitchFamily="18" charset="0"/>
              </a:rPr>
              <a:t>M</a:t>
            </a:r>
            <a:r>
              <a:rPr lang="pt-PT" sz="3000" dirty="0">
                <a:effectLst/>
                <a:latin typeface="Times New Roman" panose="02020603050405020304" pitchFamily="18" charset="0"/>
                <a:ea typeface="Times New Roman" panose="02020603050405020304" pitchFamily="18" charset="0"/>
              </a:rPr>
              <a:t>unicípio de Manaus.</a:t>
            </a:r>
            <a:endParaRPr lang="pt-BR" sz="3000" dirty="0"/>
          </a:p>
        </p:txBody>
      </p:sp>
      <p:sp>
        <p:nvSpPr>
          <p:cNvPr id="18" name="CaixaDeTexto 17">
            <a:extLst>
              <a:ext uri="{FF2B5EF4-FFF2-40B4-BE49-F238E27FC236}">
                <a16:creationId xmlns:a16="http://schemas.microsoft.com/office/drawing/2014/main" id="{C49D5750-7A1A-EA5C-B119-154ECA1D664F}"/>
              </a:ext>
            </a:extLst>
          </p:cNvPr>
          <p:cNvSpPr txBox="1"/>
          <p:nvPr/>
        </p:nvSpPr>
        <p:spPr>
          <a:xfrm>
            <a:off x="1160190" y="15569280"/>
            <a:ext cx="18379094" cy="3600986"/>
          </a:xfrm>
          <a:prstGeom prst="rect">
            <a:avLst/>
          </a:prstGeom>
          <a:noFill/>
        </p:spPr>
        <p:txBody>
          <a:bodyPr wrap="square" rtlCol="0">
            <a:spAutoFit/>
          </a:bodyPr>
          <a:lstStyle/>
          <a:p>
            <a:pPr algn="just"/>
            <a:r>
              <a:rPr lang="pt-BR" sz="3800" b="1" dirty="0">
                <a:latin typeface="Times New Roman" panose="02020603050405020304" pitchFamily="18" charset="0"/>
                <a:cs typeface="Times New Roman" panose="02020603050405020304" pitchFamily="18" charset="0"/>
              </a:rPr>
              <a:t>2. ENQUADRAMENTO</a:t>
            </a:r>
          </a:p>
          <a:p>
            <a:pPr marL="514350" indent="-514350" algn="just">
              <a:buAutoNum type="arabicPeriod"/>
            </a:pPr>
            <a:endParaRPr lang="pt-BR" sz="3800" b="1" dirty="0">
              <a:latin typeface="Times New Roman" panose="02020603050405020304" pitchFamily="18" charset="0"/>
              <a:cs typeface="Times New Roman" panose="02020603050405020304" pitchFamily="18" charset="0"/>
            </a:endParaRPr>
          </a:p>
          <a:p>
            <a:pPr algn="just">
              <a:spcAft>
                <a:spcPts val="1200"/>
              </a:spcAft>
              <a:buFont typeface="Wingdings" panose="05000000000000000000" pitchFamily="2" charset="2"/>
              <a:buChar char="q"/>
            </a:pPr>
            <a:r>
              <a:rPr lang="pt-BR" sz="3800" dirty="0">
                <a:latin typeface="Times New Roman" panose="02020603050405020304" pitchFamily="18" charset="0"/>
                <a:cs typeface="Times New Roman" panose="02020603050405020304" pitchFamily="18" charset="0"/>
              </a:rPr>
              <a:t> </a:t>
            </a:r>
            <a:r>
              <a:rPr lang="pt-PT" sz="3800" dirty="0">
                <a:effectLst/>
                <a:latin typeface="Times New Roman" panose="02020603050405020304" pitchFamily="18" charset="0"/>
                <a:ea typeface="Times New Roman" panose="02020603050405020304" pitchFamily="18" charset="0"/>
              </a:rPr>
              <a:t>O Plano Diretor Municipal é um importante instrumento que auxilia a gestão do meio ambiente, busca assegurar o bem estar geral e promover qualidade de vida da população, é possível integrar a gestão territorial e hídrica em âmbito de Bacia Hidrográfica (PIZELLA, 2015).</a:t>
            </a:r>
            <a:endParaRPr lang="pt-BR" sz="3800" b="1" dirty="0">
              <a:latin typeface="Times New Roman" panose="02020603050405020304" pitchFamily="18" charset="0"/>
              <a:cs typeface="Times New Roman" panose="02020603050405020304" pitchFamily="18" charset="0"/>
            </a:endParaRPr>
          </a:p>
        </p:txBody>
      </p:sp>
      <p:pic>
        <p:nvPicPr>
          <p:cNvPr id="19" name="Imagem 18">
            <a:extLst>
              <a:ext uri="{FF2B5EF4-FFF2-40B4-BE49-F238E27FC236}">
                <a16:creationId xmlns:a16="http://schemas.microsoft.com/office/drawing/2014/main" id="{AAD2D0C5-B0D8-F04A-E2F4-C40C6393C746}"/>
              </a:ext>
            </a:extLst>
          </p:cNvPr>
          <p:cNvPicPr>
            <a:picLocks noChangeAspect="1"/>
          </p:cNvPicPr>
          <p:nvPr/>
        </p:nvPicPr>
        <p:blipFill rotWithShape="1">
          <a:blip r:embed="rId2"/>
          <a:srcRect l="4056"/>
          <a:stretch/>
        </p:blipFill>
        <p:spPr>
          <a:xfrm>
            <a:off x="3746941" y="19365686"/>
            <a:ext cx="12385712" cy="8515864"/>
          </a:xfrm>
          <a:prstGeom prst="rect">
            <a:avLst/>
          </a:prstGeom>
        </p:spPr>
      </p:pic>
      <p:sp>
        <p:nvSpPr>
          <p:cNvPr id="27" name="CaixaDeTexto 26">
            <a:extLst>
              <a:ext uri="{FF2B5EF4-FFF2-40B4-BE49-F238E27FC236}">
                <a16:creationId xmlns:a16="http://schemas.microsoft.com/office/drawing/2014/main" id="{8B338697-B060-BB90-EC86-B481CFF7CB93}"/>
              </a:ext>
            </a:extLst>
          </p:cNvPr>
          <p:cNvSpPr txBox="1"/>
          <p:nvPr/>
        </p:nvSpPr>
        <p:spPr>
          <a:xfrm>
            <a:off x="3733000" y="18820950"/>
            <a:ext cx="12399653" cy="553998"/>
          </a:xfrm>
          <a:prstGeom prst="rect">
            <a:avLst/>
          </a:prstGeom>
          <a:noFill/>
        </p:spPr>
        <p:txBody>
          <a:bodyPr wrap="square">
            <a:spAutoFit/>
          </a:bodyPr>
          <a:lstStyle/>
          <a:p>
            <a:pPr algn="ctr">
              <a:spcBef>
                <a:spcPts val="300"/>
              </a:spcBef>
              <a:spcAft>
                <a:spcPts val="1800"/>
              </a:spcAft>
              <a:tabLst>
                <a:tab pos="914400" algn="l"/>
              </a:tabLst>
            </a:pPr>
            <a:r>
              <a:rPr lang="pt-PT" sz="3000" dirty="0">
                <a:effectLst/>
                <a:latin typeface="Times New Roman" panose="02020603050405020304" pitchFamily="18" charset="0"/>
                <a:ea typeface="Times New Roman" panose="02020603050405020304" pitchFamily="18" charset="0"/>
              </a:rPr>
              <a:t>Fig. 1. Localização da Cidade Manaus-AM.</a:t>
            </a:r>
            <a:endParaRPr lang="pt-BR" sz="3000" dirty="0">
              <a:effectLst/>
              <a:latin typeface="Times New Roman" panose="02020603050405020304" pitchFamily="18" charset="0"/>
              <a:ea typeface="Times New Roman" panose="02020603050405020304" pitchFamily="18" charset="0"/>
            </a:endParaRPr>
          </a:p>
        </p:txBody>
      </p:sp>
      <p:sp>
        <p:nvSpPr>
          <p:cNvPr id="28" name="CaixaDeTexto 27">
            <a:extLst>
              <a:ext uri="{FF2B5EF4-FFF2-40B4-BE49-F238E27FC236}">
                <a16:creationId xmlns:a16="http://schemas.microsoft.com/office/drawing/2014/main" id="{00A28B8F-676B-DB9F-D440-32B8B36AB108}"/>
              </a:ext>
            </a:extLst>
          </p:cNvPr>
          <p:cNvSpPr txBox="1"/>
          <p:nvPr/>
        </p:nvSpPr>
        <p:spPr>
          <a:xfrm>
            <a:off x="3739025" y="27937351"/>
            <a:ext cx="8193504" cy="553998"/>
          </a:xfrm>
          <a:prstGeom prst="rect">
            <a:avLst/>
          </a:prstGeom>
          <a:noFill/>
        </p:spPr>
        <p:txBody>
          <a:bodyPr wrap="square">
            <a:spAutoFit/>
          </a:bodyPr>
          <a:lstStyle/>
          <a:p>
            <a:pPr>
              <a:spcBef>
                <a:spcPts val="300"/>
              </a:spcBef>
              <a:spcAft>
                <a:spcPts val="1800"/>
              </a:spcAft>
              <a:tabLst>
                <a:tab pos="914400" algn="l"/>
              </a:tabLst>
            </a:pPr>
            <a:r>
              <a:rPr lang="pt-PT" sz="3000" dirty="0">
                <a:latin typeface="Times New Roman" panose="02020603050405020304" pitchFamily="18" charset="0"/>
                <a:ea typeface="Times New Roman" panose="02020603050405020304" pitchFamily="18" charset="0"/>
              </a:rPr>
              <a:t>Fonte: Google Maps. </a:t>
            </a:r>
            <a:endParaRPr lang="pt-BR" sz="3000" dirty="0">
              <a:effectLst/>
              <a:latin typeface="Times New Roman" panose="02020603050405020304" pitchFamily="18" charset="0"/>
              <a:ea typeface="Times New Roman" panose="02020603050405020304" pitchFamily="18" charset="0"/>
            </a:endParaRPr>
          </a:p>
        </p:txBody>
      </p:sp>
      <p:sp>
        <p:nvSpPr>
          <p:cNvPr id="32" name="CaixaDeTexto 31">
            <a:extLst>
              <a:ext uri="{FF2B5EF4-FFF2-40B4-BE49-F238E27FC236}">
                <a16:creationId xmlns:a16="http://schemas.microsoft.com/office/drawing/2014/main" id="{A9E635D7-0CA9-D83F-EF24-B284CD10295E}"/>
              </a:ext>
            </a:extLst>
          </p:cNvPr>
          <p:cNvSpPr txBox="1"/>
          <p:nvPr/>
        </p:nvSpPr>
        <p:spPr>
          <a:xfrm>
            <a:off x="20973873" y="1698269"/>
            <a:ext cx="14067241" cy="6524863"/>
          </a:xfrm>
          <a:prstGeom prst="rect">
            <a:avLst/>
          </a:prstGeom>
          <a:noFill/>
        </p:spPr>
        <p:txBody>
          <a:bodyPr wrap="square" rtlCol="0">
            <a:spAutoFit/>
          </a:bodyPr>
          <a:lstStyle/>
          <a:p>
            <a:pPr algn="just"/>
            <a:r>
              <a:rPr lang="pt-BR" sz="3800" dirty="0">
                <a:latin typeface="Times New Roman" panose="02020603050405020304" pitchFamily="18" charset="0"/>
                <a:cs typeface="Times New Roman" panose="02020603050405020304" pitchFamily="18" charset="0"/>
              </a:rPr>
              <a:t>2.1. PLANO DIRETOR URBNO E AMBIENTAL DE MANAUS</a:t>
            </a:r>
          </a:p>
          <a:p>
            <a:pPr algn="just"/>
            <a:endParaRPr lang="pt-BR" sz="38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pt-BR" sz="3800" dirty="0">
                <a:latin typeface="Times New Roman" panose="02020603050405020304" pitchFamily="18" charset="0"/>
                <a:cs typeface="Times New Roman" panose="02020603050405020304" pitchFamily="18" charset="0"/>
              </a:rPr>
              <a:t> Primeiro Plano Direto de Manaus, denominado de Plano Diretor de  Desenvolvimento Local e Integrado, ele foi criado pela Lei municipal nº 1.033/1968.</a:t>
            </a:r>
          </a:p>
          <a:p>
            <a:pPr algn="just">
              <a:buFont typeface="Wingdings" panose="05000000000000000000" pitchFamily="2" charset="2"/>
              <a:buChar char="v"/>
            </a:pPr>
            <a:endParaRPr lang="pt-BR" sz="3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pt-BR" sz="3800" dirty="0">
                <a:latin typeface="Times New Roman" panose="02020603050405020304" pitchFamily="18" charset="0"/>
                <a:cs typeface="Times New Roman" panose="02020603050405020304" pitchFamily="18" charset="0"/>
              </a:rPr>
              <a:t> Atualizações nos anos de 2014, 2016, 2019 e 2021 (consolidação). </a:t>
            </a:r>
          </a:p>
          <a:p>
            <a:pPr algn="just">
              <a:buFont typeface="Wingdings" panose="05000000000000000000" pitchFamily="2" charset="2"/>
              <a:buChar char="v"/>
            </a:pPr>
            <a:endParaRPr lang="pt-BR" sz="3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pt-BR" sz="3800" dirty="0">
                <a:latin typeface="Times New Roman" panose="02020603050405020304" pitchFamily="18" charset="0"/>
                <a:cs typeface="Times New Roman" panose="02020603050405020304" pitchFamily="18" charset="0"/>
              </a:rPr>
              <a:t> Versão atual, Legislação Urbanística Municipal, Plano Diretor Urbano e Ambiental de Manaus e suas Leis Complementares.</a:t>
            </a:r>
          </a:p>
          <a:p>
            <a:pPr algn="just"/>
            <a:endParaRPr lang="pt-BR" sz="3800" b="1" dirty="0">
              <a:latin typeface="Times New Roman" panose="02020603050405020304" pitchFamily="18" charset="0"/>
              <a:cs typeface="Times New Roman" panose="02020603050405020304" pitchFamily="18" charset="0"/>
            </a:endParaRPr>
          </a:p>
        </p:txBody>
      </p:sp>
      <p:pic>
        <p:nvPicPr>
          <p:cNvPr id="2" name="Imagem 1">
            <a:extLst>
              <a:ext uri="{FF2B5EF4-FFF2-40B4-BE49-F238E27FC236}">
                <a16:creationId xmlns:a16="http://schemas.microsoft.com/office/drawing/2014/main" id="{A4D85CF1-E1DE-2E3C-2E86-BB8C46D260A9}"/>
              </a:ext>
            </a:extLst>
          </p:cNvPr>
          <p:cNvPicPr>
            <a:picLocks noChangeAspect="1"/>
          </p:cNvPicPr>
          <p:nvPr/>
        </p:nvPicPr>
        <p:blipFill>
          <a:blip r:embed="rId3"/>
          <a:stretch>
            <a:fillRect/>
          </a:stretch>
        </p:blipFill>
        <p:spPr>
          <a:xfrm>
            <a:off x="20973874" y="9176653"/>
            <a:ext cx="14067240" cy="8882740"/>
          </a:xfrm>
          <a:prstGeom prst="rect">
            <a:avLst/>
          </a:prstGeom>
        </p:spPr>
      </p:pic>
      <p:sp>
        <p:nvSpPr>
          <p:cNvPr id="35" name="CaixaDeTexto 34">
            <a:extLst>
              <a:ext uri="{FF2B5EF4-FFF2-40B4-BE49-F238E27FC236}">
                <a16:creationId xmlns:a16="http://schemas.microsoft.com/office/drawing/2014/main" id="{5B077616-DBE5-4BEB-1A3C-ABD41BE71DC4}"/>
              </a:ext>
            </a:extLst>
          </p:cNvPr>
          <p:cNvSpPr txBox="1"/>
          <p:nvPr/>
        </p:nvSpPr>
        <p:spPr>
          <a:xfrm>
            <a:off x="20973873" y="18838589"/>
            <a:ext cx="14067240" cy="9171742"/>
          </a:xfrm>
          <a:prstGeom prst="rect">
            <a:avLst/>
          </a:prstGeom>
          <a:noFill/>
        </p:spPr>
        <p:txBody>
          <a:bodyPr wrap="square" rtlCol="0">
            <a:spAutoFit/>
          </a:bodyPr>
          <a:lstStyle/>
          <a:p>
            <a:pPr algn="just"/>
            <a:r>
              <a:rPr lang="pt-BR" sz="3800" dirty="0">
                <a:latin typeface="Times New Roman" panose="02020603050405020304" pitchFamily="18" charset="0"/>
                <a:cs typeface="Times New Roman" panose="02020603050405020304" pitchFamily="18" charset="0"/>
              </a:rPr>
              <a:t>2.1. PLANO DIRETOR URBNO E AMBIENTAL DE MANAUS</a:t>
            </a:r>
          </a:p>
          <a:p>
            <a:pPr algn="just"/>
            <a:endParaRPr lang="pt-BR" sz="3800" b="1" dirty="0">
              <a:latin typeface="Times New Roman" panose="02020603050405020304" pitchFamily="18" charset="0"/>
              <a:cs typeface="Times New Roman" panose="02020603050405020304" pitchFamily="18" charset="0"/>
            </a:endParaRPr>
          </a:p>
          <a:p>
            <a:pPr>
              <a:spcAft>
                <a:spcPts val="1200"/>
              </a:spcAft>
              <a:buFont typeface="Wingdings" panose="05000000000000000000" pitchFamily="2" charset="2"/>
              <a:buChar char="q"/>
            </a:pPr>
            <a:r>
              <a:rPr lang="pt-BR" sz="3800" b="1" dirty="0">
                <a:latin typeface="Times New Roman" panose="02020603050405020304" pitchFamily="18" charset="0"/>
                <a:cs typeface="Times New Roman" panose="02020603050405020304" pitchFamily="18" charset="0"/>
              </a:rPr>
              <a:t> Leis de maior sinergia com a gestão dos recursos hídricos:</a:t>
            </a:r>
          </a:p>
          <a:p>
            <a:pPr algn="just">
              <a:spcAft>
                <a:spcPts val="600"/>
              </a:spcAft>
              <a:buFont typeface="Wingdings" panose="05000000000000000000" pitchFamily="2" charset="2"/>
              <a:buChar char="§"/>
            </a:pPr>
            <a:r>
              <a:rPr lang="pt-BR" sz="3800" dirty="0">
                <a:latin typeface="Times New Roman" panose="02020603050405020304" pitchFamily="18" charset="0"/>
                <a:cs typeface="Times New Roman" panose="02020603050405020304" pitchFamily="18" charset="0"/>
              </a:rPr>
              <a:t> </a:t>
            </a:r>
            <a:r>
              <a:rPr lang="pt-BR" sz="3800" b="1" dirty="0">
                <a:latin typeface="Times New Roman" panose="02020603050405020304" pitchFamily="18" charset="0"/>
                <a:cs typeface="Times New Roman" panose="02020603050405020304" pitchFamily="18" charset="0"/>
              </a:rPr>
              <a:t>002/2014 – </a:t>
            </a:r>
            <a:r>
              <a:rPr lang="pt-BR" sz="3800" dirty="0">
                <a:latin typeface="Times New Roman" panose="02020603050405020304" pitchFamily="18" charset="0"/>
                <a:cs typeface="Times New Roman" panose="02020603050405020304" pitchFamily="18" charset="0"/>
              </a:rPr>
              <a:t>Programas de gestão ambiental, Programa de Gestão de Recursos Hídricos; articulações com as instituições de ensino e pesquisa para manter o desenvolvimento integrado das atividade de monitoramento das bacias;</a:t>
            </a:r>
          </a:p>
          <a:p>
            <a:pPr algn="just">
              <a:spcAft>
                <a:spcPts val="600"/>
              </a:spcAft>
              <a:buFont typeface="Wingdings" panose="05000000000000000000" pitchFamily="2" charset="2"/>
              <a:buChar char="§"/>
            </a:pPr>
            <a:r>
              <a:rPr lang="pt-BR" sz="3800" b="1" dirty="0">
                <a:latin typeface="Times New Roman" panose="02020603050405020304" pitchFamily="18" charset="0"/>
                <a:cs typeface="Times New Roman" panose="02020603050405020304" pitchFamily="18" charset="0"/>
              </a:rPr>
              <a:t> 003/2014 – </a:t>
            </a:r>
            <a:r>
              <a:rPr lang="pt-BR" sz="3800" dirty="0">
                <a:latin typeface="Times New Roman" panose="02020603050405020304" pitchFamily="18" charset="0"/>
                <a:cs typeface="Times New Roman" panose="02020603050405020304" pitchFamily="18" charset="0"/>
              </a:rPr>
              <a:t>“Art. 4º-XXI - áreas verdes condominiais: áreas descobertas e permeáveis do terreno, dotadas de vegetação que contribuam para o equilíbrio climático e favoreça o serviço de drenagem de águas pluviais”;</a:t>
            </a:r>
          </a:p>
          <a:p>
            <a:pPr algn="just">
              <a:spcAft>
                <a:spcPts val="600"/>
              </a:spcAft>
              <a:buFont typeface="Wingdings" panose="05000000000000000000" pitchFamily="2" charset="2"/>
              <a:buChar char="§"/>
            </a:pPr>
            <a:r>
              <a:rPr lang="pt-BR" sz="3800" dirty="0">
                <a:latin typeface="Times New Roman" panose="02020603050405020304" pitchFamily="18" charset="0"/>
                <a:cs typeface="Times New Roman" panose="02020603050405020304" pitchFamily="18" charset="0"/>
              </a:rPr>
              <a:t> </a:t>
            </a:r>
            <a:r>
              <a:rPr lang="pt-BR" sz="3800" b="1" dirty="0">
                <a:latin typeface="Times New Roman" panose="02020603050405020304" pitchFamily="18" charset="0"/>
                <a:cs typeface="Times New Roman" panose="02020603050405020304" pitchFamily="18" charset="0"/>
              </a:rPr>
              <a:t>1.838/2014 – </a:t>
            </a:r>
            <a:r>
              <a:rPr lang="pt-BR" sz="3800" dirty="0">
                <a:latin typeface="Times New Roman" panose="02020603050405020304" pitchFamily="18" charset="0"/>
                <a:cs typeface="Times New Roman" panose="02020603050405020304" pitchFamily="18" charset="0"/>
              </a:rPr>
              <a:t>Traz em seu texto disposições sobre meio o ambiente, que consequentemente estão relacionadas à questão hídrica, esse instrumento legal é responsável por disciplinar como devem ser as ocupações do território e seus devidos usos.</a:t>
            </a:r>
          </a:p>
        </p:txBody>
      </p:sp>
      <p:sp>
        <p:nvSpPr>
          <p:cNvPr id="37" name="CaixaDeTexto 36">
            <a:extLst>
              <a:ext uri="{FF2B5EF4-FFF2-40B4-BE49-F238E27FC236}">
                <a16:creationId xmlns:a16="http://schemas.microsoft.com/office/drawing/2014/main" id="{1E422084-059A-4853-81C0-16CD7D69DFF1}"/>
              </a:ext>
            </a:extLst>
          </p:cNvPr>
          <p:cNvSpPr txBox="1"/>
          <p:nvPr/>
        </p:nvSpPr>
        <p:spPr>
          <a:xfrm>
            <a:off x="36287529" y="1724857"/>
            <a:ext cx="13583606" cy="6524863"/>
          </a:xfrm>
          <a:prstGeom prst="rect">
            <a:avLst/>
          </a:prstGeom>
          <a:noFill/>
        </p:spPr>
        <p:txBody>
          <a:bodyPr wrap="square" rtlCol="0">
            <a:spAutoFit/>
          </a:bodyPr>
          <a:lstStyle/>
          <a:p>
            <a:pPr algn="just"/>
            <a:r>
              <a:rPr lang="pt-BR" sz="3800" b="1" dirty="0">
                <a:latin typeface="Times New Roman" panose="02020603050405020304" pitchFamily="18" charset="0"/>
                <a:cs typeface="Times New Roman" panose="02020603050405020304" pitchFamily="18" charset="0"/>
              </a:rPr>
              <a:t>3. CONCLUSÕES</a:t>
            </a:r>
          </a:p>
          <a:p>
            <a:pPr algn="just"/>
            <a:endParaRPr lang="pt-BR" sz="3800" dirty="0">
              <a:latin typeface="Times New Roman" panose="02020603050405020304" pitchFamily="18" charset="0"/>
              <a:cs typeface="Times New Roman" panose="02020603050405020304" pitchFamily="18" charset="0"/>
            </a:endParaRPr>
          </a:p>
          <a:p>
            <a:pPr algn="just"/>
            <a:r>
              <a:rPr lang="pt-PT" sz="3800" dirty="0">
                <a:effectLst/>
                <a:latin typeface="Times New Roman" panose="02020603050405020304" pitchFamily="18" charset="0"/>
                <a:ea typeface="Times New Roman" panose="02020603050405020304" pitchFamily="18" charset="0"/>
              </a:rPr>
              <a:t>Foi possível identificar que algumas leis que compõem o Plano Diretor possuem relação direta com a gestão hídrica, enquanto outras nem tanto, mas que contribuem de forma indireta e são de extrema importãncia para essa questão. É importante que as ações desenvolvidas pelo município integrem a gestão dos recursos hídricos, pois Manaus não possui planos de bacias hidrográfica para que se faça uma gestão hídrica eficiente, enquanto não se constitui uma gestão consolidada para as águas de Manaus, cabe verificar o que o Plano Diretor traz de contribuição para a gestão hídrica.</a:t>
            </a:r>
            <a:endParaRPr lang="pt-BR" sz="3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8351985"/>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436</TotalTime>
  <Words>927</Words>
  <Application>Microsoft Office PowerPoint</Application>
  <PresentationFormat>Personalizar</PresentationFormat>
  <Paragraphs>46</Paragraphs>
  <Slides>1</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vt:i4>
      </vt:variant>
    </vt:vector>
  </HeadingPairs>
  <TitlesOfParts>
    <vt:vector size="7" baseType="lpstr">
      <vt:lpstr>Arial</vt:lpstr>
      <vt:lpstr>Calibri</vt:lpstr>
      <vt:lpstr>Calibri Light</vt:lpstr>
      <vt:lpstr>Times New Roman</vt:lpstr>
      <vt:lpstr>Wingdings</vt:lpstr>
      <vt:lpstr>Tema do Office</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Frank Teixeira</dc:creator>
  <cp:lastModifiedBy>Frank Teixeira</cp:lastModifiedBy>
  <cp:revision>25</cp:revision>
  <dcterms:created xsi:type="dcterms:W3CDTF">2022-06-14T15:36:10Z</dcterms:created>
  <dcterms:modified xsi:type="dcterms:W3CDTF">2022-06-17T18:28:58Z</dcterms:modified>
</cp:coreProperties>
</file>