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6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46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44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52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92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74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74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582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0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06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02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C14C-8023-43D8-A7B1-2B24481A2F99}" type="datetimeFigureOut">
              <a:rPr lang="pt-BR" smtClean="0"/>
              <a:t>17/06/2022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013DC-9AB2-4E91-9152-31493BA34A6E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34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A6912C38-AAE6-D45D-FB8A-DBB9A152B2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230" y="-10223"/>
            <a:ext cx="960204" cy="753566"/>
          </a:xfrm>
          <a:prstGeom prst="rect">
            <a:avLst/>
          </a:prstGeom>
        </p:spPr>
      </p:pic>
      <p:pic>
        <p:nvPicPr>
          <p:cNvPr id="8" name="Imagem 7" descr="Uma imagem com texto, símbolo&#10;&#10;Descrição gerada automaticamente">
            <a:extLst>
              <a:ext uri="{FF2B5EF4-FFF2-40B4-BE49-F238E27FC236}">
                <a16:creationId xmlns:a16="http://schemas.microsoft.com/office/drawing/2014/main" id="{F020B5F2-C4DD-C91A-4150-F111338220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42"/>
          <a:stretch/>
        </p:blipFill>
        <p:spPr>
          <a:xfrm>
            <a:off x="162622" y="73503"/>
            <a:ext cx="720183" cy="62181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1C65086-FC14-7AF4-A6C8-D194BBFF1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809" y="200573"/>
            <a:ext cx="8416382" cy="1321565"/>
          </a:xfrm>
        </p:spPr>
        <p:txBody>
          <a:bodyPr>
            <a:normAutofit fontScale="90000"/>
          </a:bodyPr>
          <a:lstStyle/>
          <a:p>
            <a:r>
              <a:rPr lang="pt-PT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IMPACTOS SOCIOAMBIENTAIS DEVIDO DESCARTE INADEQUADO DE MANIPUEIRA E RESÍDUOS ORGÂNICOS EM COMUNIDADE NO BAIXO AMAZONAS</a:t>
            </a:r>
            <a:br>
              <a:rPr lang="pt-BR" sz="1800" b="1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3C6EED-DB0A-4EB9-97A6-78AB2069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02" y="908997"/>
            <a:ext cx="8920976" cy="568713"/>
          </a:xfrm>
        </p:spPr>
        <p:txBody>
          <a:bodyPr>
            <a:normAutofit/>
          </a:bodyPr>
          <a:lstStyle/>
          <a:p>
            <a:r>
              <a:rPr lang="pt-PT" sz="1050" b="1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Natana Costa FARIAS</a:t>
            </a:r>
            <a:r>
              <a:rPr lang="pt-PT" sz="1050" b="1" baseline="30000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pt-PT" sz="1050" b="1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Tiago Reis SCALABRIN</a:t>
            </a:r>
            <a:r>
              <a:rPr lang="pt-PT" sz="1050" b="1" baseline="30000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PT" sz="1050" b="1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Dayhane Mayara Santos NOGUEIRA</a:t>
            </a:r>
            <a:r>
              <a:rPr lang="pt-PT" sz="1050" b="1" baseline="30000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PT" sz="1050" b="1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Lucinewton Silva de MOURA</a:t>
            </a:r>
            <a:r>
              <a:rPr lang="pt-PT" sz="1050" b="1" baseline="30000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PT" sz="1050" b="1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Israel Nunes HENRIQUE</a:t>
            </a:r>
            <a:r>
              <a:rPr lang="pt-PT" sz="1050" b="1" baseline="30000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pt-BR" sz="1050" b="1" dirty="0">
              <a:effectLst/>
              <a:latin typeface="Times New Roman Negrito" panose="0202080307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050" dirty="0"/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159A221C-F582-911B-6165-FBE264D53EF5}"/>
              </a:ext>
            </a:extLst>
          </p:cNvPr>
          <p:cNvSpPr txBox="1">
            <a:spLocks/>
          </p:cNvSpPr>
          <p:nvPr/>
        </p:nvSpPr>
        <p:spPr>
          <a:xfrm>
            <a:off x="223024" y="1034263"/>
            <a:ext cx="8416383" cy="273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  <a:tabLst>
                <a:tab pos="914400" algn="l"/>
              </a:tabLst>
            </a:pP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Universidade Federal do Oeste do Pará, Rua Vera Paz s/n° Santarém-PA (Brasil), natana.ajrwsm@gmail.com.</a:t>
            </a:r>
            <a:endParaRPr lang="pt-BR" sz="1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2AF4FA51-7588-657B-F821-DFB670202DBB}"/>
              </a:ext>
            </a:extLst>
          </p:cNvPr>
          <p:cNvSpPr txBox="1">
            <a:spLocks/>
          </p:cNvSpPr>
          <p:nvPr/>
        </p:nvSpPr>
        <p:spPr>
          <a:xfrm>
            <a:off x="120805" y="1363226"/>
            <a:ext cx="8800171" cy="3780274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8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914400" algn="l"/>
              </a:tabLst>
            </a:pPr>
            <a:r>
              <a:rPr lang="pt-PT" sz="1200" b="1" cap="all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1. Introdução</a:t>
            </a:r>
          </a:p>
          <a:p>
            <a:pPr algn="just">
              <a:spcBef>
                <a:spcPts val="0"/>
              </a:spcBef>
              <a:tabLst>
                <a:tab pos="914400" algn="l"/>
              </a:tabLst>
            </a:pPr>
            <a:r>
              <a:rPr lang="pt-PT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P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locais de beneficiamento da mandioca ainda enfrentam muitos problemas nas condições socioambientais. A exemplo dessas condições França e Norat (2018), verificaram que as casas de farinha localizadas no estado do Pará (Brasil), possuem instalações precárias, e é ausente a preocupação com a qualidade do ambiente.</a:t>
            </a:r>
            <a:endParaRPr lang="pt-PT" sz="1200" cap="all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500"/>
              </a:spcBef>
              <a:tabLst>
                <a:tab pos="914400" algn="l"/>
              </a:tabLst>
            </a:pPr>
            <a:r>
              <a:rPr lang="pt-PT" sz="1200" b="1" cap="al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2. Objetivos</a:t>
            </a:r>
          </a:p>
          <a:p>
            <a:pPr algn="just">
              <a:spcBef>
                <a:spcPts val="0"/>
              </a:spcBef>
              <a:spcAft>
                <a:spcPts val="200"/>
              </a:spcAft>
              <a:tabLst>
                <a:tab pos="914400" algn="l"/>
              </a:tabLst>
            </a:pPr>
            <a:r>
              <a:rPr lang="pt-PT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P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valiar as condições socioambientais de casas de farinha de mandioca, através da percepção dos trabalhadores, localizadas na Região do Planalto no Município de Santarém-PA no Baixo Amazonas</a:t>
            </a:r>
            <a:r>
              <a:rPr lang="pt-PT" sz="1200" b="1" cap="al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500"/>
              </a:spcBef>
              <a:tabLst>
                <a:tab pos="914400" algn="l"/>
              </a:tabLst>
            </a:pPr>
            <a:r>
              <a:rPr lang="pt-PT" sz="1200" b="1" cap="al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3. Metodologia</a:t>
            </a:r>
          </a:p>
          <a:p>
            <a:pPr algn="just">
              <a:spcBef>
                <a:spcPts val="0"/>
              </a:spcBef>
              <a:spcAft>
                <a:spcPts val="200"/>
              </a:spcAft>
              <a:tabLst>
                <a:tab pos="914400" algn="l"/>
              </a:tabLst>
            </a:pPr>
            <a:r>
              <a:rPr lang="pt-PT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pt-P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ntrevistas </a:t>
            </a:r>
            <a:r>
              <a:rPr lang="pt-PT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loco</a:t>
            </a:r>
            <a:r>
              <a:rPr lang="pt-P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com 22 trabalhadores distribuídos em seis casas de farinha de mandioca, com roteiro dividido em três grupos: </a:t>
            </a:r>
            <a:r>
              <a:rPr lang="pt-PT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Dados do entrevistado</a:t>
            </a:r>
            <a:r>
              <a:rPr lang="pt-P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pt-PT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Perfil econômico</a:t>
            </a:r>
            <a:r>
              <a:rPr lang="pt-PT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pt-P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pt-PT" sz="1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Percepção dos impactos ambientais</a:t>
            </a:r>
            <a:r>
              <a:rPr lang="pt-PT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PT" sz="1200" b="1" i="1" cap="all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50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pt-PT" sz="1200" b="1" cap="al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4. Resultados e discussão</a:t>
            </a:r>
          </a:p>
          <a:p>
            <a:pPr algn="just">
              <a:spcBef>
                <a:spcPts val="0"/>
              </a:spcBef>
              <a:tabLst>
                <a:tab pos="914400" algn="l"/>
              </a:tabLst>
            </a:pPr>
            <a:r>
              <a:rPr lang="pt-PT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pt-PT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distribuição por gênero e faixa etária dos trabalhadores nas seis casas de farinha visitadas, tem predominância do sexo masculino e um percentual maior de pessoas entre as fases jovem e adultas. Cerca de 95% dos trabalhadores das </a:t>
            </a:r>
            <a:r>
              <a:rPr lang="pt-PT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são parentes, as casas de farinha caracterizam-se com estrutura familiar. O</a:t>
            </a:r>
            <a:r>
              <a:rPr lang="pt-PT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esgotos domésticos são 100% depositados em fossas considerada do tipo negra, o resíduo sólido doméstico 77% dos entrevistados tem acesso a coleta de lixo feita pelo serviço público, os outros 23% não são atendidos pelo serviço e afirmaram queimá-lo.  O abastecimento de água é feito para 73% dos trabalhadores através de microssistema de água e 27% com auxílio de poço. Percebe-se que embora essa população tenha acesso à alguns serviços mesmo que parcialmente, ainda é notório que a mesma é desprovida de mais da metade de alguns serviços de saneamento. </a:t>
            </a:r>
            <a:r>
              <a:rPr lang="pt-PT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pt-PT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uanto a carga horária diária desenvolvidas pelos trabalhadores (Fig. 1A), foram registrados 23%dos entrevistados com jornada diárias de trabalho de 10 a 12 horas, 45% de 8 a 10 horas e 32% de 4 a 8 horas, jornada de trabalho elevada, e nenhum trabalhador tem registro profissional. Na variavel relacionada ao motivo pela qual os entrevistados trabalham na casa de farinha responderam conforme Fig. 1 B:</a:t>
            </a:r>
            <a:endParaRPr lang="pt-PT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tabLst>
                <a:tab pos="914400" algn="l"/>
              </a:tabLst>
            </a:pPr>
            <a:endParaRPr lang="pt-BR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tabLst>
                <a:tab pos="914400" algn="l"/>
              </a:tabLst>
            </a:pPr>
            <a:endParaRPr lang="pt-PT" sz="1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tabLst>
                <a:tab pos="914400" algn="l"/>
              </a:tabLst>
            </a:pPr>
            <a:endParaRPr lang="pt-PT" sz="1100" cap="all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300"/>
              </a:spcAft>
              <a:tabLst>
                <a:tab pos="914400" algn="l"/>
              </a:tabLst>
            </a:pPr>
            <a:endParaRPr lang="pt-PT" sz="1100" b="1" cap="all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300"/>
              </a:spcAft>
              <a:tabLst>
                <a:tab pos="914400" algn="l"/>
              </a:tabLst>
            </a:pPr>
            <a:endParaRPr lang="pt-PT" sz="1200" b="1" cap="all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300"/>
              </a:spcAft>
              <a:tabLst>
                <a:tab pos="914400" algn="l"/>
              </a:tabLst>
            </a:pPr>
            <a:endParaRPr lang="pt-PT" sz="1200" b="1" cap="all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300"/>
              </a:spcAft>
              <a:tabLst>
                <a:tab pos="914400" algn="l"/>
              </a:tabLst>
            </a:pPr>
            <a:endParaRPr lang="pt-PT" sz="1200" b="1" cap="all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300"/>
              </a:spcAft>
              <a:tabLst>
                <a:tab pos="914400" algn="l"/>
              </a:tabLst>
            </a:pPr>
            <a:endParaRPr lang="pt-PT" sz="1200" b="1" cap="all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300"/>
              </a:spcAft>
              <a:tabLst>
                <a:tab pos="914400" algn="l"/>
              </a:tabLst>
            </a:pPr>
            <a:endParaRPr lang="pt-PT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 algn="just">
              <a:spcAft>
                <a:spcPts val="300"/>
              </a:spcAft>
              <a:tabLst>
                <a:tab pos="914400" algn="l"/>
              </a:tabLst>
            </a:pPr>
            <a:r>
              <a:rPr lang="pt-P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relação ao não tratamento da manipueira nas casas de farinha, quando os trabalhadores foram questionados, se eles sabiam quais impactos ambientais eram causados pela atividade mandioqueira 36% responderam que sim, 32% disseram que não sabiam e 32% não souberam responder. Mesmo comportamento foi observado quando os participantes responderam sobre impacto ambiental, onde 68% afirmaram que sabiam o que era impacto ambiental e 32% falaram que não sabiam, dos que responderam que sabiam, apenas 27% disseram que conseguiriam explicar e os 73% não sabiam como explicar. Essa falta de conhecimento dos agricultores sobre os problemas ambientais em razão dos resíduos que são gerados nesses estabelecimentos, torna a situação mais agravante.</a:t>
            </a:r>
            <a:endParaRPr lang="pt-PT" sz="1200" cap="all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300"/>
              </a:spcAft>
              <a:tabLst>
                <a:tab pos="914400" algn="l"/>
              </a:tabLst>
            </a:pPr>
            <a:r>
              <a:rPr lang="pt-PT" sz="1200" b="1" cap="all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5. Conclusões</a:t>
            </a:r>
          </a:p>
          <a:p>
            <a:pPr lvl="1" algn="just">
              <a:spcBef>
                <a:spcPts val="0"/>
              </a:spcBef>
              <a:spcAft>
                <a:spcPts val="300"/>
              </a:spcAft>
              <a:tabLst>
                <a:tab pos="914400" algn="l"/>
              </a:tabLst>
            </a:pPr>
            <a:r>
              <a:rPr lang="pt-PT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P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produção dos derivados da mandioca no distrito de Boa Esperança possui caráter familiar. A atividade no ramo da mandioqueira é repassada entre as gerações, com modo de produção artesanal, jornadas de trabalho exaustivas, trabalhadores com baixa escolaridade e pouca perspectiva de melhoria de vida. No que se refere as percepções ambientais, poucos tem conhecimentos dos danos ou sabem identificar os impactos que a atividade causa no meio ambiente, ficando expostos a insalubridade ambiental nas casas de farinha. </a:t>
            </a:r>
            <a:endParaRPr lang="pt-BR" sz="1200" cap="all" dirty="0">
              <a:effectLst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C3E1655-68AE-98E7-36E2-96F31F6CCC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877" y="1250679"/>
            <a:ext cx="4145930" cy="1321566"/>
          </a:xfrm>
          <a:prstGeom prst="rect">
            <a:avLst/>
          </a:prstGeom>
          <a:noFill/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09799C3-BD6A-3E35-8D1D-25E74907B0B6}"/>
              </a:ext>
            </a:extLst>
          </p:cNvPr>
          <p:cNvSpPr txBox="1"/>
          <p:nvPr/>
        </p:nvSpPr>
        <p:spPr>
          <a:xfrm>
            <a:off x="4694664" y="2515995"/>
            <a:ext cx="443818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 1</a:t>
            </a:r>
            <a:r>
              <a:rPr lang="pt-PT" sz="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PT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(A)-Jornada de trabalho e (B)- motivação para os trabalhadores nas casas de farinha.</a:t>
            </a:r>
            <a:endParaRPr lang="pt-BR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59703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671</Words>
  <Application>Microsoft Office PowerPoint</Application>
  <PresentationFormat>On-screen Show (16:9)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Times New Roman Negrito</vt:lpstr>
      <vt:lpstr>Tema do Office</vt:lpstr>
      <vt:lpstr>IMPACTOS SOCIOAMBIENTAIS DEVIDO DESCARTE INADEQUADO DE MANIPUEIRA E RESÍDUOS ORGÂNICOS EM COMUNIDADE NO BAIXO AMAZONAS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IMPACTOS SOCIOAMBIENTAIS DEVIDO DESCARTE INADEQUADO DE MANIPUEIRA E RESÍDUOS ORGÂNICOS EM COMUNIDADE NO BAIXO AMAZONAS</dc:title>
  <dc:creator>Natana</dc:creator>
  <cp:lastModifiedBy>Ana Reis</cp:lastModifiedBy>
  <cp:revision>2</cp:revision>
  <dcterms:created xsi:type="dcterms:W3CDTF">2022-06-15T23:49:43Z</dcterms:created>
  <dcterms:modified xsi:type="dcterms:W3CDTF">2022-06-17T13:47:14Z</dcterms:modified>
</cp:coreProperties>
</file>