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26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26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hyperlink" Target="https://earthexplorer.usgs.gov/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1050" y="45125"/>
            <a:ext cx="9081900" cy="1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466500" y="45125"/>
            <a:ext cx="7132200" cy="166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914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pt-BR" sz="1622" cap="small">
                <a:latin typeface="Times"/>
                <a:ea typeface="Times"/>
                <a:cs typeface="Times"/>
                <a:sym typeface="Times"/>
              </a:rPr>
              <a:t>Análise automática de corpos hídricos localizado em sobradinho a partir	 	de imagens orbitais do landsat-8 utilizando google collaboratory</a:t>
            </a:r>
            <a:endParaRPr b="1" sz="1622" cap="small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pt-BR" sz="1000">
                <a:latin typeface="Times"/>
                <a:ea typeface="Times"/>
                <a:cs typeface="Times"/>
                <a:sym typeface="Times"/>
              </a:rPr>
              <a:t>Sabrina O. GOMES</a:t>
            </a:r>
            <a:r>
              <a:rPr b="1" baseline="30000" lang="pt-BR" sz="1000">
                <a:latin typeface="Times"/>
                <a:ea typeface="Times"/>
                <a:cs typeface="Times"/>
                <a:sym typeface="Times"/>
              </a:rPr>
              <a:t>1</a:t>
            </a:r>
            <a:r>
              <a:rPr b="1" lang="pt-BR" sz="1000">
                <a:latin typeface="Times"/>
                <a:ea typeface="Times"/>
                <a:cs typeface="Times"/>
                <a:sym typeface="Times"/>
              </a:rPr>
              <a:t>, Ana L. CANDEIAS</a:t>
            </a:r>
            <a:r>
              <a:rPr b="1" baseline="30000" lang="pt-BR" sz="1000">
                <a:latin typeface="Times"/>
                <a:ea typeface="Times"/>
                <a:cs typeface="Times"/>
                <a:sym typeface="Times"/>
              </a:rPr>
              <a:t>2</a:t>
            </a:r>
            <a:endParaRPr b="1" sz="1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i="1" lang="pt-BR" sz="900">
                <a:latin typeface="Times New Roman"/>
                <a:ea typeface="Times New Roman"/>
                <a:cs typeface="Times New Roman"/>
                <a:sym typeface="Times New Roman"/>
              </a:rPr>
              <a:t>1. Universidade Federal de Pernambuco, Brasil, Recife, Pernambuco-PE, o.sabrina.gomes@gmail.com </a:t>
            </a:r>
            <a:endParaRPr i="1" sz="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>
                <a:schemeClr val="dk1"/>
              </a:buClr>
              <a:buSzPct val="122222"/>
              <a:buFont typeface="Arial"/>
              <a:buNone/>
            </a:pPr>
            <a:r>
              <a:rPr i="1" lang="pt-BR" sz="900">
                <a:latin typeface="Times New Roman"/>
                <a:ea typeface="Times New Roman"/>
                <a:cs typeface="Times New Roman"/>
                <a:sym typeface="Times New Roman"/>
              </a:rPr>
              <a:t>2.  Universidade Federal de Pernambuco, Brasil, Recife, Pernambuco-PE, ana.candeias@ufpe.br</a:t>
            </a:r>
            <a:endParaRPr/>
          </a:p>
        </p:txBody>
      </p:sp>
      <p:pic>
        <p:nvPicPr>
          <p:cNvPr descr="Uma imagem com texto, símbolo&#10;&#10;Descrição gerada automaticamente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50" y="43673"/>
            <a:ext cx="1501189" cy="1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51375" y="1838150"/>
            <a:ext cx="2898600" cy="317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132925" y="1848950"/>
            <a:ext cx="2898600" cy="317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214475" y="1859675"/>
            <a:ext cx="2898600" cy="317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1800"/>
              </a:spcAft>
              <a:buNone/>
            </a:pPr>
            <a:r>
              <a:t/>
            </a:r>
            <a:endParaRPr sz="600"/>
          </a:p>
        </p:txBody>
      </p:sp>
      <p:sp>
        <p:nvSpPr>
          <p:cNvPr id="60" name="Google Shape;60;p13"/>
          <p:cNvSpPr txBox="1"/>
          <p:nvPr/>
        </p:nvSpPr>
        <p:spPr>
          <a:xfrm>
            <a:off x="6407675" y="1783163"/>
            <a:ext cx="246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latin typeface="Times New Roman"/>
                <a:ea typeface="Times New Roman"/>
                <a:cs typeface="Times New Roman"/>
                <a:sym typeface="Times New Roman"/>
              </a:rPr>
              <a:t>Resultados e Conclusões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350875" y="1783175"/>
            <a:ext cx="246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25525" y="1783175"/>
            <a:ext cx="246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22775" y="2122050"/>
            <a:ext cx="2717100" cy="28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 entender a dinâmica das mudanças que ocorrem no território, sejam elas mudanças no uso e ocupação do solo, como mudanças nos corpos hídricos, pode-se usar imagens multitemporais de Sensoriamento Remoto. As atividades voltadas à análise territorial (sejam elas para o crescimento urbano, áreas hídricas, desmatamento e entre outros) demandam um tempo considerável para a execução dependendo da metodologia escolhida.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google collaboratory, conhecido como Google Colab (Colab, 2022; Da Silva, 2020), é um serviço voltado para a criação e execução de códigos em python em notebook (hospedado pelo Jupyter Notebook), apresentando uma simples diferença, o Colab permite que nada seja instalado na máquina do usuário e o uso seja diretamente através do navegador, o que permite que a máquina não sofre nenhum tipo de configuração e instalação, tendo acesso a GPUs de forma gratuitas e compartilhamento fácil, tudo de forma gratuita.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Dessa forma, o trabalho tem como objetivo geral determinar uma metodologia empregando a linguagem python no Google Collaboratory, onde será aplicado através do python técnicas de processamento digital de imagens utilizando as imagens do LANDSAT-8 no período de 13 de fevereiro de 2021, 20 de maio de 2021, 11 de outubro de 2021, e 15 de janeiro de 2022, ambas na órbita 217 e ponto 67, para a extração de feições de alvos hídricos, possibilitando mapeamento temático para o auxílio de tomadas de decisões e automatização de processos. </a:t>
            </a:r>
            <a:endParaRPr sz="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182125" y="2091125"/>
            <a:ext cx="2717100" cy="27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obtenção dos dados foi realizada a partir do site da USGS (</a:t>
            </a:r>
            <a:r>
              <a:rPr lang="pt-BR" sz="7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https://earthexplorer.usgs.gov/</a:t>
            </a: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b="1"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imagens foram importadas para o Google Collaboratory (Google Colab) por meio de um script em python, a Fig. 1.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Realizada a importação das imagens por meio de uma função criada, foi necessário realizar a normalização dos dados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partir desses processos realizados referentes à normalização dos dados das imagens, foram feitos os cálculos dos índices, que são o Índice de Vegetação da Diferença Normalizada (NDVI), onde é um índice capaz de analisar uma plantação, monitorar secas, auxiliar na previsão de incêndios e entre outros: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3050" lvl="0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●"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NDVI = (NIR - RED) / (NIR + RED)	[Eq. 1]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Índice de Diferença Normalizada da água (NDWI), é um índice capaz de realçar e delinear corpos hídricos e áreas úmidas: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3050" lvl="0" marL="45720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00"/>
              <a:buChar char="●"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NDWI = (G - NIR) / (G + NIR) 	[Eq. 2]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4950" y="43675"/>
            <a:ext cx="1668000" cy="16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24575" y="2118950"/>
            <a:ext cx="1274125" cy="951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36275" y="2113919"/>
            <a:ext cx="1274125" cy="961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62957" y="3328350"/>
            <a:ext cx="1126041" cy="838863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6131375" y="4134925"/>
            <a:ext cx="3000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1800"/>
              </a:spcAft>
              <a:buNone/>
            </a:pPr>
            <a:r>
              <a:rPr lang="pt-BR" sz="6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Fig.3. Máscara do Índice de Diferença Normalizada da água (NDWI).</a:t>
            </a:r>
            <a:endParaRPr sz="600"/>
          </a:p>
        </p:txBody>
      </p:sp>
      <p:sp>
        <p:nvSpPr>
          <p:cNvPr id="70" name="Google Shape;70;p13"/>
          <p:cNvSpPr txBox="1"/>
          <p:nvPr/>
        </p:nvSpPr>
        <p:spPr>
          <a:xfrm>
            <a:off x="6241475" y="4289150"/>
            <a:ext cx="2769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desenvolvimento de scripts na linguagem python para as geotecnologias aplicadas na modelagem e processamento digital das imagens apresentam grande potencial de utilização, visto que facilita o processamento (replicado para uma grande quantidade de dados em um curto período de tempo) e monitoramento para diversas áreas, </a:t>
            </a:r>
            <a:endParaRPr sz="700"/>
          </a:p>
        </p:txBody>
      </p:sp>
      <p:sp>
        <p:nvSpPr>
          <p:cNvPr id="71" name="Google Shape;71;p13"/>
          <p:cNvSpPr txBox="1"/>
          <p:nvPr/>
        </p:nvSpPr>
        <p:spPr>
          <a:xfrm>
            <a:off x="6131375" y="303615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1800"/>
              </a:spcAft>
              <a:buNone/>
            </a:pPr>
            <a:r>
              <a:rPr lang="pt-BR" sz="6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Fig.1. Índice de Vegetação da Diferença Normalizada (NDVI) e </a:t>
            </a:r>
            <a:r>
              <a:rPr lang="pt-BR" sz="6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Índice de Diferença Normalizada da água (NDWI).</a:t>
            </a:r>
            <a:endParaRPr sz="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